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16" r:id="rId2"/>
    <p:sldId id="317" r:id="rId3"/>
    <p:sldId id="256" r:id="rId4"/>
    <p:sldId id="264" r:id="rId5"/>
    <p:sldId id="265" r:id="rId6"/>
    <p:sldId id="257" r:id="rId7"/>
    <p:sldId id="273" r:id="rId8"/>
    <p:sldId id="266" r:id="rId9"/>
    <p:sldId id="267" r:id="rId10"/>
    <p:sldId id="298" r:id="rId11"/>
    <p:sldId id="268" r:id="rId12"/>
    <p:sldId id="269" r:id="rId13"/>
    <p:sldId id="270" r:id="rId14"/>
    <p:sldId id="274" r:id="rId15"/>
    <p:sldId id="271" r:id="rId16"/>
    <p:sldId id="275" r:id="rId17"/>
    <p:sldId id="280" r:id="rId18"/>
    <p:sldId id="272" r:id="rId19"/>
    <p:sldId id="276" r:id="rId20"/>
    <p:sldId id="277" r:id="rId21"/>
    <p:sldId id="278" r:id="rId22"/>
    <p:sldId id="290" r:id="rId23"/>
    <p:sldId id="281" r:id="rId24"/>
    <p:sldId id="279" r:id="rId25"/>
    <p:sldId id="283" r:id="rId26"/>
    <p:sldId id="291" r:id="rId27"/>
    <p:sldId id="292" r:id="rId28"/>
    <p:sldId id="284" r:id="rId29"/>
    <p:sldId id="300" r:id="rId30"/>
    <p:sldId id="301" r:id="rId31"/>
    <p:sldId id="302" r:id="rId32"/>
    <p:sldId id="304" r:id="rId33"/>
    <p:sldId id="285" r:id="rId34"/>
    <p:sldId id="315" r:id="rId35"/>
    <p:sldId id="305" r:id="rId36"/>
    <p:sldId id="306" r:id="rId37"/>
    <p:sldId id="303" r:id="rId38"/>
    <p:sldId id="286" r:id="rId39"/>
    <p:sldId id="314" r:id="rId40"/>
    <p:sldId id="293" r:id="rId41"/>
    <p:sldId id="294" r:id="rId42"/>
    <p:sldId id="295" r:id="rId43"/>
    <p:sldId id="307" r:id="rId44"/>
    <p:sldId id="308" r:id="rId45"/>
    <p:sldId id="296" r:id="rId46"/>
    <p:sldId id="309" r:id="rId47"/>
    <p:sldId id="310" r:id="rId48"/>
    <p:sldId id="311" r:id="rId49"/>
    <p:sldId id="312" r:id="rId50"/>
    <p:sldId id="313" r:id="rId51"/>
    <p:sldId id="297" r:id="rId52"/>
    <p:sldId id="287" r:id="rId53"/>
    <p:sldId id="299" r:id="rId54"/>
    <p:sldId id="289" r:id="rId55"/>
    <p:sldId id="318"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a Lopez-Scott" initials="MLS" lastIdx="1" clrIdx="0">
    <p:extLst>
      <p:ext uri="{19B8F6BF-5375-455C-9EA6-DF929625EA0E}">
        <p15:presenceInfo xmlns:p15="http://schemas.microsoft.com/office/powerpoint/2012/main" userId="Marisa Lopez-Sc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30A67-8ED2-79FD-537A-2675BBA04D09}" v="2" dt="2026-06-10T18:49:02.828"/>
    <p1510:client id="{644E8381-27CE-409D-8AB7-4143D980F692}" v="11" dt="2026-06-10T21:34:24.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3516" autoAdjust="0"/>
  </p:normalViewPr>
  <p:slideViewPr>
    <p:cSldViewPr snapToGrid="0">
      <p:cViewPr varScale="1">
        <p:scale>
          <a:sx n="76" d="100"/>
          <a:sy n="76" d="100"/>
        </p:scale>
        <p:origin x="6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12B84-E6B3-471D-8142-B63A76A7EF94}" type="doc">
      <dgm:prSet loTypeId="urn:microsoft.com/office/officeart/2005/8/layout/hProcess11" loCatId="process" qsTypeId="urn:microsoft.com/office/officeart/2005/8/quickstyle/simple1" qsCatId="simple" csTypeId="urn:microsoft.com/office/officeart/2005/8/colors/colorful2" csCatId="colorful" phldr="1"/>
      <dgm:spPr/>
    </dgm:pt>
    <dgm:pt modelId="{EADCE111-192E-43C8-9A10-E41478F302CA}">
      <dgm:prSet phldrT="[Text]" custT="1"/>
      <dgm:spPr/>
      <dgm:t>
        <a:bodyPr/>
        <a:lstStyle/>
        <a:p>
          <a:r>
            <a:rPr lang="en-US" sz="1400" b="1" dirty="0">
              <a:solidFill>
                <a:schemeClr val="accent2"/>
              </a:solidFill>
            </a:rPr>
            <a:t>Participant at Risk of Removal/Discharge</a:t>
          </a:r>
        </a:p>
        <a:p>
          <a:r>
            <a:rPr lang="en-US" sz="1400" dirty="0"/>
            <a:t>Triggers Update to Needs and Services Plan to include 30-day written stabilization plan. </a:t>
          </a:r>
        </a:p>
      </dgm:t>
    </dgm:pt>
    <dgm:pt modelId="{75943CF2-9B99-4F03-98AD-A4260E3ED94A}" type="parTrans" cxnId="{EF655F89-F5DE-4A25-8298-1C0DDC8D21F2}">
      <dgm:prSet/>
      <dgm:spPr/>
      <dgm:t>
        <a:bodyPr/>
        <a:lstStyle/>
        <a:p>
          <a:endParaRPr lang="en-US"/>
        </a:p>
      </dgm:t>
    </dgm:pt>
    <dgm:pt modelId="{9E2A919C-FAA5-45C7-AD3D-476B525899F4}" type="sibTrans" cxnId="{EF655F89-F5DE-4A25-8298-1C0DDC8D21F2}">
      <dgm:prSet/>
      <dgm:spPr/>
      <dgm:t>
        <a:bodyPr/>
        <a:lstStyle/>
        <a:p>
          <a:endParaRPr lang="en-US"/>
        </a:p>
      </dgm:t>
    </dgm:pt>
    <dgm:pt modelId="{52FA362D-7DC7-481C-A6FF-971D4667BE86}">
      <dgm:prSet phldrT="[Text]" custT="1"/>
      <dgm:spPr/>
      <dgm:t>
        <a:bodyPr/>
        <a:lstStyle/>
        <a:p>
          <a:r>
            <a:rPr lang="en-US" sz="1400" b="1" i="0" dirty="0">
              <a:solidFill>
                <a:schemeClr val="accent2"/>
              </a:solidFill>
            </a:rPr>
            <a:t>21 calendar days after delivery of stabilization plan notice</a:t>
          </a:r>
        </a:p>
        <a:p>
          <a:r>
            <a:rPr lang="en-US" sz="1400" b="0" i="0" dirty="0"/>
            <a:t>The licensee shall assess the participant's progress towards meeting the goals of the plan and complying with the signed removal or discharge policies and procedures.</a:t>
          </a:r>
        </a:p>
        <a:p>
          <a:r>
            <a:rPr lang="en-US" sz="1400" b="0" i="0" dirty="0"/>
            <a:t>(A) If the participant has come into compliance, the licensee shall issue a written notice to the participant stating that the participant may continue to remain in the program.</a:t>
          </a:r>
        </a:p>
        <a:p>
          <a:r>
            <a:rPr lang="en-US" sz="1400" b="0" i="0" dirty="0"/>
            <a:t>(B) If the participant has made progress towards coming into compliance, the licensee may, at its discretion, initiate a second 30-day notice.</a:t>
          </a:r>
        </a:p>
      </dgm:t>
    </dgm:pt>
    <dgm:pt modelId="{FE6AD790-1767-4B77-80D8-9E9C2E97F8DD}" type="parTrans" cxnId="{9E7916E3-9535-4CF5-BCF1-A1737BA062C6}">
      <dgm:prSet/>
      <dgm:spPr/>
      <dgm:t>
        <a:bodyPr/>
        <a:lstStyle/>
        <a:p>
          <a:endParaRPr lang="en-US"/>
        </a:p>
      </dgm:t>
    </dgm:pt>
    <dgm:pt modelId="{9CA0AD1A-182A-47BA-BCC5-991C55905F34}" type="sibTrans" cxnId="{9E7916E3-9535-4CF5-BCF1-A1737BA062C6}">
      <dgm:prSet/>
      <dgm:spPr/>
      <dgm:t>
        <a:bodyPr/>
        <a:lstStyle/>
        <a:p>
          <a:endParaRPr lang="en-US"/>
        </a:p>
      </dgm:t>
    </dgm:pt>
    <dgm:pt modelId="{543E535B-5D85-4878-92E0-81CFB87228D6}">
      <dgm:prSet custT="1"/>
      <dgm:spPr/>
      <dgm:t>
        <a:bodyPr/>
        <a:lstStyle/>
        <a:p>
          <a:r>
            <a:rPr lang="en-US" sz="1400" b="1" dirty="0">
              <a:solidFill>
                <a:schemeClr val="accent2"/>
              </a:solidFill>
            </a:rPr>
            <a:t>30 days after the stabilization plan notice</a:t>
          </a:r>
        </a:p>
        <a:p>
          <a:r>
            <a:rPr lang="en-US" sz="1400" dirty="0"/>
            <a:t>If the participant has made insufficient progress towards coming into compliance with the signed removal or discharge policies and procedures, the licensee may provide a 14-day written notice.</a:t>
          </a:r>
        </a:p>
      </dgm:t>
    </dgm:pt>
    <dgm:pt modelId="{06157D7E-6187-4EA7-BE77-CFD6E20DDFF0}" type="parTrans" cxnId="{1D746197-3DDB-403A-9A8E-2F2F9988F2B1}">
      <dgm:prSet/>
      <dgm:spPr/>
      <dgm:t>
        <a:bodyPr/>
        <a:lstStyle/>
        <a:p>
          <a:endParaRPr lang="en-US"/>
        </a:p>
      </dgm:t>
    </dgm:pt>
    <dgm:pt modelId="{5EB698CF-8D7D-42D2-83BF-17D7F3FB2A26}" type="sibTrans" cxnId="{1D746197-3DDB-403A-9A8E-2F2F9988F2B1}">
      <dgm:prSet/>
      <dgm:spPr/>
      <dgm:t>
        <a:bodyPr/>
        <a:lstStyle/>
        <a:p>
          <a:endParaRPr lang="en-US"/>
        </a:p>
      </dgm:t>
    </dgm:pt>
    <dgm:pt modelId="{6B251B7A-9CC3-4164-BC9A-EDB4E1BEE979}">
      <dgm:prSet custT="1"/>
      <dgm:spPr/>
      <dgm:t>
        <a:bodyPr/>
        <a:lstStyle/>
        <a:p>
          <a:r>
            <a:rPr lang="en-US" sz="1400" b="1" dirty="0">
              <a:solidFill>
                <a:schemeClr val="accent2"/>
              </a:solidFill>
            </a:rPr>
            <a:t>44 days after stabilization plan notice</a:t>
          </a:r>
          <a:r>
            <a:rPr lang="en-US" sz="1400" b="0" dirty="0">
              <a:solidFill>
                <a:schemeClr val="accent2"/>
              </a:solidFill>
            </a:rPr>
            <a:t> </a:t>
          </a:r>
        </a:p>
        <a:p>
          <a:r>
            <a:rPr lang="en-US" sz="1400" b="0" dirty="0"/>
            <a:t>Participant may be discharged from the program at the end of the 14-day notice period if the licensee issued a 14-day written notice.</a:t>
          </a:r>
          <a:endParaRPr lang="en-US" sz="1400" b="1" dirty="0"/>
        </a:p>
      </dgm:t>
    </dgm:pt>
    <dgm:pt modelId="{538BAF3C-BE21-49D6-91F6-4A6E2DF89403}" type="parTrans" cxnId="{5FBD3600-552C-4B20-8A03-4DE87104BB23}">
      <dgm:prSet/>
      <dgm:spPr/>
      <dgm:t>
        <a:bodyPr/>
        <a:lstStyle/>
        <a:p>
          <a:endParaRPr lang="en-US"/>
        </a:p>
      </dgm:t>
    </dgm:pt>
    <dgm:pt modelId="{7C9303E3-532B-46D4-816F-F05F6A451BB3}" type="sibTrans" cxnId="{5FBD3600-552C-4B20-8A03-4DE87104BB23}">
      <dgm:prSet/>
      <dgm:spPr/>
      <dgm:t>
        <a:bodyPr/>
        <a:lstStyle/>
        <a:p>
          <a:endParaRPr lang="en-US"/>
        </a:p>
      </dgm:t>
    </dgm:pt>
    <dgm:pt modelId="{793FB4A2-F1C6-4B03-8126-3A2621FEF1FD}" type="pres">
      <dgm:prSet presAssocID="{DC412B84-E6B3-471D-8142-B63A76A7EF94}" presName="Name0" presStyleCnt="0">
        <dgm:presLayoutVars>
          <dgm:dir/>
          <dgm:resizeHandles val="exact"/>
        </dgm:presLayoutVars>
      </dgm:prSet>
      <dgm:spPr/>
    </dgm:pt>
    <dgm:pt modelId="{D29F71AE-306A-446F-AC37-BF48A446C73B}" type="pres">
      <dgm:prSet presAssocID="{DC412B84-E6B3-471D-8142-B63A76A7EF94}" presName="arrow" presStyleLbl="bgShp" presStyleIdx="0" presStyleCnt="1"/>
      <dgm:spPr/>
    </dgm:pt>
    <dgm:pt modelId="{E2263842-9436-46E8-B3F4-70A047B9633D}" type="pres">
      <dgm:prSet presAssocID="{DC412B84-E6B3-471D-8142-B63A76A7EF94}" presName="points" presStyleCnt="0"/>
      <dgm:spPr/>
    </dgm:pt>
    <dgm:pt modelId="{B6082028-B27E-4A62-B6AD-BA8D3B8076F7}" type="pres">
      <dgm:prSet presAssocID="{EADCE111-192E-43C8-9A10-E41478F302CA}" presName="compositeA" presStyleCnt="0"/>
      <dgm:spPr/>
    </dgm:pt>
    <dgm:pt modelId="{61755040-4529-44E5-865B-E51A74436073}" type="pres">
      <dgm:prSet presAssocID="{EADCE111-192E-43C8-9A10-E41478F302CA}" presName="textA" presStyleLbl="revTx" presStyleIdx="0" presStyleCnt="4" custScaleX="392157">
        <dgm:presLayoutVars>
          <dgm:bulletEnabled val="1"/>
        </dgm:presLayoutVars>
      </dgm:prSet>
      <dgm:spPr/>
    </dgm:pt>
    <dgm:pt modelId="{312A1221-48AC-4157-B14F-F5603BA50190}" type="pres">
      <dgm:prSet presAssocID="{EADCE111-192E-43C8-9A10-E41478F302CA}" presName="circleA" presStyleLbl="node1" presStyleIdx="0" presStyleCnt="4"/>
      <dgm:spPr/>
    </dgm:pt>
    <dgm:pt modelId="{E607F777-B544-4E78-A320-1850237AA93A}" type="pres">
      <dgm:prSet presAssocID="{EADCE111-192E-43C8-9A10-E41478F302CA}" presName="spaceA" presStyleCnt="0"/>
      <dgm:spPr/>
    </dgm:pt>
    <dgm:pt modelId="{D1C43274-B39A-4931-8E40-302C35F3BE61}" type="pres">
      <dgm:prSet presAssocID="{9E2A919C-FAA5-45C7-AD3D-476B525899F4}" presName="space" presStyleCnt="0"/>
      <dgm:spPr/>
    </dgm:pt>
    <dgm:pt modelId="{B0543539-E21C-4724-973E-B27D7E64B0A5}" type="pres">
      <dgm:prSet presAssocID="{52FA362D-7DC7-481C-A6FF-971D4667BE86}" presName="compositeB" presStyleCnt="0"/>
      <dgm:spPr/>
    </dgm:pt>
    <dgm:pt modelId="{E5DA89A7-E003-4B80-BF14-B1DEE2214128}" type="pres">
      <dgm:prSet presAssocID="{52FA362D-7DC7-481C-A6FF-971D4667BE86}" presName="textB" presStyleLbl="revTx" presStyleIdx="1" presStyleCnt="4" custScaleX="977343">
        <dgm:presLayoutVars>
          <dgm:bulletEnabled val="1"/>
        </dgm:presLayoutVars>
      </dgm:prSet>
      <dgm:spPr/>
    </dgm:pt>
    <dgm:pt modelId="{5289E105-932B-4624-940B-D75F92449DA5}" type="pres">
      <dgm:prSet presAssocID="{52FA362D-7DC7-481C-A6FF-971D4667BE86}" presName="circleB" presStyleLbl="node1" presStyleIdx="1" presStyleCnt="4"/>
      <dgm:spPr/>
    </dgm:pt>
    <dgm:pt modelId="{03DC7B8F-F45E-44D2-99A3-B65A5383CC7D}" type="pres">
      <dgm:prSet presAssocID="{52FA362D-7DC7-481C-A6FF-971D4667BE86}" presName="spaceB" presStyleCnt="0"/>
      <dgm:spPr/>
    </dgm:pt>
    <dgm:pt modelId="{5266337E-58A9-4847-8DBA-8E091BDACBF7}" type="pres">
      <dgm:prSet presAssocID="{9CA0AD1A-182A-47BA-BCC5-991C55905F34}" presName="space" presStyleCnt="0"/>
      <dgm:spPr/>
    </dgm:pt>
    <dgm:pt modelId="{491E11A9-889E-4E32-B8D2-A6485BCAA75F}" type="pres">
      <dgm:prSet presAssocID="{543E535B-5D85-4878-92E0-81CFB87228D6}" presName="compositeA" presStyleCnt="0"/>
      <dgm:spPr/>
    </dgm:pt>
    <dgm:pt modelId="{FF076942-1AF9-450A-BCC5-36CF664609D1}" type="pres">
      <dgm:prSet presAssocID="{543E535B-5D85-4878-92E0-81CFB87228D6}" presName="textA" presStyleLbl="revTx" presStyleIdx="2" presStyleCnt="4" custScaleX="482001">
        <dgm:presLayoutVars>
          <dgm:bulletEnabled val="1"/>
        </dgm:presLayoutVars>
      </dgm:prSet>
      <dgm:spPr/>
    </dgm:pt>
    <dgm:pt modelId="{134BD0D1-8863-4DB4-8C80-88B24B483714}" type="pres">
      <dgm:prSet presAssocID="{543E535B-5D85-4878-92E0-81CFB87228D6}" presName="circleA" presStyleLbl="node1" presStyleIdx="2" presStyleCnt="4"/>
      <dgm:spPr/>
    </dgm:pt>
    <dgm:pt modelId="{1EB655EF-242E-4EEA-BD76-7EF15A8D1C51}" type="pres">
      <dgm:prSet presAssocID="{543E535B-5D85-4878-92E0-81CFB87228D6}" presName="spaceA" presStyleCnt="0"/>
      <dgm:spPr/>
    </dgm:pt>
    <dgm:pt modelId="{BDBB01BC-9C14-4538-8DDC-94E4E6BBD8AD}" type="pres">
      <dgm:prSet presAssocID="{5EB698CF-8D7D-42D2-83BF-17D7F3FB2A26}" presName="space" presStyleCnt="0"/>
      <dgm:spPr/>
    </dgm:pt>
    <dgm:pt modelId="{015F38E7-8334-49C2-9F92-47FC5A538015}" type="pres">
      <dgm:prSet presAssocID="{6B251B7A-9CC3-4164-BC9A-EDB4E1BEE979}" presName="compositeB" presStyleCnt="0"/>
      <dgm:spPr/>
    </dgm:pt>
    <dgm:pt modelId="{26125923-974A-42E9-B867-FE9F70DD6AB5}" type="pres">
      <dgm:prSet presAssocID="{6B251B7A-9CC3-4164-BC9A-EDB4E1BEE979}" presName="textB" presStyleLbl="revTx" presStyleIdx="3" presStyleCnt="4" custScaleX="360387">
        <dgm:presLayoutVars>
          <dgm:bulletEnabled val="1"/>
        </dgm:presLayoutVars>
      </dgm:prSet>
      <dgm:spPr/>
    </dgm:pt>
    <dgm:pt modelId="{4E8E01E4-EA15-4B0B-A25A-49A1D8D9F817}" type="pres">
      <dgm:prSet presAssocID="{6B251B7A-9CC3-4164-BC9A-EDB4E1BEE979}" presName="circleB" presStyleLbl="node1" presStyleIdx="3" presStyleCnt="4"/>
      <dgm:spPr/>
    </dgm:pt>
    <dgm:pt modelId="{7A0AAE69-D209-4C1A-A4FC-C424E8BC94CB}" type="pres">
      <dgm:prSet presAssocID="{6B251B7A-9CC3-4164-BC9A-EDB4E1BEE979}" presName="spaceB" presStyleCnt="0"/>
      <dgm:spPr/>
    </dgm:pt>
  </dgm:ptLst>
  <dgm:cxnLst>
    <dgm:cxn modelId="{5FBD3600-552C-4B20-8A03-4DE87104BB23}" srcId="{DC412B84-E6B3-471D-8142-B63A76A7EF94}" destId="{6B251B7A-9CC3-4164-BC9A-EDB4E1BEE979}" srcOrd="3" destOrd="0" parTransId="{538BAF3C-BE21-49D6-91F6-4A6E2DF89403}" sibTransId="{7C9303E3-532B-46D4-816F-F05F6A451BB3}"/>
    <dgm:cxn modelId="{9C80601B-A913-4CDA-9893-25B8E8EB80CE}" type="presOf" srcId="{543E535B-5D85-4878-92E0-81CFB87228D6}" destId="{FF076942-1AF9-450A-BCC5-36CF664609D1}" srcOrd="0" destOrd="0" presId="urn:microsoft.com/office/officeart/2005/8/layout/hProcess11"/>
    <dgm:cxn modelId="{10696939-1E93-4007-8750-89A909B9418D}" type="presOf" srcId="{EADCE111-192E-43C8-9A10-E41478F302CA}" destId="{61755040-4529-44E5-865B-E51A74436073}" srcOrd="0" destOrd="0" presId="urn:microsoft.com/office/officeart/2005/8/layout/hProcess11"/>
    <dgm:cxn modelId="{A0340561-67FD-45EF-AD37-01EC61376A3B}" type="presOf" srcId="{DC412B84-E6B3-471D-8142-B63A76A7EF94}" destId="{793FB4A2-F1C6-4B03-8126-3A2621FEF1FD}" srcOrd="0" destOrd="0" presId="urn:microsoft.com/office/officeart/2005/8/layout/hProcess11"/>
    <dgm:cxn modelId="{8651397B-89FE-4A62-B7FA-8A4BC10C4499}" type="presOf" srcId="{52FA362D-7DC7-481C-A6FF-971D4667BE86}" destId="{E5DA89A7-E003-4B80-BF14-B1DEE2214128}" srcOrd="0" destOrd="0" presId="urn:microsoft.com/office/officeart/2005/8/layout/hProcess11"/>
    <dgm:cxn modelId="{EF655F89-F5DE-4A25-8298-1C0DDC8D21F2}" srcId="{DC412B84-E6B3-471D-8142-B63A76A7EF94}" destId="{EADCE111-192E-43C8-9A10-E41478F302CA}" srcOrd="0" destOrd="0" parTransId="{75943CF2-9B99-4F03-98AD-A4260E3ED94A}" sibTransId="{9E2A919C-FAA5-45C7-AD3D-476B525899F4}"/>
    <dgm:cxn modelId="{1D746197-3DDB-403A-9A8E-2F2F9988F2B1}" srcId="{DC412B84-E6B3-471D-8142-B63A76A7EF94}" destId="{543E535B-5D85-4878-92E0-81CFB87228D6}" srcOrd="2" destOrd="0" parTransId="{06157D7E-6187-4EA7-BE77-CFD6E20DDFF0}" sibTransId="{5EB698CF-8D7D-42D2-83BF-17D7F3FB2A26}"/>
    <dgm:cxn modelId="{1A05F0C8-F7A1-4ADE-A586-D855F9398F7C}" type="presOf" srcId="{6B251B7A-9CC3-4164-BC9A-EDB4E1BEE979}" destId="{26125923-974A-42E9-B867-FE9F70DD6AB5}" srcOrd="0" destOrd="0" presId="urn:microsoft.com/office/officeart/2005/8/layout/hProcess11"/>
    <dgm:cxn modelId="{9E7916E3-9535-4CF5-BCF1-A1737BA062C6}" srcId="{DC412B84-E6B3-471D-8142-B63A76A7EF94}" destId="{52FA362D-7DC7-481C-A6FF-971D4667BE86}" srcOrd="1" destOrd="0" parTransId="{FE6AD790-1767-4B77-80D8-9E9C2E97F8DD}" sibTransId="{9CA0AD1A-182A-47BA-BCC5-991C55905F34}"/>
    <dgm:cxn modelId="{48110EE4-0E6E-4035-9DD8-7AD0894C9390}" type="presParOf" srcId="{793FB4A2-F1C6-4B03-8126-3A2621FEF1FD}" destId="{D29F71AE-306A-446F-AC37-BF48A446C73B}" srcOrd="0" destOrd="0" presId="urn:microsoft.com/office/officeart/2005/8/layout/hProcess11"/>
    <dgm:cxn modelId="{672FF9D6-C269-470A-8239-068686D5CA7D}" type="presParOf" srcId="{793FB4A2-F1C6-4B03-8126-3A2621FEF1FD}" destId="{E2263842-9436-46E8-B3F4-70A047B9633D}" srcOrd="1" destOrd="0" presId="urn:microsoft.com/office/officeart/2005/8/layout/hProcess11"/>
    <dgm:cxn modelId="{49AC174A-F5B5-4B05-8C71-4C3A1D523B71}" type="presParOf" srcId="{E2263842-9436-46E8-B3F4-70A047B9633D}" destId="{B6082028-B27E-4A62-B6AD-BA8D3B8076F7}" srcOrd="0" destOrd="0" presId="urn:microsoft.com/office/officeart/2005/8/layout/hProcess11"/>
    <dgm:cxn modelId="{6DF9E576-9F94-4E27-A7B7-38AD3F58BE4A}" type="presParOf" srcId="{B6082028-B27E-4A62-B6AD-BA8D3B8076F7}" destId="{61755040-4529-44E5-865B-E51A74436073}" srcOrd="0" destOrd="0" presId="urn:microsoft.com/office/officeart/2005/8/layout/hProcess11"/>
    <dgm:cxn modelId="{1E2ED54F-DCB9-46DF-A6CA-EEA233760121}" type="presParOf" srcId="{B6082028-B27E-4A62-B6AD-BA8D3B8076F7}" destId="{312A1221-48AC-4157-B14F-F5603BA50190}" srcOrd="1" destOrd="0" presId="urn:microsoft.com/office/officeart/2005/8/layout/hProcess11"/>
    <dgm:cxn modelId="{10D9AE6A-3D56-4509-B3A5-4916169DB86D}" type="presParOf" srcId="{B6082028-B27E-4A62-B6AD-BA8D3B8076F7}" destId="{E607F777-B544-4E78-A320-1850237AA93A}" srcOrd="2" destOrd="0" presId="urn:microsoft.com/office/officeart/2005/8/layout/hProcess11"/>
    <dgm:cxn modelId="{21BC73E1-AB04-4594-B0A3-85214B671A7D}" type="presParOf" srcId="{E2263842-9436-46E8-B3F4-70A047B9633D}" destId="{D1C43274-B39A-4931-8E40-302C35F3BE61}" srcOrd="1" destOrd="0" presId="urn:microsoft.com/office/officeart/2005/8/layout/hProcess11"/>
    <dgm:cxn modelId="{E751C151-88C8-4CDC-90D8-EF1B96BFDE7C}" type="presParOf" srcId="{E2263842-9436-46E8-B3F4-70A047B9633D}" destId="{B0543539-E21C-4724-973E-B27D7E64B0A5}" srcOrd="2" destOrd="0" presId="urn:microsoft.com/office/officeart/2005/8/layout/hProcess11"/>
    <dgm:cxn modelId="{E3B11758-B887-4768-99ED-74F8E8FD3C90}" type="presParOf" srcId="{B0543539-E21C-4724-973E-B27D7E64B0A5}" destId="{E5DA89A7-E003-4B80-BF14-B1DEE2214128}" srcOrd="0" destOrd="0" presId="urn:microsoft.com/office/officeart/2005/8/layout/hProcess11"/>
    <dgm:cxn modelId="{1BABA4E7-D771-4E0F-9242-0188C68A9385}" type="presParOf" srcId="{B0543539-E21C-4724-973E-B27D7E64B0A5}" destId="{5289E105-932B-4624-940B-D75F92449DA5}" srcOrd="1" destOrd="0" presId="urn:microsoft.com/office/officeart/2005/8/layout/hProcess11"/>
    <dgm:cxn modelId="{8F64EF20-0FB3-497F-9726-A8344496A1EB}" type="presParOf" srcId="{B0543539-E21C-4724-973E-B27D7E64B0A5}" destId="{03DC7B8F-F45E-44D2-99A3-B65A5383CC7D}" srcOrd="2" destOrd="0" presId="urn:microsoft.com/office/officeart/2005/8/layout/hProcess11"/>
    <dgm:cxn modelId="{878FF8E3-06DF-4287-8621-D3610D35F3CA}" type="presParOf" srcId="{E2263842-9436-46E8-B3F4-70A047B9633D}" destId="{5266337E-58A9-4847-8DBA-8E091BDACBF7}" srcOrd="3" destOrd="0" presId="urn:microsoft.com/office/officeart/2005/8/layout/hProcess11"/>
    <dgm:cxn modelId="{27724DB1-C875-4B0F-A690-48B083E5DCC1}" type="presParOf" srcId="{E2263842-9436-46E8-B3F4-70A047B9633D}" destId="{491E11A9-889E-4E32-B8D2-A6485BCAA75F}" srcOrd="4" destOrd="0" presId="urn:microsoft.com/office/officeart/2005/8/layout/hProcess11"/>
    <dgm:cxn modelId="{202500E0-2F42-4F27-AD8E-A586EC639C54}" type="presParOf" srcId="{491E11A9-889E-4E32-B8D2-A6485BCAA75F}" destId="{FF076942-1AF9-450A-BCC5-36CF664609D1}" srcOrd="0" destOrd="0" presId="urn:microsoft.com/office/officeart/2005/8/layout/hProcess11"/>
    <dgm:cxn modelId="{1C0E7EFD-CF05-4CAE-993E-DF2F0FC1DC30}" type="presParOf" srcId="{491E11A9-889E-4E32-B8D2-A6485BCAA75F}" destId="{134BD0D1-8863-4DB4-8C80-88B24B483714}" srcOrd="1" destOrd="0" presId="urn:microsoft.com/office/officeart/2005/8/layout/hProcess11"/>
    <dgm:cxn modelId="{A024B520-B60F-45C2-A514-6380D5DF1E88}" type="presParOf" srcId="{491E11A9-889E-4E32-B8D2-A6485BCAA75F}" destId="{1EB655EF-242E-4EEA-BD76-7EF15A8D1C51}" srcOrd="2" destOrd="0" presId="urn:microsoft.com/office/officeart/2005/8/layout/hProcess11"/>
    <dgm:cxn modelId="{2C8B4A31-2630-4F8A-9CCC-6B3F94FFB05F}" type="presParOf" srcId="{E2263842-9436-46E8-B3F4-70A047B9633D}" destId="{BDBB01BC-9C14-4538-8DDC-94E4E6BBD8AD}" srcOrd="5" destOrd="0" presId="urn:microsoft.com/office/officeart/2005/8/layout/hProcess11"/>
    <dgm:cxn modelId="{8EC2F899-AB6E-4FD4-B751-BB2128685CF5}" type="presParOf" srcId="{E2263842-9436-46E8-B3F4-70A047B9633D}" destId="{015F38E7-8334-49C2-9F92-47FC5A538015}" srcOrd="6" destOrd="0" presId="urn:microsoft.com/office/officeart/2005/8/layout/hProcess11"/>
    <dgm:cxn modelId="{75D4325E-ED7C-4401-BAC6-6654FF330247}" type="presParOf" srcId="{015F38E7-8334-49C2-9F92-47FC5A538015}" destId="{26125923-974A-42E9-B867-FE9F70DD6AB5}" srcOrd="0" destOrd="0" presId="urn:microsoft.com/office/officeart/2005/8/layout/hProcess11"/>
    <dgm:cxn modelId="{CBEE7B60-55C7-4C3D-A6F8-A7F750189DDB}" type="presParOf" srcId="{015F38E7-8334-49C2-9F92-47FC5A538015}" destId="{4E8E01E4-EA15-4B0B-A25A-49A1D8D9F817}" srcOrd="1" destOrd="0" presId="urn:microsoft.com/office/officeart/2005/8/layout/hProcess11"/>
    <dgm:cxn modelId="{63E68725-703B-4F71-A27C-D7AC8D2F3536}" type="presParOf" srcId="{015F38E7-8334-49C2-9F92-47FC5A538015}" destId="{7A0AAE69-D209-4C1A-A4FC-C424E8BC94C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F71AE-306A-446F-AC37-BF48A446C73B}">
      <dsp:nvSpPr>
        <dsp:cNvPr id="0" name=""/>
        <dsp:cNvSpPr/>
      </dsp:nvSpPr>
      <dsp:spPr>
        <a:xfrm>
          <a:off x="0" y="1292859"/>
          <a:ext cx="11674435" cy="172381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55040-4529-44E5-865B-E51A74436073}">
      <dsp:nvSpPr>
        <dsp:cNvPr id="0" name=""/>
        <dsp:cNvSpPr/>
      </dsp:nvSpPr>
      <dsp:spPr>
        <a:xfrm>
          <a:off x="5250" y="0"/>
          <a:ext cx="1848441" cy="172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chemeClr val="accent2"/>
              </a:solidFill>
            </a:rPr>
            <a:t>Participant at Risk of Removal/Discharge</a:t>
          </a:r>
        </a:p>
        <a:p>
          <a:pPr marL="0" lvl="0" indent="0" algn="ctr" defTabSz="622300">
            <a:lnSpc>
              <a:spcPct val="90000"/>
            </a:lnSpc>
            <a:spcBef>
              <a:spcPct val="0"/>
            </a:spcBef>
            <a:spcAft>
              <a:spcPct val="35000"/>
            </a:spcAft>
            <a:buNone/>
          </a:pPr>
          <a:r>
            <a:rPr lang="en-US" sz="1400" kern="1200" dirty="0"/>
            <a:t>Triggers Update to Needs and Services Plan to include 30-day written stabilization plan. </a:t>
          </a:r>
        </a:p>
      </dsp:txBody>
      <dsp:txXfrm>
        <a:off x="5250" y="0"/>
        <a:ext cx="1848441" cy="1723813"/>
      </dsp:txXfrm>
    </dsp:sp>
    <dsp:sp modelId="{312A1221-48AC-4157-B14F-F5603BA50190}">
      <dsp:nvSpPr>
        <dsp:cNvPr id="0" name=""/>
        <dsp:cNvSpPr/>
      </dsp:nvSpPr>
      <dsp:spPr>
        <a:xfrm>
          <a:off x="713994" y="1939289"/>
          <a:ext cx="430953" cy="43095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A89A7-E003-4B80-BF14-B1DEE2214128}">
      <dsp:nvSpPr>
        <dsp:cNvPr id="0" name=""/>
        <dsp:cNvSpPr/>
      </dsp:nvSpPr>
      <dsp:spPr>
        <a:xfrm>
          <a:off x="1877259" y="2585719"/>
          <a:ext cx="4606730" cy="172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i="0" kern="1200" dirty="0">
              <a:solidFill>
                <a:schemeClr val="accent2"/>
              </a:solidFill>
            </a:rPr>
            <a:t>21 calendar days after delivery of stabilization plan notice</a:t>
          </a:r>
        </a:p>
        <a:p>
          <a:pPr marL="0" lvl="0" indent="0" algn="ctr" defTabSz="622300">
            <a:lnSpc>
              <a:spcPct val="90000"/>
            </a:lnSpc>
            <a:spcBef>
              <a:spcPct val="0"/>
            </a:spcBef>
            <a:spcAft>
              <a:spcPct val="35000"/>
            </a:spcAft>
            <a:buNone/>
          </a:pPr>
          <a:r>
            <a:rPr lang="en-US" sz="1400" b="0" i="0" kern="1200" dirty="0"/>
            <a:t>The licensee shall assess the participant's progress towards meeting the goals of the plan and complying with the signed removal or discharge policies and procedures.</a:t>
          </a:r>
        </a:p>
        <a:p>
          <a:pPr marL="0" lvl="0" indent="0" algn="ctr" defTabSz="622300">
            <a:lnSpc>
              <a:spcPct val="90000"/>
            </a:lnSpc>
            <a:spcBef>
              <a:spcPct val="0"/>
            </a:spcBef>
            <a:spcAft>
              <a:spcPct val="35000"/>
            </a:spcAft>
            <a:buNone/>
          </a:pPr>
          <a:r>
            <a:rPr lang="en-US" sz="1400" b="0" i="0" kern="1200" dirty="0"/>
            <a:t>(A) If the participant has come into compliance, the licensee shall issue a written notice to the participant stating that the participant may continue to remain in the program.</a:t>
          </a:r>
        </a:p>
        <a:p>
          <a:pPr marL="0" lvl="0" indent="0" algn="ctr" defTabSz="622300">
            <a:lnSpc>
              <a:spcPct val="90000"/>
            </a:lnSpc>
            <a:spcBef>
              <a:spcPct val="0"/>
            </a:spcBef>
            <a:spcAft>
              <a:spcPct val="35000"/>
            </a:spcAft>
            <a:buNone/>
          </a:pPr>
          <a:r>
            <a:rPr lang="en-US" sz="1400" b="0" i="0" kern="1200" dirty="0"/>
            <a:t>(B) If the participant has made progress towards coming into compliance, the licensee may, at its discretion, initiate a second 30-day notice.</a:t>
          </a:r>
        </a:p>
      </dsp:txBody>
      <dsp:txXfrm>
        <a:off x="1877259" y="2585719"/>
        <a:ext cx="4606730" cy="1723813"/>
      </dsp:txXfrm>
    </dsp:sp>
    <dsp:sp modelId="{5289E105-932B-4624-940B-D75F92449DA5}">
      <dsp:nvSpPr>
        <dsp:cNvPr id="0" name=""/>
        <dsp:cNvSpPr/>
      </dsp:nvSpPr>
      <dsp:spPr>
        <a:xfrm>
          <a:off x="3965148" y="1939289"/>
          <a:ext cx="430953" cy="430953"/>
        </a:xfrm>
        <a:prstGeom prst="ellipse">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76942-1AF9-450A-BCC5-36CF664609D1}">
      <dsp:nvSpPr>
        <dsp:cNvPr id="0" name=""/>
        <dsp:cNvSpPr/>
      </dsp:nvSpPr>
      <dsp:spPr>
        <a:xfrm>
          <a:off x="6507557" y="0"/>
          <a:ext cx="2271923" cy="172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solidFill>
                <a:schemeClr val="accent2"/>
              </a:solidFill>
            </a:rPr>
            <a:t>30 days after the stabilization plan notice</a:t>
          </a:r>
        </a:p>
        <a:p>
          <a:pPr marL="0" lvl="0" indent="0" algn="ctr" defTabSz="622300">
            <a:lnSpc>
              <a:spcPct val="90000"/>
            </a:lnSpc>
            <a:spcBef>
              <a:spcPct val="0"/>
            </a:spcBef>
            <a:spcAft>
              <a:spcPct val="35000"/>
            </a:spcAft>
            <a:buNone/>
          </a:pPr>
          <a:r>
            <a:rPr lang="en-US" sz="1400" kern="1200" dirty="0"/>
            <a:t>If the participant has made insufficient progress towards coming into compliance with the signed removal or discharge policies and procedures, the licensee may provide a 14-day written notice.</a:t>
          </a:r>
        </a:p>
      </dsp:txBody>
      <dsp:txXfrm>
        <a:off x="6507557" y="0"/>
        <a:ext cx="2271923" cy="1723813"/>
      </dsp:txXfrm>
    </dsp:sp>
    <dsp:sp modelId="{134BD0D1-8863-4DB4-8C80-88B24B483714}">
      <dsp:nvSpPr>
        <dsp:cNvPr id="0" name=""/>
        <dsp:cNvSpPr/>
      </dsp:nvSpPr>
      <dsp:spPr>
        <a:xfrm>
          <a:off x="7428043" y="1939289"/>
          <a:ext cx="430953" cy="430953"/>
        </a:xfrm>
        <a:prstGeom prst="ellipse">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25923-974A-42E9-B867-FE9F70DD6AB5}">
      <dsp:nvSpPr>
        <dsp:cNvPr id="0" name=""/>
        <dsp:cNvSpPr/>
      </dsp:nvSpPr>
      <dsp:spPr>
        <a:xfrm>
          <a:off x="8803049" y="2585719"/>
          <a:ext cx="1698693" cy="172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accent2"/>
              </a:solidFill>
            </a:rPr>
            <a:t>44 days after stabilization plan notice</a:t>
          </a:r>
          <a:r>
            <a:rPr lang="en-US" sz="1400" b="0" kern="1200" dirty="0">
              <a:solidFill>
                <a:schemeClr val="accent2"/>
              </a:solidFill>
            </a:rPr>
            <a:t> </a:t>
          </a:r>
        </a:p>
        <a:p>
          <a:pPr marL="0" lvl="0" indent="0" algn="ctr" defTabSz="622300">
            <a:lnSpc>
              <a:spcPct val="90000"/>
            </a:lnSpc>
            <a:spcBef>
              <a:spcPct val="0"/>
            </a:spcBef>
            <a:spcAft>
              <a:spcPct val="35000"/>
            </a:spcAft>
            <a:buNone/>
          </a:pPr>
          <a:r>
            <a:rPr lang="en-US" sz="1400" b="0" kern="1200" dirty="0"/>
            <a:t>Participant may be discharged from the program at the end of the 14-day notice period if the licensee issued a 14-day written notice.</a:t>
          </a:r>
          <a:endParaRPr lang="en-US" sz="1400" b="1" kern="1200" dirty="0"/>
        </a:p>
      </dsp:txBody>
      <dsp:txXfrm>
        <a:off x="8803049" y="2585719"/>
        <a:ext cx="1698693" cy="1723813"/>
      </dsp:txXfrm>
    </dsp:sp>
    <dsp:sp modelId="{4E8E01E4-EA15-4B0B-A25A-49A1D8D9F817}">
      <dsp:nvSpPr>
        <dsp:cNvPr id="0" name=""/>
        <dsp:cNvSpPr/>
      </dsp:nvSpPr>
      <dsp:spPr>
        <a:xfrm>
          <a:off x="9436919" y="1939289"/>
          <a:ext cx="430953" cy="430953"/>
        </a:xfrm>
        <a:prstGeom prst="ellipse">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6A3542-73B2-44BA-86BC-CEF3182F0557}" type="datetimeFigureOut">
              <a:rPr lang="en-US" smtClean="0"/>
              <a:t>6/15/2026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C66C-ECAE-4177-A807-6919B106FEF5}" type="slidenum">
              <a:rPr lang="en-US" smtClean="0"/>
              <a:t>‹#›</a:t>
            </a:fld>
            <a:endParaRPr lang="en-US" dirty="0"/>
          </a:p>
        </p:txBody>
      </p:sp>
    </p:spTree>
    <p:extLst>
      <p:ext uri="{BB962C8B-B14F-4D97-AF65-F5344CB8AC3E}">
        <p14:creationId xmlns:p14="http://schemas.microsoft.com/office/powerpoint/2010/main" val="144381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govt.westlaw.com/calregs/Document/IB170A800BA4711F09D89920D71E7119C?viewType=FullText&amp;originationContext=documenttoc&amp;transitionType=CategoryPageItem&amp;contextData=(sc.Default)"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leginfo.legislature.ca.gov/faces/codes_displaySection.xhtml?sectionNum=11460.&amp;lawCode=WIC"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Kristin/Sara</a:t>
            </a:r>
            <a:r>
              <a:rPr lang="en-US" dirty="0"/>
              <a:t> </a:t>
            </a:r>
          </a:p>
          <a:p>
            <a:endParaRPr lang="en-US" dirty="0">
              <a:ea typeface="Calibri"/>
              <a:cs typeface="Calibri"/>
            </a:endParaRPr>
          </a:p>
          <a:p>
            <a:r>
              <a:rPr lang="en-US" dirty="0"/>
              <a:t>A few quick logistics: This webinar is being recorded, and resources including the slide deck and supplemental materials will be posted on our website at allianceforchildrensrights.org/resources. All attendees are muted, but we encourage you to submit questions using the ‘Questions’ function on your GoToWebinar dashboard. We’ll address as many as we can during the Q&amp;A. </a:t>
            </a:r>
          </a:p>
          <a:p>
            <a:endParaRPr lang="en-US" dirty="0">
              <a:ea typeface="Calibri"/>
              <a:cs typeface="Calibri"/>
            </a:endParaRPr>
          </a:p>
          <a:p>
            <a:r>
              <a:rPr lang="en-US" dirty="0">
                <a:ea typeface="Calibri"/>
                <a:cs typeface="Calibri"/>
              </a:rPr>
              <a:t>We’re pleased to welcome </a:t>
            </a:r>
            <a:r>
              <a:rPr lang="en-US" sz="1200" b="0" i="0" kern="1200" dirty="0">
                <a:solidFill>
                  <a:schemeClr val="tx1"/>
                </a:solidFill>
                <a:effectLst/>
                <a:latin typeface="+mn-lt"/>
                <a:ea typeface="+mn-ea"/>
                <a:cs typeface="+mn-cs"/>
              </a:rPr>
              <a:t>Marisa Lopez-Scott, a Directing Attorney at the Youth Law Center, </a:t>
            </a:r>
            <a:r>
              <a:rPr lang="en-US" sz="1200" b="0" i="0" kern="1200">
                <a:solidFill>
                  <a:schemeClr val="tx1"/>
                </a:solidFill>
                <a:effectLst/>
                <a:latin typeface="+mn-lt"/>
                <a:ea typeface="+mn-ea"/>
                <a:cs typeface="+mn-cs"/>
              </a:rPr>
              <a:t>this morning. </a:t>
            </a:r>
            <a:r>
              <a:rPr lang="en-US" sz="1200" b="0" i="0" kern="1200" dirty="0">
                <a:solidFill>
                  <a:schemeClr val="tx1"/>
                </a:solidFill>
                <a:effectLst/>
                <a:latin typeface="+mn-lt"/>
                <a:ea typeface="+mn-ea"/>
                <a:cs typeface="+mn-cs"/>
              </a:rPr>
              <a:t>Her work focuses on providing advocacy support for civil legal aid attorneys across California with an emphasis on transforming the lives of youth impacted by the dependency system. Before joining Youth Law Center, Marisa was a dependency attorney at Legal Advocates for Children and Youth (a component of the Law Foundation of Silicon Valley) representing children ages 0-21 in their child welfare proceedings. Prior to LACY, she was a staff attorney at Bay Area Legal Aid’s Youth Justice Project, representing youth impacted by the juvenile justice and child welfare systems and youth experiencing homelessness through the provision of comprehensive civil legal services.</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a:t>
            </a:fld>
            <a:endParaRPr lang="en-US" dirty="0"/>
          </a:p>
        </p:txBody>
      </p:sp>
    </p:spTree>
    <p:extLst>
      <p:ext uri="{BB962C8B-B14F-4D97-AF65-F5344CB8AC3E}">
        <p14:creationId xmlns:p14="http://schemas.microsoft.com/office/powerpoint/2010/main" val="125581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15</a:t>
            </a:fld>
            <a:endParaRPr lang="en-US" dirty="0"/>
          </a:p>
        </p:txBody>
      </p:sp>
    </p:spTree>
    <p:extLst>
      <p:ext uri="{BB962C8B-B14F-4D97-AF65-F5344CB8AC3E}">
        <p14:creationId xmlns:p14="http://schemas.microsoft.com/office/powerpoint/2010/main" val="418914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16</a:t>
            </a:fld>
            <a:endParaRPr lang="en-US" dirty="0"/>
          </a:p>
        </p:txBody>
      </p:sp>
    </p:spTree>
    <p:extLst>
      <p:ext uri="{BB962C8B-B14F-4D97-AF65-F5344CB8AC3E}">
        <p14:creationId xmlns:p14="http://schemas.microsoft.com/office/powerpoint/2010/main" val="87609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18</a:t>
            </a:fld>
            <a:endParaRPr lang="en-US" dirty="0"/>
          </a:p>
        </p:txBody>
      </p:sp>
    </p:spTree>
    <p:extLst>
      <p:ext uri="{BB962C8B-B14F-4D97-AF65-F5344CB8AC3E}">
        <p14:creationId xmlns:p14="http://schemas.microsoft.com/office/powerpoint/2010/main" val="870662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19</a:t>
            </a:fld>
            <a:endParaRPr lang="en-US" dirty="0"/>
          </a:p>
        </p:txBody>
      </p:sp>
    </p:spTree>
    <p:extLst>
      <p:ext uri="{BB962C8B-B14F-4D97-AF65-F5344CB8AC3E}">
        <p14:creationId xmlns:p14="http://schemas.microsoft.com/office/powerpoint/2010/main" val="259631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20</a:t>
            </a:fld>
            <a:endParaRPr lang="en-US" dirty="0"/>
          </a:p>
        </p:txBody>
      </p:sp>
    </p:spTree>
    <p:extLst>
      <p:ext uri="{BB962C8B-B14F-4D97-AF65-F5344CB8AC3E}">
        <p14:creationId xmlns:p14="http://schemas.microsoft.com/office/powerpoint/2010/main" val="353042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21</a:t>
            </a:fld>
            <a:endParaRPr lang="en-US" dirty="0"/>
          </a:p>
        </p:txBody>
      </p:sp>
    </p:spTree>
    <p:extLst>
      <p:ext uri="{BB962C8B-B14F-4D97-AF65-F5344CB8AC3E}">
        <p14:creationId xmlns:p14="http://schemas.microsoft.com/office/powerpoint/2010/main" val="3618398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24</a:t>
            </a:fld>
            <a:endParaRPr lang="en-US" dirty="0"/>
          </a:p>
        </p:txBody>
      </p:sp>
    </p:spTree>
    <p:extLst>
      <p:ext uri="{BB962C8B-B14F-4D97-AF65-F5344CB8AC3E}">
        <p14:creationId xmlns:p14="http://schemas.microsoft.com/office/powerpoint/2010/main" val="427024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25</a:t>
            </a:fld>
            <a:endParaRPr lang="en-US" dirty="0"/>
          </a:p>
        </p:txBody>
      </p:sp>
    </p:spTree>
    <p:extLst>
      <p:ext uri="{BB962C8B-B14F-4D97-AF65-F5344CB8AC3E}">
        <p14:creationId xmlns:p14="http://schemas.microsoft.com/office/powerpoint/2010/main" val="409590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r>
              <a:rPr lang="en-US" b="0" i="0" dirty="0">
                <a:solidFill>
                  <a:srgbClr val="212121"/>
                </a:solidFill>
                <a:effectLst/>
                <a:latin typeface="Arial" panose="020B0604020202020204" pitchFamily="34" charset="0"/>
              </a:rPr>
              <a:t>In making these determinations, the licensee shall examine internal and community resources, including but not limited to, consideration of the following:</a:t>
            </a:r>
          </a:p>
          <a:p>
            <a:pPr algn="l"/>
            <a:r>
              <a:rPr lang="en-US" b="0" i="0" dirty="0">
                <a:solidFill>
                  <a:srgbClr val="212121"/>
                </a:solidFill>
                <a:effectLst/>
                <a:latin typeface="Arial" panose="020B0604020202020204" pitchFamily="34" charset="0"/>
              </a:rPr>
              <a:t>a. The licensee's own internal financial and administrative resources; and</a:t>
            </a:r>
          </a:p>
          <a:p>
            <a:pPr algn="l"/>
            <a:r>
              <a:rPr lang="en-US" b="0" i="0" dirty="0">
                <a:solidFill>
                  <a:srgbClr val="212121"/>
                </a:solidFill>
                <a:effectLst/>
                <a:latin typeface="Arial" panose="020B0604020202020204" pitchFamily="34" charset="0"/>
              </a:rPr>
              <a:t>b. In consultation with the county placing agency, what county and/or community resources are available to meet the nonminor dependent's needs.</a:t>
            </a:r>
          </a:p>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26</a:t>
            </a:fld>
            <a:endParaRPr lang="en-US" dirty="0"/>
          </a:p>
        </p:txBody>
      </p:sp>
    </p:spTree>
    <p:extLst>
      <p:ext uri="{BB962C8B-B14F-4D97-AF65-F5344CB8AC3E}">
        <p14:creationId xmlns:p14="http://schemas.microsoft.com/office/powerpoint/2010/main" val="3160721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27</a:t>
            </a:fld>
            <a:endParaRPr lang="en-US" dirty="0"/>
          </a:p>
        </p:txBody>
      </p:sp>
    </p:spTree>
    <p:extLst>
      <p:ext uri="{BB962C8B-B14F-4D97-AF65-F5344CB8AC3E}">
        <p14:creationId xmlns:p14="http://schemas.microsoft.com/office/powerpoint/2010/main" val="181824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YLC is a nonprofit legal advocacy organization that has worked for four decades to transform foster care and juvenile justice systems across the nation so every child and youth can thrive. YLC’s advocacy aims to ensure children and youth are not only protected from harm and dangerous conditions in systems but also receive the support, opportunities, and love they need to grow up healthy and happy. </a:t>
            </a:r>
            <a:endParaRPr lang="en-US" dirty="0"/>
          </a:p>
        </p:txBody>
      </p:sp>
      <p:sp>
        <p:nvSpPr>
          <p:cNvPr id="4" name="Slide Number Placeholder 3"/>
          <p:cNvSpPr>
            <a:spLocks noGrp="1"/>
          </p:cNvSpPr>
          <p:nvPr>
            <p:ph type="sldNum" sz="quarter" idx="10"/>
          </p:nvPr>
        </p:nvSpPr>
        <p:spPr/>
        <p:txBody>
          <a:bodyPr/>
          <a:lstStyle/>
          <a:p>
            <a:fld id="{3F2D5F34-783A-4D29-B460-F72D03EDBD78}" type="slidenum">
              <a:rPr lang="en-US" smtClean="0"/>
              <a:t>4</a:t>
            </a:fld>
            <a:endParaRPr lang="en-US" dirty="0"/>
          </a:p>
        </p:txBody>
      </p:sp>
    </p:spTree>
    <p:extLst>
      <p:ext uri="{BB962C8B-B14F-4D97-AF65-F5344CB8AC3E}">
        <p14:creationId xmlns:p14="http://schemas.microsoft.com/office/powerpoint/2010/main" val="1484652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28</a:t>
            </a:fld>
            <a:endParaRPr lang="en-US" dirty="0"/>
          </a:p>
        </p:txBody>
      </p:sp>
    </p:spTree>
    <p:extLst>
      <p:ext uri="{BB962C8B-B14F-4D97-AF65-F5344CB8AC3E}">
        <p14:creationId xmlns:p14="http://schemas.microsoft.com/office/powerpoint/2010/main" val="223738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29</a:t>
            </a:fld>
            <a:endParaRPr lang="en-US" dirty="0"/>
          </a:p>
        </p:txBody>
      </p:sp>
    </p:spTree>
    <p:extLst>
      <p:ext uri="{BB962C8B-B14F-4D97-AF65-F5344CB8AC3E}">
        <p14:creationId xmlns:p14="http://schemas.microsoft.com/office/powerpoint/2010/main" val="3303236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30</a:t>
            </a:fld>
            <a:endParaRPr lang="en-US" dirty="0"/>
          </a:p>
        </p:txBody>
      </p:sp>
    </p:spTree>
    <p:extLst>
      <p:ext uri="{BB962C8B-B14F-4D97-AF65-F5344CB8AC3E}">
        <p14:creationId xmlns:p14="http://schemas.microsoft.com/office/powerpoint/2010/main" val="1825311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31</a:t>
            </a:fld>
            <a:endParaRPr lang="en-US" dirty="0"/>
          </a:p>
        </p:txBody>
      </p:sp>
    </p:spTree>
    <p:extLst>
      <p:ext uri="{BB962C8B-B14F-4D97-AF65-F5344CB8AC3E}">
        <p14:creationId xmlns:p14="http://schemas.microsoft.com/office/powerpoint/2010/main" val="311716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14-day timeline is consistent with both Cal. Welf. &amp; Inst. Code § 16522.1(d) and the Placement Preservation Strategies in Cal. Welf. &amp; Inst. Code § 16010.7. The ILS contained only a 7-day notice requirement.</a:t>
            </a:r>
          </a:p>
        </p:txBody>
      </p:sp>
      <p:sp>
        <p:nvSpPr>
          <p:cNvPr id="4" name="Slide Number Placeholder 3"/>
          <p:cNvSpPr>
            <a:spLocks noGrp="1"/>
          </p:cNvSpPr>
          <p:nvPr>
            <p:ph type="sldNum" sz="quarter" idx="5"/>
          </p:nvPr>
        </p:nvSpPr>
        <p:spPr/>
        <p:txBody>
          <a:bodyPr/>
          <a:lstStyle/>
          <a:p>
            <a:fld id="{629CC66C-ECAE-4177-A807-6919B106FEF5}" type="slidenum">
              <a:rPr lang="en-US" smtClean="0"/>
              <a:t>32</a:t>
            </a:fld>
            <a:endParaRPr lang="en-US" dirty="0"/>
          </a:p>
        </p:txBody>
      </p:sp>
    </p:spTree>
    <p:extLst>
      <p:ext uri="{BB962C8B-B14F-4D97-AF65-F5344CB8AC3E}">
        <p14:creationId xmlns:p14="http://schemas.microsoft.com/office/powerpoint/2010/main" val="278497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This 14-day timeline is consistent with both Cal. Welf. &amp; Inst. Code § 16522.1(d) and the Placement Preservation Strategies in Cal. Welf. &amp; Inst. Code § 16010.7. The ILS contained only a 7-day notice requirement.</a:t>
            </a:r>
          </a:p>
        </p:txBody>
      </p:sp>
      <p:sp>
        <p:nvSpPr>
          <p:cNvPr id="4" name="Slide Number Placeholder 3"/>
          <p:cNvSpPr>
            <a:spLocks noGrp="1"/>
          </p:cNvSpPr>
          <p:nvPr>
            <p:ph type="sldNum" sz="quarter" idx="5"/>
          </p:nvPr>
        </p:nvSpPr>
        <p:spPr/>
        <p:txBody>
          <a:bodyPr/>
          <a:lstStyle/>
          <a:p>
            <a:fld id="{629CC66C-ECAE-4177-A807-6919B106FEF5}" type="slidenum">
              <a:rPr lang="en-US" smtClean="0"/>
              <a:t>33</a:t>
            </a:fld>
            <a:endParaRPr lang="en-US" dirty="0"/>
          </a:p>
        </p:txBody>
      </p:sp>
    </p:spTree>
    <p:extLst>
      <p:ext uri="{BB962C8B-B14F-4D97-AF65-F5344CB8AC3E}">
        <p14:creationId xmlns:p14="http://schemas.microsoft.com/office/powerpoint/2010/main" val="633869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r>
              <a:rPr lang="en-US" dirty="0"/>
              <a:t>First note that it’s “may be removed” not must meaning it’s permissive, not mandatory. Additionally, the new regulations delete the previous categories of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 Removal by law enforcement officers when a nonminor dependent is arrested. </a:t>
            </a:r>
          </a:p>
          <a:p>
            <a:r>
              <a:rPr lang="en-US" sz="1800" b="0" i="0" u="none" strike="noStrike" baseline="0" dirty="0">
                <a:solidFill>
                  <a:srgbClr val="000000"/>
                </a:solidFill>
                <a:latin typeface="Arial" panose="020B0604020202020204" pitchFamily="34" charset="0"/>
              </a:rPr>
              <a:t>(C) Removal for emergency medical or psychiatric care.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rPr>
              <a:t>Finally, they make more specific health and safety removals (previously: “(B) Removal becomes necessary when the health and safety of the nonminor dependent or others in the THPP is endangered by the continued presence of the nonminor dependent in the THPP.”) </a:t>
            </a:r>
          </a:p>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34</a:t>
            </a:fld>
            <a:endParaRPr lang="en-US" dirty="0"/>
          </a:p>
        </p:txBody>
      </p:sp>
    </p:spTree>
    <p:extLst>
      <p:ext uri="{BB962C8B-B14F-4D97-AF65-F5344CB8AC3E}">
        <p14:creationId xmlns:p14="http://schemas.microsoft.com/office/powerpoint/2010/main" val="400330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35</a:t>
            </a:fld>
            <a:endParaRPr lang="en-US" dirty="0"/>
          </a:p>
        </p:txBody>
      </p:sp>
    </p:spTree>
    <p:extLst>
      <p:ext uri="{BB962C8B-B14F-4D97-AF65-F5344CB8AC3E}">
        <p14:creationId xmlns:p14="http://schemas.microsoft.com/office/powerpoint/2010/main" val="334527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b="0" i="0" dirty="0">
                <a:solidFill>
                  <a:srgbClr val="212121"/>
                </a:solidFill>
                <a:effectLst/>
                <a:latin typeface="Arial" panose="020B0604020202020204" pitchFamily="34" charset="0"/>
              </a:rPr>
              <a:t>when a participant is at risk of discharge because the licensee can no longer meet the needs of the participant or when the participant is in violation of the removal or discharge policies and procedures as further specified in subsections (e) and (f), respectively</a:t>
            </a:r>
          </a:p>
          <a:p>
            <a:endParaRPr lang="en-US" b="0" i="0" dirty="0">
              <a:solidFill>
                <a:srgbClr val="212121"/>
              </a:solidFill>
              <a:effectLst/>
              <a:latin typeface="Arial" panose="020B0604020202020204" pitchFamily="34" charset="0"/>
            </a:endParaRPr>
          </a:p>
          <a:p>
            <a:r>
              <a:rPr lang="en-US" b="0" i="0" dirty="0">
                <a:solidFill>
                  <a:srgbClr val="212121"/>
                </a:solidFill>
                <a:effectLst/>
                <a:latin typeface="Arial" panose="020B0604020202020204" pitchFamily="34" charset="0"/>
              </a:rPr>
              <a:t>(3) A 14-day written discharge notice may not be issued until at least 30 calendar days after the stabilization plan has been implemented and all parties have signed. If the participant declines to participate in the development of the stabilization plan, the implementation date is when the participant and placing agency are given a written copy of the stabilization plan.</a:t>
            </a:r>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36</a:t>
            </a:fld>
            <a:endParaRPr lang="en-US" dirty="0"/>
          </a:p>
        </p:txBody>
      </p:sp>
    </p:spTree>
    <p:extLst>
      <p:ext uri="{BB962C8B-B14F-4D97-AF65-F5344CB8AC3E}">
        <p14:creationId xmlns:p14="http://schemas.microsoft.com/office/powerpoint/2010/main" val="137542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37</a:t>
            </a:fld>
            <a:endParaRPr lang="en-US" dirty="0"/>
          </a:p>
        </p:txBody>
      </p:sp>
    </p:spTree>
    <p:extLst>
      <p:ext uri="{BB962C8B-B14F-4D97-AF65-F5344CB8AC3E}">
        <p14:creationId xmlns:p14="http://schemas.microsoft.com/office/powerpoint/2010/main" val="94307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D5F34-783A-4D29-B460-F72D03EDBD78}" type="slidenum">
              <a:rPr lang="en-US" smtClean="0"/>
              <a:t>5</a:t>
            </a:fld>
            <a:endParaRPr lang="en-US" dirty="0"/>
          </a:p>
        </p:txBody>
      </p:sp>
    </p:spTree>
    <p:extLst>
      <p:ext uri="{BB962C8B-B14F-4D97-AF65-F5344CB8AC3E}">
        <p14:creationId xmlns:p14="http://schemas.microsoft.com/office/powerpoint/2010/main" val="1251178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Though the regulations do not indicate that the licensee must be the payer, there's an argument that ensuring that internet services are on the premises at all times means the licensee must pay for them since provision of internet services can't be dependent on an NMD's own ability to pay. However, I imagine THPs insisting that payment of internet bills is part of increased responsibilities for young people to prepare them for exit from care. </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Additionally, the "on the premises" phrase could imply that the internet just has to be available (for purchase), and that it does not require internet access to be paid for by a THP program. However, that could mean NMDs have to use and pay for the specifically-available internet service provider/package on site. If the NMD has to pay on their own for access to that specific network (of unclear cost and quality), that does not seem like an appropriate conclusion. And if NMDs would have to pay for their own network to avoid that outcome, then that seems like it could defeat or significantly weaken the purpose of requiring THP sites to guarantee internet services on the premises.</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Finally, a provider might try to argue that they (the provider) are paying for the internet services by giving the NMD a stipend to pay for it, it is clear that the provider remains liable to use the youth's foster care payment to meet their basic needs (see Title 22, Division 6, Chapter 7, </a:t>
            </a:r>
            <a:r>
              <a:rPr lang="en-US" b="0" i="0" dirty="0">
                <a:solidFill>
                  <a:srgbClr val="1155CC"/>
                </a:solidFill>
                <a:effectLst/>
                <a:latin typeface="Arial" panose="020B0604020202020204" pitchFamily="34" charset="0"/>
                <a:hlinkClick r:id="rId3"/>
              </a:rPr>
              <a:t>Sectio</a:t>
            </a:r>
            <a:r>
              <a:rPr lang="en-US" b="0" i="0" dirty="0">
                <a:solidFill>
                  <a:srgbClr val="1155CC"/>
                </a:solidFill>
                <a:effectLst/>
                <a:latin typeface="arial, sans-serif"/>
                <a:hlinkClick r:id="rId3"/>
              </a:rPr>
              <a:t>n 86278(a)</a:t>
            </a:r>
            <a:r>
              <a:rPr lang="en-US" b="0" i="0" dirty="0">
                <a:solidFill>
                  <a:srgbClr val="212121"/>
                </a:solidFill>
                <a:effectLst/>
                <a:latin typeface="arial, sans-serif"/>
              </a:rPr>
              <a:t> </a:t>
            </a:r>
            <a:r>
              <a:rPr lang="en-US" b="0" i="0" dirty="0">
                <a:solidFill>
                  <a:srgbClr val="000000"/>
                </a:solidFill>
                <a:effectLst/>
                <a:latin typeface="arial, sans-serif"/>
              </a:rPr>
              <a:t>and </a:t>
            </a:r>
            <a:r>
              <a:rPr lang="en-US" b="0" i="0" dirty="0">
                <a:solidFill>
                  <a:srgbClr val="1155CC"/>
                </a:solidFill>
                <a:effectLst/>
                <a:latin typeface="arial, sans-serif"/>
                <a:hlinkClick r:id="rId4"/>
              </a:rPr>
              <a:t>WI</a:t>
            </a:r>
            <a:r>
              <a:rPr lang="en-US" b="0" i="0" dirty="0">
                <a:solidFill>
                  <a:srgbClr val="1155CC"/>
                </a:solidFill>
                <a:effectLst/>
                <a:latin typeface="Arial" panose="020B0604020202020204" pitchFamily="34" charset="0"/>
                <a:hlinkClick r:id="rId4"/>
              </a:rPr>
              <a:t>C Section 11460(b)</a:t>
            </a:r>
            <a:r>
              <a:rPr lang="en-US" b="0" i="0" dirty="0">
                <a:solidFill>
                  <a:srgbClr val="000000"/>
                </a:solidFill>
                <a:effectLst/>
                <a:latin typeface="Arial" panose="020B0604020202020204" pitchFamily="34" charset="0"/>
              </a:rPr>
              <a:t>), so if having a youth pay for internet means that the young person doesn't have enough funding to pay for food or other basic needs, the THP provider should still be on the hook to provide additional funding.</a:t>
            </a: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CC66C-ECAE-4177-A807-6919B106FEF5}" type="slidenum">
              <a:rPr lang="en-US" smtClean="0"/>
              <a:t>38</a:t>
            </a:fld>
            <a:endParaRPr lang="en-US" dirty="0"/>
          </a:p>
        </p:txBody>
      </p:sp>
    </p:spTree>
    <p:extLst>
      <p:ext uri="{BB962C8B-B14F-4D97-AF65-F5344CB8AC3E}">
        <p14:creationId xmlns:p14="http://schemas.microsoft.com/office/powerpoint/2010/main" val="240453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42</a:t>
            </a:fld>
            <a:endParaRPr lang="en-US" dirty="0"/>
          </a:p>
        </p:txBody>
      </p:sp>
    </p:spTree>
    <p:extLst>
      <p:ext uri="{BB962C8B-B14F-4D97-AF65-F5344CB8AC3E}">
        <p14:creationId xmlns:p14="http://schemas.microsoft.com/office/powerpoint/2010/main" val="4153458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43</a:t>
            </a:fld>
            <a:endParaRPr lang="en-US" dirty="0"/>
          </a:p>
        </p:txBody>
      </p:sp>
    </p:spTree>
    <p:extLst>
      <p:ext uri="{BB962C8B-B14F-4D97-AF65-F5344CB8AC3E}">
        <p14:creationId xmlns:p14="http://schemas.microsoft.com/office/powerpoint/2010/main" val="13801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44</a:t>
            </a:fld>
            <a:endParaRPr lang="en-US" dirty="0"/>
          </a:p>
        </p:txBody>
      </p:sp>
    </p:spTree>
    <p:extLst>
      <p:ext uri="{BB962C8B-B14F-4D97-AF65-F5344CB8AC3E}">
        <p14:creationId xmlns:p14="http://schemas.microsoft.com/office/powerpoint/2010/main" val="2235887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45</a:t>
            </a:fld>
            <a:endParaRPr lang="en-US" dirty="0"/>
          </a:p>
        </p:txBody>
      </p:sp>
    </p:spTree>
    <p:extLst>
      <p:ext uri="{BB962C8B-B14F-4D97-AF65-F5344CB8AC3E}">
        <p14:creationId xmlns:p14="http://schemas.microsoft.com/office/powerpoint/2010/main" val="1483510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48</a:t>
            </a:fld>
            <a:endParaRPr lang="en-US" dirty="0"/>
          </a:p>
        </p:txBody>
      </p:sp>
    </p:spTree>
    <p:extLst>
      <p:ext uri="{BB962C8B-B14F-4D97-AF65-F5344CB8AC3E}">
        <p14:creationId xmlns:p14="http://schemas.microsoft.com/office/powerpoint/2010/main" val="2083128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51</a:t>
            </a:fld>
            <a:endParaRPr lang="en-US" dirty="0"/>
          </a:p>
        </p:txBody>
      </p:sp>
    </p:spTree>
    <p:extLst>
      <p:ext uri="{BB962C8B-B14F-4D97-AF65-F5344CB8AC3E}">
        <p14:creationId xmlns:p14="http://schemas.microsoft.com/office/powerpoint/2010/main" val="2680313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322263"/>
            <a:ext cx="2441575" cy="1374775"/>
          </a:xfrm>
        </p:spPr>
        <p:txBody>
          <a:bodyPr/>
          <a:lstStyle/>
          <a:p>
            <a:endParaRPr lang="en-US" dirty="0"/>
          </a:p>
        </p:txBody>
      </p:sp>
      <p:sp>
        <p:nvSpPr>
          <p:cNvPr id="3" name="Notes Placeholder 2"/>
          <p:cNvSpPr>
            <a:spLocks noGrp="1"/>
          </p:cNvSpPr>
          <p:nvPr>
            <p:ph type="body" idx="1"/>
          </p:nvPr>
        </p:nvSpPr>
        <p:spPr>
          <a:xfrm>
            <a:off x="379413" y="2148115"/>
            <a:ext cx="5929947" cy="64510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Kristin/Sara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us today and for your commitment to supporting transition age youth in accessing safe and stable housing. </a:t>
            </a:r>
            <a:r>
              <a:rPr lang="en-US" dirty="0">
                <a:ea typeface="Calibri"/>
                <a:cs typeface="Calibri"/>
              </a:rPr>
              <a:t>Special thanks to Marisa for sharing her expertise and best practice tips.</a:t>
            </a:r>
          </a:p>
          <a:p>
            <a:pPr>
              <a:defRPr/>
            </a:pPr>
            <a:endParaRPr lang="en-US" dirty="0"/>
          </a:p>
          <a:p>
            <a:pPr marL="0" indent="0">
              <a:buNone/>
            </a:pPr>
            <a:r>
              <a:rPr lang="en-US" dirty="0"/>
              <a:t>Please complete the survey you’ll receive after the webinar and join us on July 22 for our </a:t>
            </a:r>
            <a:r>
              <a:rPr lang="en-US" sz="1200" b="0" dirty="0">
                <a:solidFill>
                  <a:srgbClr val="FFFFFF"/>
                </a:solidFill>
                <a:latin typeface="Georgia" pitchFamily="34" charset="0"/>
                <a:ea typeface="Georgia" pitchFamily="34" charset="-122"/>
                <a:cs typeface="Georgia" pitchFamily="34" charset="-120"/>
              </a:rPr>
              <a:t>Credit Protection</a:t>
            </a:r>
            <a:endParaRPr lang="en-US" sz="1200" b="0" dirty="0"/>
          </a:p>
          <a:p>
            <a:pPr marL="0" indent="0">
              <a:buNone/>
            </a:pPr>
            <a:r>
              <a:rPr lang="en-US" sz="1200" b="0" dirty="0">
                <a:solidFill>
                  <a:srgbClr val="FFFFFF"/>
                </a:solidFill>
                <a:latin typeface="Georgia" pitchFamily="34" charset="0"/>
                <a:ea typeface="Georgia" pitchFamily="34" charset="-122"/>
                <a:cs typeface="Georgia" pitchFamily="34" charset="-120"/>
              </a:rPr>
              <a:t>for Youth in Foster Care</a:t>
            </a:r>
            <a:r>
              <a:rPr lang="en-US" sz="1200" b="1" dirty="0">
                <a:solidFill>
                  <a:srgbClr val="FFFFFF"/>
                </a:solidFill>
                <a:latin typeface="Georgia" pitchFamily="34" charset="0"/>
                <a:ea typeface="Georgia" pitchFamily="34" charset="-122"/>
                <a:cs typeface="Georgia" pitchFamily="34" charset="-120"/>
              </a:rPr>
              <a:t>: </a:t>
            </a:r>
            <a:r>
              <a:rPr lang="en-US" sz="1200" dirty="0">
                <a:solidFill>
                  <a:srgbClr val="69B3E7"/>
                </a:solidFill>
                <a:latin typeface="Calibri" pitchFamily="34" charset="0"/>
                <a:ea typeface="Calibri" pitchFamily="34" charset="-122"/>
                <a:cs typeface="Calibri" pitchFamily="34" charset="-120"/>
              </a:rPr>
              <a:t>Understanding the Law, County Responsibilities,</a:t>
            </a:r>
            <a:r>
              <a:rPr lang="en-US" sz="1200" dirty="0">
                <a:solidFill>
                  <a:schemeClr val="tx1"/>
                </a:solidFill>
                <a:latin typeface="+mn-lt"/>
                <a:ea typeface="+mn-ea"/>
                <a:cs typeface="+mn-cs"/>
              </a:rPr>
              <a:t> </a:t>
            </a:r>
            <a:r>
              <a:rPr lang="en-US" sz="1200" dirty="0">
                <a:solidFill>
                  <a:srgbClr val="69B3E7"/>
                </a:solidFill>
                <a:latin typeface="Calibri" pitchFamily="34" charset="0"/>
                <a:ea typeface="Calibri" pitchFamily="34" charset="-122"/>
                <a:cs typeface="Calibri" pitchFamily="34" charset="-120"/>
              </a:rPr>
              <a:t>and Best Practices for Youth &amp; Supporters presented by Jessica Heldman with the Children’s Advocacy Institute, University of San Diego law School.</a:t>
            </a:r>
            <a:endParaRPr lang="en-US" sz="1200" dirty="0"/>
          </a:p>
          <a:p>
            <a:pPr marL="0" indent="0">
              <a:buNone/>
            </a:pPr>
            <a:endParaRPr lang="en-US" sz="1200" dirty="0"/>
          </a:p>
          <a:p>
            <a:pPr>
              <a:defRPr/>
            </a:pPr>
            <a:endParaRPr lang="en-US" dirty="0">
              <a:ea typeface="Calibri"/>
              <a:cs typeface="Calibri"/>
            </a:endParaRPr>
          </a:p>
          <a:p>
            <a:pPr>
              <a:defRPr/>
            </a:pPr>
            <a:endParaRPr lang="en-US" dirty="0">
              <a:ea typeface="Calibri"/>
              <a:cs typeface="Calibri"/>
            </a:endParaRPr>
          </a:p>
          <a:p>
            <a:r>
              <a:rPr lang="en-US" dirty="0"/>
              <a:t> </a:t>
            </a:r>
            <a:endParaRPr lang="en-US" dirty="0">
              <a:ea typeface="Calibri"/>
              <a:cs typeface="Calibri"/>
            </a:endParaRPr>
          </a:p>
          <a:p>
            <a:pPr>
              <a:defRPr/>
            </a:pPr>
            <a:endParaRPr lang="en-US" dirty="0">
              <a:ea typeface="Calibri"/>
              <a:cs typeface="Calibri"/>
            </a:endParaRPr>
          </a:p>
          <a:p>
            <a:pPr>
              <a:defRPr/>
            </a:pPr>
            <a:endParaRPr lang="en-US" dirty="0">
              <a:ea typeface="Calibri"/>
              <a:cs typeface="Calibri"/>
            </a:endParaRPr>
          </a:p>
          <a:p>
            <a:pPr marL="0" marR="0" lvl="0" indent="0" algn="l" defTabSz="914400">
              <a:lnSpc>
                <a:spcPct val="100000"/>
              </a:lnSpc>
              <a:spcBef>
                <a:spcPts val="0"/>
              </a:spcBef>
              <a:spcAft>
                <a:spcPts val="0"/>
              </a:spcAft>
              <a:buClrTx/>
              <a:buSzTx/>
              <a:buFontTx/>
              <a:buNone/>
              <a:tabLst/>
              <a:defRPr/>
            </a:pPr>
            <a:endParaRPr lang="en-US" b="1" dirty="0">
              <a:ea typeface="Calibri"/>
              <a:cs typeface="Calibri"/>
            </a:endParaRPr>
          </a:p>
          <a:p>
            <a:pPr lvl="0"/>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644A9BD-8081-48B9-8D22-C8ACD775C490}" type="slidenum">
              <a:rPr lang="en-ID" smtClean="0"/>
              <a:t>55</a:t>
            </a:fld>
            <a:endParaRPr lang="en-ID" dirty="0"/>
          </a:p>
        </p:txBody>
      </p:sp>
    </p:spTree>
    <p:extLst>
      <p:ext uri="{BB962C8B-B14F-4D97-AF65-F5344CB8AC3E}">
        <p14:creationId xmlns:p14="http://schemas.microsoft.com/office/powerpoint/2010/main" val="313873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6</a:t>
            </a:fld>
            <a:endParaRPr lang="en-US" dirty="0"/>
          </a:p>
        </p:txBody>
      </p:sp>
    </p:spTree>
    <p:extLst>
      <p:ext uri="{BB962C8B-B14F-4D97-AF65-F5344CB8AC3E}">
        <p14:creationId xmlns:p14="http://schemas.microsoft.com/office/powerpoint/2010/main" val="292241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8</a:t>
            </a:fld>
            <a:endParaRPr lang="en-US" dirty="0"/>
          </a:p>
        </p:txBody>
      </p:sp>
    </p:spTree>
    <p:extLst>
      <p:ext uri="{BB962C8B-B14F-4D97-AF65-F5344CB8AC3E}">
        <p14:creationId xmlns:p14="http://schemas.microsoft.com/office/powerpoint/2010/main" val="15172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9</a:t>
            </a:fld>
            <a:endParaRPr lang="en-US" dirty="0"/>
          </a:p>
        </p:txBody>
      </p:sp>
    </p:spTree>
    <p:extLst>
      <p:ext uri="{BB962C8B-B14F-4D97-AF65-F5344CB8AC3E}">
        <p14:creationId xmlns:p14="http://schemas.microsoft.com/office/powerpoint/2010/main" val="412419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10</a:t>
            </a:fld>
            <a:endParaRPr lang="en-US" dirty="0"/>
          </a:p>
        </p:txBody>
      </p:sp>
    </p:spTree>
    <p:extLst>
      <p:ext uri="{BB962C8B-B14F-4D97-AF65-F5344CB8AC3E}">
        <p14:creationId xmlns:p14="http://schemas.microsoft.com/office/powerpoint/2010/main" val="71953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11</a:t>
            </a:fld>
            <a:endParaRPr lang="en-US" dirty="0"/>
          </a:p>
        </p:txBody>
      </p:sp>
    </p:spTree>
    <p:extLst>
      <p:ext uri="{BB962C8B-B14F-4D97-AF65-F5344CB8AC3E}">
        <p14:creationId xmlns:p14="http://schemas.microsoft.com/office/powerpoint/2010/main" val="3711187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C66C-ECAE-4177-A807-6919B106FEF5}" type="slidenum">
              <a:rPr lang="en-US" smtClean="0"/>
              <a:t>12</a:t>
            </a:fld>
            <a:endParaRPr lang="en-US" dirty="0"/>
          </a:p>
        </p:txBody>
      </p:sp>
    </p:spTree>
    <p:extLst>
      <p:ext uri="{BB962C8B-B14F-4D97-AF65-F5344CB8AC3E}">
        <p14:creationId xmlns:p14="http://schemas.microsoft.com/office/powerpoint/2010/main" val="242484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27AAE-33E0-4697-A5B8-DE8B7E277BA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53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47933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4128774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9997EFC-7A9A-4FBE-881F-B29D2EC69F07}"/>
              </a:ext>
            </a:extLst>
          </p:cNvPr>
          <p:cNvSpPr>
            <a:spLocks noGrp="1"/>
          </p:cNvSpPr>
          <p:nvPr>
            <p:ph type="pic" sz="quarter" idx="13"/>
          </p:nvPr>
        </p:nvSpPr>
        <p:spPr>
          <a:xfrm>
            <a:off x="6096000" y="0"/>
            <a:ext cx="6096000" cy="6858000"/>
          </a:xfrm>
          <a:pattFill prst="pct5">
            <a:fgClr>
              <a:schemeClr val="accent1"/>
            </a:fgClr>
            <a:bgClr>
              <a:schemeClr val="bg1"/>
            </a:bgClr>
          </a:pattFill>
        </p:spPr>
        <p:txBody>
          <a:bodyPr>
            <a:normAutofit/>
          </a:bodyPr>
          <a:lstStyle>
            <a:lvl1pPr>
              <a:defRPr sz="1350"/>
            </a:lvl1pPr>
          </a:lstStyle>
          <a:p>
            <a:endParaRPr lang="en-ID" dirty="0"/>
          </a:p>
        </p:txBody>
      </p:sp>
      <p:sp>
        <p:nvSpPr>
          <p:cNvPr id="6" name="Slide Number Placeholder 5">
            <a:extLst>
              <a:ext uri="{FF2B5EF4-FFF2-40B4-BE49-F238E27FC236}">
                <a16:creationId xmlns:a16="http://schemas.microsoft.com/office/drawing/2014/main" id="{0EC942AF-BF27-454B-B64C-E4198988BA53}"/>
              </a:ext>
            </a:extLst>
          </p:cNvPr>
          <p:cNvSpPr>
            <a:spLocks noGrp="1"/>
          </p:cNvSpPr>
          <p:nvPr>
            <p:ph type="sldNum" sz="quarter" idx="12"/>
          </p:nvPr>
        </p:nvSpPr>
        <p:spPr>
          <a:xfrm>
            <a:off x="9238561" y="6301270"/>
            <a:ext cx="2743200" cy="365125"/>
          </a:xfrm>
        </p:spPr>
        <p:txBody>
          <a:bodyPr/>
          <a:lstStyle/>
          <a:p>
            <a:fld id="{E4F761D7-05E8-4A81-B066-73704125659C}" type="slidenum">
              <a:rPr lang="en-ID" smtClean="0"/>
              <a:t>‹#›</a:t>
            </a:fld>
            <a:endParaRPr lang="en-ID" dirty="0"/>
          </a:p>
        </p:txBody>
      </p:sp>
    </p:spTree>
    <p:extLst>
      <p:ext uri="{BB962C8B-B14F-4D97-AF65-F5344CB8AC3E}">
        <p14:creationId xmlns:p14="http://schemas.microsoft.com/office/powerpoint/2010/main" val="221582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22679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327AAE-33E0-4697-A5B8-DE8B7E277BA6}"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9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376601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41280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92451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Date Placeholder 6"/>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231876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4420C5-363E-4CF8-9EB0-73882F537C48}" type="datetimeFigureOut">
              <a:rPr lang="en-US" smtClean="0"/>
              <a:t>6/15/2026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327AAE-33E0-4697-A5B8-DE8B7E277BA6}" type="slidenum">
              <a:rPr lang="en-US" smtClean="0"/>
              <a:t>‹#›</a:t>
            </a:fld>
            <a:endParaRPr lang="en-US" dirty="0"/>
          </a:p>
        </p:txBody>
      </p:sp>
    </p:spTree>
    <p:extLst>
      <p:ext uri="{BB962C8B-B14F-4D97-AF65-F5344CB8AC3E}">
        <p14:creationId xmlns:p14="http://schemas.microsoft.com/office/powerpoint/2010/main" val="36120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4420C5-363E-4CF8-9EB0-73882F537C48}" type="datetimeFigureOut">
              <a:rPr lang="en-US" smtClean="0"/>
              <a:t>6/15/2026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27AAE-33E0-4697-A5B8-DE8B7E277BA6}" type="slidenum">
              <a:rPr lang="en-US" smtClean="0"/>
              <a:t>‹#›</a:t>
            </a:fld>
            <a:endParaRPr lang="en-US" dirty="0"/>
          </a:p>
        </p:txBody>
      </p:sp>
    </p:spTree>
    <p:extLst>
      <p:ext uri="{BB962C8B-B14F-4D97-AF65-F5344CB8AC3E}">
        <p14:creationId xmlns:p14="http://schemas.microsoft.com/office/powerpoint/2010/main" val="255386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4420C5-363E-4CF8-9EB0-73882F537C48}" type="datetimeFigureOut">
              <a:rPr lang="en-US" smtClean="0"/>
              <a:t>6/15/2026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327AAE-33E0-4697-A5B8-DE8B7E277BA6}"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82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apinhall.org/research/calyou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fosteryouthhelp.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dss.ca.gov/inforesources/ccld-complaint-hotlin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16522.1.&amp;lawCode=WIC" TargetMode="External"/><Relationship Id="rId7" Type="http://schemas.openxmlformats.org/officeDocument/2006/relationships/hyperlink" Target="https://www.cdss.ca.gov/ord/entres/getinfo/pdf/ssman4.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govt.westlaw.com/calregs/Browse/Home/California/CaliforniaCodeofRegulations?guid=I709CA5B0BF1711ECB415D94702D883B8&amp;originationContext=documenttoc&amp;transitionType=Default&amp;contextData=(sc.Default)" TargetMode="External"/><Relationship Id="rId5" Type="http://schemas.openxmlformats.org/officeDocument/2006/relationships/hyperlink" Target="https://govt.westlaw.com/calregs/Browse/Home/California/CaliforniaCodeofRegulations?guid=IE614C9405B6111EC9451000D3A7C4BC3&amp;originationContext=documenttoc&amp;transitionType=Default&amp;contextData=(sc.Default)" TargetMode="External"/><Relationship Id="rId4" Type="http://schemas.openxmlformats.org/officeDocument/2006/relationships/hyperlink" Target="https://leginfo.legislature.ca.gov/faces/codes_displaySection.xhtml?sectionNum=1559.110&amp;lawCode=HS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cdss.ca.gov/lettersnotices/entres/getinfo/acl/2012/12-44.pdf" TargetMode="External"/><Relationship Id="rId3" Type="http://schemas.openxmlformats.org/officeDocument/2006/relationships/hyperlink" Target="https://www.cdss.ca.gov/Portals/9/Additional-Resources/Letters-and-Notices/ACINs/2025/I-30_25.pdf?ver=AkzA5yGB_t0SshO6yoLaAA%3d%3d" TargetMode="External"/><Relationship Id="rId7" Type="http://schemas.openxmlformats.org/officeDocument/2006/relationships/hyperlink" Target="https://www.cdss.ca.gov/lettersnotices/entres/getinfo/acl/2011/11-7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dss.ca.gov/lettersnotices/entres/getinfo/acl/2011/11-69.pdf" TargetMode="External"/><Relationship Id="rId5" Type="http://schemas.openxmlformats.org/officeDocument/2006/relationships/hyperlink" Target="https://www.cdss.ca.gov/Portals/9/Additional-Resources/Letters-and-Notices/ACLs/2021/21-95.pdf?ver=2021-08-18-163613-730" TargetMode="External"/><Relationship Id="rId4" Type="http://schemas.openxmlformats.org/officeDocument/2006/relationships/hyperlink" Target="https://www.cdss.ca.gov/lettersnotices/entres/getinfo/acin/2011/I-40_11.pdf" TargetMode="External"/><Relationship Id="rId9" Type="http://schemas.openxmlformats.org/officeDocument/2006/relationships/hyperlink" Target="https://www.cdss.ca.gov/Portals/9/CCLD/PINs/2025/CRP/PIN25-06-CRP.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steryouthhelp.c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dss.ca.gov/inforesources/ccld-complaint-hotlin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govt.westlaw.com/calregs/Document/I5EEA4480BE1411F0AE89BE6F88A4D982?viewType=FullText&amp;originationContext=documenttoc&amp;transitionType=CategoryPageItem&amp;contextData=(sc.Default)" TargetMode="External"/><Relationship Id="rId13" Type="http://schemas.openxmlformats.org/officeDocument/2006/relationships/hyperlink" Target="https://govt.westlaw.com/calregs/Document/IB170A800BA4711F09D89920D71E7119C?viewType=FullText&amp;originationContext=documenttoc&amp;transitionType=CategoryPageItem&amp;contextData=(sc.Default)" TargetMode="External"/><Relationship Id="rId3" Type="http://schemas.openxmlformats.org/officeDocument/2006/relationships/hyperlink" Target="https://govt.westlaw.com/calregs/Document/I2E3E0B50BAF411F0933DFD2696D93541?viewType=FullText&amp;originationContext=documenttoc&amp;transitionType=CategoryPageItem&amp;contextData=(sc.Default)" TargetMode="External"/><Relationship Id="rId7" Type="http://schemas.openxmlformats.org/officeDocument/2006/relationships/hyperlink" Target="https://govt.westlaw.com/calregs/Document/I7822B810BE1411F08708AD0E7DFB5BEF?viewType=FullText&amp;originationContext=documenttoc&amp;transitionType=CategoryPageItem&amp;contextData=(sc.Default)" TargetMode="External"/><Relationship Id="rId12" Type="http://schemas.openxmlformats.org/officeDocument/2006/relationships/hyperlink" Target="https://govt.westlaw.com/calregs/Document/IB1BEEF10BA4711F09D89920D71E7119C?viewType=FullText&amp;originationContext=documenttoc&amp;transitionType=CategoryPageItem&amp;contextData=(sc.Default)" TargetMode="External"/><Relationship Id="rId2" Type="http://schemas.openxmlformats.org/officeDocument/2006/relationships/hyperlink" Target="https://govt.westlaw.com/calregs/Document/IEFCD6A60BB0611F08708AD0E7DFB5BEF?viewType=FullText&amp;originationContext=documenttoc&amp;transitionType=CategoryPageItem&amp;contextData=(sc.Default)" TargetMode="External"/><Relationship Id="rId1" Type="http://schemas.openxmlformats.org/officeDocument/2006/relationships/slideLayout" Target="../slideLayouts/slideLayout5.xml"/><Relationship Id="rId6" Type="http://schemas.openxmlformats.org/officeDocument/2006/relationships/hyperlink" Target="https://govt.westlaw.com/calregs/Document/IAC5EA9F0BE0E11F08D8BB0741A62362B?viewType=FullText&amp;originationContext=documenttoc&amp;transitionType=CategoryPageItem&amp;contextData=(sc.Default)" TargetMode="External"/><Relationship Id="rId11" Type="http://schemas.openxmlformats.org/officeDocument/2006/relationships/hyperlink" Target="https://govt.westlaw.com/calregs/Document/IB2CD51D0BA4711F09D89920D71E7119C?viewType=FullText&amp;originationContext=documenttoc&amp;transitionType=CategoryPageItem&amp;contextData=(sc.Default)" TargetMode="External"/><Relationship Id="rId5" Type="http://schemas.openxmlformats.org/officeDocument/2006/relationships/hyperlink" Target="https://govt.westlaw.com/calregs/Document/I62518B60BE1411F0AE89BE6F88A4D982?viewType=FullText&amp;originationContext=documenttoc&amp;transitionType=CategoryPageItem&amp;contextData=(sc.Default)" TargetMode="External"/><Relationship Id="rId10" Type="http://schemas.openxmlformats.org/officeDocument/2006/relationships/hyperlink" Target="https://govt.westlaw.com/calregs/Document/I6B6D6EA0B9AD11F0A30F8FECAC4F42AA?viewType=FullText&amp;originationContext=documenttoc&amp;transitionType=CategoryPageItem&amp;contextData=(sc.Default)" TargetMode="External"/><Relationship Id="rId4" Type="http://schemas.openxmlformats.org/officeDocument/2006/relationships/hyperlink" Target="https://govt.westlaw.com/calregs/Document/I0DBA4E00BAF611F0AE89BE6F88A4D982?viewType=FullText&amp;originationContext=documenttoc&amp;transitionType=CategoryPageItem&amp;contextData=(sc.Default)" TargetMode="External"/><Relationship Id="rId9" Type="http://schemas.openxmlformats.org/officeDocument/2006/relationships/hyperlink" Target="https://govt.westlaw.com/calregs/Document/I5B954D20BE1411F08D8BB0741A62362B?viewType=FullText&amp;originationContext=documenttoc&amp;transitionType=CategoryPageItem&amp;contextData=(sc.Default)" TargetMode="External"/><Relationship Id="rId14" Type="http://schemas.openxmlformats.org/officeDocument/2006/relationships/hyperlink" Target="https://govt.westlaw.com/calregs/Document/IB13106F0BA4711F09D89920D71E7119C?viewType=FullText&amp;originationContext=documenttoc&amp;transitionType=CategoryPageItem&amp;contextData=(sc.Defaul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omplaints.ccld.dss.ca.gov/" TargetMode="External"/><Relationship Id="rId2" Type="http://schemas.openxmlformats.org/officeDocument/2006/relationships/hyperlink" Target="https://www.cdss.ca.gov/Portals/9/CCL/ChildrensResidentialDirectory.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cld.dss.ca.gov/carefacilitysearc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lc.org/resource-librar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www.cdss.ca.gov/Portals/13/Blue%20Pages/CC-FAQ.pdf" TargetMode="External"/><Relationship Id="rId3" Type="http://schemas.openxmlformats.org/officeDocument/2006/relationships/hyperlink" Target="https://www.ylc.org/resource/fact-sheet-thp-nmd/" TargetMode="External"/><Relationship Id="rId7" Type="http://schemas.openxmlformats.org/officeDocument/2006/relationships/hyperlink" Target="https://www.ylc.org/resource/community-care-licensing-ccl-complaints-an-overview-for-advocates/" TargetMode="External"/><Relationship Id="rId12" Type="http://schemas.openxmlformats.org/officeDocument/2006/relationships/hyperlink" Target="https://www.cdss.ca.gov/inforesources/community-care-licensing/policy/reference-material-and-comprehensive-evaluation-tools" TargetMode="External"/><Relationship Id="rId2" Type="http://schemas.openxmlformats.org/officeDocument/2006/relationships/hyperlink" Target="https://www.ylc.org/resource/policy-alert-permanent-regulations-for-the-transitional-housing-placement-program-for-nonminor-dependents-thp-nmd-are-now-in-effect/" TargetMode="External"/><Relationship Id="rId1" Type="http://schemas.openxmlformats.org/officeDocument/2006/relationships/slideLayout" Target="../slideLayouts/slideLayout2.xml"/><Relationship Id="rId6" Type="http://schemas.openxmlformats.org/officeDocument/2006/relationships/hyperlink" Target="https://www.ylc.org/resource/maximizing-housing-entitlements-for-current-and-former-foster-youth/" TargetMode="External"/><Relationship Id="rId11" Type="http://schemas.openxmlformats.org/officeDocument/2006/relationships/hyperlink" Target="https://fosteryouthhelp.ca.gov/file-a-complaint/" TargetMode="External"/><Relationship Id="rId5" Type="http://schemas.openxmlformats.org/officeDocument/2006/relationships/hyperlink" Target="https://www.ylc.org/wp-content/uploads/2022/01/YLC-THP-NMD-Advocacy-Guide-to-Preventing-Involuntary-Exits-2022.pdf" TargetMode="External"/><Relationship Id="rId10" Type="http://schemas.openxmlformats.org/officeDocument/2006/relationships/hyperlink" Target="https://complaints.ccld.dss.ca.gov/" TargetMode="External"/><Relationship Id="rId4" Type="http://schemas.openxmlformats.org/officeDocument/2006/relationships/hyperlink" Target="https://www.ylc.org/resource/template-reasonable-accommodation-request/" TargetMode="External"/><Relationship Id="rId9" Type="http://schemas.openxmlformats.org/officeDocument/2006/relationships/hyperlink" Target="https://www.cdss.ca.gov/inforesources/community-care-licensing/facility-search-welcom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pp.sli.do/event/iHihXwVmkR4vXNixBdfWJx"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lc.org/" TargetMode="External"/><Relationship Id="rId2" Type="http://schemas.openxmlformats.org/officeDocument/2006/relationships/hyperlink" Target="mailto:mlopez@ylc.or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11403.&amp;lawCode=WI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ss.ca.gov/Portals/9/FMUForms/Q-T/SOC163.pdf?ver=2018-09-14-082752-71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a child looking at a box&#10;&#10;AI-generated content may be incorrect.">
            <a:extLst>
              <a:ext uri="{FF2B5EF4-FFF2-40B4-BE49-F238E27FC236}">
                <a16:creationId xmlns:a16="http://schemas.microsoft.com/office/drawing/2014/main" id="{AAE2F6D9-BC1E-2DEF-0332-2582D13D2D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504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98F3-C37A-493E-825B-2AD3B0D7CBB7}"/>
              </a:ext>
            </a:extLst>
          </p:cNvPr>
          <p:cNvSpPr>
            <a:spLocks noGrp="1"/>
          </p:cNvSpPr>
          <p:nvPr>
            <p:ph type="title"/>
          </p:nvPr>
        </p:nvSpPr>
        <p:spPr/>
        <p:txBody>
          <a:bodyPr/>
          <a:lstStyle/>
          <a:p>
            <a:r>
              <a:rPr lang="en-US" dirty="0"/>
              <a:t>Benefits of EFC</a:t>
            </a:r>
          </a:p>
        </p:txBody>
      </p:sp>
      <p:sp>
        <p:nvSpPr>
          <p:cNvPr id="3" name="Content Placeholder 2">
            <a:extLst>
              <a:ext uri="{FF2B5EF4-FFF2-40B4-BE49-F238E27FC236}">
                <a16:creationId xmlns:a16="http://schemas.microsoft.com/office/drawing/2014/main" id="{E85AC85D-5302-458B-B888-CE6BC239118C}"/>
              </a:ext>
            </a:extLst>
          </p:cNvPr>
          <p:cNvSpPr>
            <a:spLocks noGrp="1"/>
          </p:cNvSpPr>
          <p:nvPr>
            <p:ph idx="1"/>
          </p:nvPr>
        </p:nvSpPr>
        <p:spPr>
          <a:xfrm>
            <a:off x="1097280" y="1845733"/>
            <a:ext cx="10058400" cy="4355369"/>
          </a:xfrm>
        </p:spPr>
        <p:txBody>
          <a:bodyPr>
            <a:normAutofit/>
          </a:bodyPr>
          <a:lstStyle/>
          <a:p>
            <a:pPr marL="228600" indent="-228600">
              <a:buFont typeface="Arial" panose="020B0604020202020204" pitchFamily="34" charset="0"/>
              <a:buChar char="•"/>
            </a:pPr>
            <a:r>
              <a:rPr lang="en-US" sz="1800" dirty="0"/>
              <a:t>Participation in EFC has been shown to improve outcomes for TAY (see generally the </a:t>
            </a:r>
            <a:r>
              <a:rPr lang="en-US" sz="1800" dirty="0">
                <a:hlinkClick r:id="rId3"/>
              </a:rPr>
              <a:t>CalYOUTH study</a:t>
            </a:r>
            <a:r>
              <a:rPr lang="en-US" sz="1800" dirty="0"/>
              <a:t>)</a:t>
            </a:r>
          </a:p>
          <a:p>
            <a:pPr marL="228600" indent="-228600">
              <a:buFont typeface="Arial" panose="020B0604020202020204" pitchFamily="34" charset="0"/>
              <a:buChar char="•"/>
            </a:pPr>
            <a:r>
              <a:rPr lang="en-US" sz="1800" dirty="0"/>
              <a:t>EFC includes: </a:t>
            </a:r>
          </a:p>
          <a:p>
            <a:pPr marL="411480" lvl="2" indent="-228600">
              <a:buFont typeface="Courier New" panose="02070309020205020404" pitchFamily="49" charset="0"/>
              <a:buChar char="o"/>
            </a:pPr>
            <a:r>
              <a:rPr lang="en-US" sz="1800" dirty="0"/>
              <a:t>Case management and monthly visits provided by the county placing agency (child welfare or juvenile probation).</a:t>
            </a:r>
          </a:p>
          <a:p>
            <a:pPr marL="411480" lvl="2" indent="-228600">
              <a:buFont typeface="Courier New" panose="02070309020205020404" pitchFamily="49" charset="0"/>
              <a:buChar char="o"/>
            </a:pPr>
            <a:r>
              <a:rPr lang="en-US" sz="1800" dirty="0"/>
              <a:t>Case planning, including the creation of a Transitional Independent Living Plan (TILP) to help the NMD work towards school, employment, and independent living goals and transition planning.</a:t>
            </a:r>
          </a:p>
          <a:p>
            <a:pPr marL="411480" lvl="2" indent="-228600">
              <a:buFont typeface="Courier New" panose="02070309020205020404" pitchFamily="49" charset="0"/>
              <a:buChar char="o"/>
            </a:pPr>
            <a:r>
              <a:rPr lang="en-US" sz="1800" dirty="0"/>
              <a:t>Independent Living Program (ILP) services</a:t>
            </a:r>
          </a:p>
          <a:p>
            <a:pPr marL="411480" lvl="2" indent="-228600">
              <a:buFont typeface="Courier New" panose="02070309020205020404" pitchFamily="49" charset="0"/>
              <a:buChar char="o"/>
            </a:pPr>
            <a:r>
              <a:rPr lang="en-US" sz="1800" dirty="0"/>
              <a:t>Safe and appropriate placement in the least restrictive, most family-like setting that meets the NMD’s needs</a:t>
            </a:r>
          </a:p>
          <a:p>
            <a:pPr marL="411480" lvl="2" indent="-228600">
              <a:buFont typeface="Courier New" panose="02070309020205020404" pitchFamily="49" charset="0"/>
              <a:buChar char="o"/>
            </a:pPr>
            <a:r>
              <a:rPr lang="en-US" sz="1800" dirty="0"/>
              <a:t>A monthly foster care payment for the young person’s placement, plus any specialized rates such as the Infant Supplement or Expectant Parent Payment for parenting or expecting youth.</a:t>
            </a:r>
          </a:p>
          <a:p>
            <a:pPr marL="411480" lvl="2" indent="-228600">
              <a:buFont typeface="Courier New" panose="02070309020205020404" pitchFamily="49" charset="0"/>
              <a:buChar char="o"/>
            </a:pPr>
            <a:r>
              <a:rPr lang="en-US" sz="1800" dirty="0"/>
              <a:t>Child and Family Team support and decision making</a:t>
            </a:r>
          </a:p>
          <a:p>
            <a:pPr marL="411480" lvl="2" indent="-228600">
              <a:buFont typeface="Courier New" panose="02070309020205020404" pitchFamily="49" charset="0"/>
              <a:buChar char="o"/>
            </a:pPr>
            <a:r>
              <a:rPr lang="en-US" sz="1800" dirty="0"/>
              <a:t>Full-scope Medi-Cal</a:t>
            </a:r>
          </a:p>
        </p:txBody>
      </p:sp>
    </p:spTree>
    <p:extLst>
      <p:ext uri="{BB962C8B-B14F-4D97-AF65-F5344CB8AC3E}">
        <p14:creationId xmlns:p14="http://schemas.microsoft.com/office/powerpoint/2010/main" val="291522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356F-29F4-4FF9-853E-8864FB1591AB}"/>
              </a:ext>
            </a:extLst>
          </p:cNvPr>
          <p:cNvSpPr>
            <a:spLocks noGrp="1"/>
          </p:cNvSpPr>
          <p:nvPr>
            <p:ph type="title"/>
          </p:nvPr>
        </p:nvSpPr>
        <p:spPr/>
        <p:txBody>
          <a:bodyPr/>
          <a:lstStyle/>
          <a:p>
            <a:r>
              <a:rPr lang="en-US" dirty="0"/>
              <a:t>Placement Options in Extended Foster Care</a:t>
            </a:r>
          </a:p>
        </p:txBody>
      </p:sp>
      <p:sp>
        <p:nvSpPr>
          <p:cNvPr id="3" name="Content Placeholder 2">
            <a:extLst>
              <a:ext uri="{FF2B5EF4-FFF2-40B4-BE49-F238E27FC236}">
                <a16:creationId xmlns:a16="http://schemas.microsoft.com/office/drawing/2014/main" id="{91502ED0-03D5-4D94-A585-AB71129F57FB}"/>
              </a:ext>
            </a:extLst>
          </p:cNvPr>
          <p:cNvSpPr>
            <a:spLocks noGrp="1"/>
          </p:cNvSpPr>
          <p:nvPr>
            <p:ph idx="1"/>
          </p:nvPr>
        </p:nvSpPr>
        <p:spPr/>
        <p:txBody>
          <a:bodyPr>
            <a:normAutofit/>
          </a:bodyPr>
          <a:lstStyle/>
          <a:p>
            <a:pPr marL="228600" indent="-228600" rtl="0" fontAlgn="base">
              <a:spcBef>
                <a:spcPts val="60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Same as placements for minors (e.g. foster/resource parent)</a:t>
            </a:r>
          </a:p>
          <a:p>
            <a:pPr marL="228600" indent="-228600" rtl="0" fontAlgn="base">
              <a:spcBef>
                <a:spcPts val="60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Three additional placements are available specific to NMDs called Supervised Independent Living Settings (SILS) (WIC 11400(x))</a:t>
            </a:r>
          </a:p>
          <a:p>
            <a:pPr marL="594360" lvl="3" indent="-228600" fontAlgn="base">
              <a:spcBef>
                <a:spcPts val="600"/>
              </a:spcBef>
              <a:spcAft>
                <a:spcPts val="0"/>
              </a:spcAft>
              <a:buFont typeface="Courier New" panose="02070309020205020404" pitchFamily="49" charset="0"/>
              <a:buChar char="o"/>
            </a:pPr>
            <a:r>
              <a:rPr lang="en-US" sz="2400" b="1" i="0" u="none" strike="noStrike" dirty="0">
                <a:solidFill>
                  <a:schemeClr val="tx1">
                    <a:lumMod val="85000"/>
                    <a:lumOff val="15000"/>
                  </a:schemeClr>
                </a:solidFill>
                <a:effectLst/>
              </a:rPr>
              <a:t>Transitional Housing Placement Program for Non-minor Dependents (THP-NMD)</a:t>
            </a:r>
          </a:p>
          <a:p>
            <a:pPr marL="594360" lvl="3" indent="-228600" fontAlgn="base">
              <a:spcBef>
                <a:spcPts val="600"/>
              </a:spcBef>
              <a:spcAft>
                <a:spcPts val="0"/>
              </a:spcAft>
              <a:buFont typeface="Courier New" panose="02070309020205020404" pitchFamily="49" charset="0"/>
              <a:buChar char="o"/>
            </a:pPr>
            <a:r>
              <a:rPr lang="en-US" sz="2400" b="0" i="0" u="none" strike="noStrike" dirty="0">
                <a:solidFill>
                  <a:schemeClr val="tx1">
                    <a:lumMod val="85000"/>
                    <a:lumOff val="15000"/>
                  </a:schemeClr>
                </a:solidFill>
                <a:effectLst/>
              </a:rPr>
              <a:t>Supervised Independent Living Placement (SILP)</a:t>
            </a:r>
          </a:p>
          <a:p>
            <a:pPr marL="594360" lvl="3" indent="-228600" fontAlgn="base">
              <a:spcBef>
                <a:spcPts val="600"/>
              </a:spcBef>
              <a:spcAft>
                <a:spcPts val="0"/>
              </a:spcAft>
              <a:buFont typeface="Courier New" panose="02070309020205020404" pitchFamily="49" charset="0"/>
              <a:buChar char="o"/>
            </a:pPr>
            <a:r>
              <a:rPr lang="en-US" sz="2400" b="0" i="0" u="none" strike="noStrike" dirty="0">
                <a:solidFill>
                  <a:schemeClr val="tx1">
                    <a:lumMod val="85000"/>
                    <a:lumOff val="15000"/>
                  </a:schemeClr>
                </a:solidFill>
                <a:effectLst/>
              </a:rPr>
              <a:t>Transitional Living Setting (TLS)</a:t>
            </a:r>
          </a:p>
          <a:p>
            <a:pPr marL="228600" indent="-228600" rtl="0" fontAlgn="base">
              <a:spcBef>
                <a:spcPts val="60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NMDs placed or residing out-of-state can still receive benefits (foster care benefits, right to a safe and appropriate placement, case management, and health insurance)</a:t>
            </a:r>
          </a:p>
        </p:txBody>
      </p:sp>
    </p:spTree>
    <p:extLst>
      <p:ext uri="{BB962C8B-B14F-4D97-AF65-F5344CB8AC3E}">
        <p14:creationId xmlns:p14="http://schemas.microsoft.com/office/powerpoint/2010/main" val="428539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4C20-1823-43B8-B1DD-86B7E5BCA7E8}"/>
              </a:ext>
            </a:extLst>
          </p:cNvPr>
          <p:cNvSpPr>
            <a:spLocks noGrp="1"/>
          </p:cNvSpPr>
          <p:nvPr>
            <p:ph type="title"/>
          </p:nvPr>
        </p:nvSpPr>
        <p:spPr/>
        <p:txBody>
          <a:bodyPr/>
          <a:lstStyle/>
          <a:p>
            <a:r>
              <a:rPr lang="en-US" dirty="0"/>
              <a:t>THP-NMD – What is it?</a:t>
            </a:r>
          </a:p>
        </p:txBody>
      </p:sp>
      <p:sp>
        <p:nvSpPr>
          <p:cNvPr id="3" name="Content Placeholder 2">
            <a:extLst>
              <a:ext uri="{FF2B5EF4-FFF2-40B4-BE49-F238E27FC236}">
                <a16:creationId xmlns:a16="http://schemas.microsoft.com/office/drawing/2014/main" id="{E78C81A6-5504-4782-877E-EDA986336D92}"/>
              </a:ext>
            </a:extLst>
          </p:cNvPr>
          <p:cNvSpPr>
            <a:spLocks noGrp="1"/>
          </p:cNvSpPr>
          <p:nvPr>
            <p:ph idx="1"/>
          </p:nvPr>
        </p:nvSpPr>
        <p:spPr/>
        <p:txBody>
          <a:bodyPr>
            <a:normAutofit/>
          </a:bodyPr>
          <a:lstStyle/>
          <a:p>
            <a:pPr marL="228600" indent="-228600" rtl="0" fontAlgn="base">
              <a:spcBef>
                <a:spcPts val="20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 The </a:t>
            </a:r>
            <a:r>
              <a:rPr lang="en-US" sz="2400" b="1" i="0" u="none" strike="noStrike" dirty="0">
                <a:solidFill>
                  <a:schemeClr val="accent2"/>
                </a:solidFill>
                <a:effectLst/>
              </a:rPr>
              <a:t>Transitional Housing Placement Program for Nonminor Dependents (THP-NMD)</a:t>
            </a:r>
            <a:r>
              <a:rPr lang="en-US" sz="2400" b="0" i="0" u="none" strike="noStrike" dirty="0">
                <a:solidFill>
                  <a:schemeClr val="accent2"/>
                </a:solidFill>
                <a:effectLst/>
              </a:rPr>
              <a:t> </a:t>
            </a:r>
            <a:r>
              <a:rPr lang="en-US" sz="2400" b="0" i="0" u="none" strike="noStrike" dirty="0">
                <a:solidFill>
                  <a:schemeClr val="tx1">
                    <a:lumMod val="85000"/>
                    <a:lumOff val="15000"/>
                  </a:schemeClr>
                </a:solidFill>
                <a:effectLst/>
              </a:rPr>
              <a:t>is a transitional housing program that provides BOTH housing and supportive services to nonminor dependent foster youth</a:t>
            </a:r>
          </a:p>
          <a:p>
            <a:pPr marL="228600" indent="-228600" rtl="0" fontAlgn="base">
              <a:spcBef>
                <a:spcPts val="200"/>
              </a:spcBef>
              <a:spcAft>
                <a:spcPts val="0"/>
              </a:spcAft>
              <a:buFont typeface="Arial" panose="020B0604020202020204" pitchFamily="34" charset="0"/>
              <a:buChar char="•"/>
            </a:pPr>
            <a:endParaRPr lang="en-US" sz="2400" dirty="0">
              <a:solidFill>
                <a:schemeClr val="tx1">
                  <a:lumMod val="85000"/>
                  <a:lumOff val="15000"/>
                </a:schemeClr>
              </a:solidFill>
            </a:endParaRPr>
          </a:p>
          <a:p>
            <a:pPr marL="228600" indent="-228600" rtl="0" fontAlgn="base">
              <a:spcBef>
                <a:spcPts val="200"/>
              </a:spcBef>
              <a:spcAft>
                <a:spcPts val="0"/>
              </a:spcAft>
              <a:buFont typeface="Arial" panose="020B0604020202020204" pitchFamily="34" charset="0"/>
              <a:buChar char="•"/>
            </a:pPr>
            <a:r>
              <a:rPr lang="en-US" sz="2400" b="1" i="0" u="none" strike="noStrike" dirty="0">
                <a:solidFill>
                  <a:schemeClr val="accent2"/>
                </a:solidFill>
                <a:effectLst/>
              </a:rPr>
              <a:t>THP-NMD agencies are licensed</a:t>
            </a:r>
            <a:r>
              <a:rPr lang="en-US" sz="2400" b="1" i="0" u="none" strike="noStrike" dirty="0">
                <a:solidFill>
                  <a:schemeClr val="tx1">
                    <a:lumMod val="85000"/>
                    <a:lumOff val="15000"/>
                  </a:schemeClr>
                </a:solidFill>
                <a:effectLst/>
              </a:rPr>
              <a:t> </a:t>
            </a:r>
            <a:r>
              <a:rPr lang="en-US" sz="2400" b="0" i="0" u="none" strike="noStrike" dirty="0">
                <a:solidFill>
                  <a:schemeClr val="tx1">
                    <a:lumMod val="85000"/>
                    <a:lumOff val="15000"/>
                  </a:schemeClr>
                </a:solidFill>
                <a:effectLst/>
              </a:rPr>
              <a:t>as Children’s </a:t>
            </a:r>
            <a:r>
              <a:rPr lang="en-US" sz="2400" dirty="0">
                <a:solidFill>
                  <a:schemeClr val="tx1">
                    <a:lumMod val="85000"/>
                    <a:lumOff val="15000"/>
                  </a:schemeClr>
                </a:solidFill>
              </a:rPr>
              <a:t>R</a:t>
            </a:r>
            <a:r>
              <a:rPr lang="en-US" sz="2400" b="0" i="0" u="none" strike="noStrike" dirty="0">
                <a:solidFill>
                  <a:schemeClr val="tx1">
                    <a:lumMod val="85000"/>
                    <a:lumOff val="15000"/>
                  </a:schemeClr>
                </a:solidFill>
                <a:effectLst/>
              </a:rPr>
              <a:t>esidential </a:t>
            </a:r>
            <a:r>
              <a:rPr lang="en-US" sz="2400" dirty="0">
                <a:solidFill>
                  <a:schemeClr val="tx1">
                    <a:lumMod val="85000"/>
                    <a:lumOff val="15000"/>
                  </a:schemeClr>
                </a:solidFill>
              </a:rPr>
              <a:t>F</a:t>
            </a:r>
            <a:r>
              <a:rPr lang="en-US" sz="2400" b="0" i="0" u="none" strike="noStrike" dirty="0">
                <a:solidFill>
                  <a:schemeClr val="tx1">
                    <a:lumMod val="85000"/>
                    <a:lumOff val="15000"/>
                  </a:schemeClr>
                </a:solidFill>
                <a:effectLst/>
              </a:rPr>
              <a:t>acilities by the Community Care Licensing Division (CCLD) of the California Department of Social Services (CDSS)</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78547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47BA-B093-47D5-81EC-3311E0F73374}"/>
              </a:ext>
            </a:extLst>
          </p:cNvPr>
          <p:cNvSpPr>
            <a:spLocks noGrp="1"/>
          </p:cNvSpPr>
          <p:nvPr>
            <p:ph type="title"/>
          </p:nvPr>
        </p:nvSpPr>
        <p:spPr/>
        <p:txBody>
          <a:bodyPr/>
          <a:lstStyle/>
          <a:p>
            <a:r>
              <a:rPr lang="en-US" dirty="0"/>
              <a:t>Who is Eligible for THP-NMD?</a:t>
            </a:r>
          </a:p>
        </p:txBody>
      </p:sp>
      <p:graphicFrame>
        <p:nvGraphicFramePr>
          <p:cNvPr id="4" name="Table 4">
            <a:extLst>
              <a:ext uri="{FF2B5EF4-FFF2-40B4-BE49-F238E27FC236}">
                <a16:creationId xmlns:a16="http://schemas.microsoft.com/office/drawing/2014/main" id="{5B816E93-5449-4C5D-BF06-8F213066C867}"/>
              </a:ext>
            </a:extLst>
          </p:cNvPr>
          <p:cNvGraphicFramePr>
            <a:graphicFrameLocks noGrp="1"/>
          </p:cNvGraphicFramePr>
          <p:nvPr>
            <p:ph idx="1"/>
            <p:extLst>
              <p:ext uri="{D42A27DB-BD31-4B8C-83A1-F6EECF244321}">
                <p14:modId xmlns:p14="http://schemas.microsoft.com/office/powerpoint/2010/main" val="2436898686"/>
              </p:ext>
            </p:extLst>
          </p:nvPr>
        </p:nvGraphicFramePr>
        <p:xfrm>
          <a:off x="790436" y="1846263"/>
          <a:ext cx="10611128" cy="4485899"/>
        </p:xfrm>
        <a:graphic>
          <a:graphicData uri="http://schemas.openxmlformats.org/drawingml/2006/table">
            <a:tbl>
              <a:tblPr firstRow="1" bandRow="1">
                <a:tableStyleId>{69CF1AB2-1976-4502-BF36-3FF5EA218861}</a:tableStyleId>
              </a:tblPr>
              <a:tblGrid>
                <a:gridCol w="2652782">
                  <a:extLst>
                    <a:ext uri="{9D8B030D-6E8A-4147-A177-3AD203B41FA5}">
                      <a16:colId xmlns:a16="http://schemas.microsoft.com/office/drawing/2014/main" val="404308448"/>
                    </a:ext>
                  </a:extLst>
                </a:gridCol>
                <a:gridCol w="2652782">
                  <a:extLst>
                    <a:ext uri="{9D8B030D-6E8A-4147-A177-3AD203B41FA5}">
                      <a16:colId xmlns:a16="http://schemas.microsoft.com/office/drawing/2014/main" val="656741523"/>
                    </a:ext>
                  </a:extLst>
                </a:gridCol>
                <a:gridCol w="2652782">
                  <a:extLst>
                    <a:ext uri="{9D8B030D-6E8A-4147-A177-3AD203B41FA5}">
                      <a16:colId xmlns:a16="http://schemas.microsoft.com/office/drawing/2014/main" val="3358394785"/>
                    </a:ext>
                  </a:extLst>
                </a:gridCol>
                <a:gridCol w="2652782">
                  <a:extLst>
                    <a:ext uri="{9D8B030D-6E8A-4147-A177-3AD203B41FA5}">
                      <a16:colId xmlns:a16="http://schemas.microsoft.com/office/drawing/2014/main" val="4051058672"/>
                    </a:ext>
                  </a:extLst>
                </a:gridCol>
              </a:tblGrid>
              <a:tr h="1142734">
                <a:tc>
                  <a:txBody>
                    <a:bodyPr/>
                    <a:lstStyle/>
                    <a:p>
                      <a:pPr fontAlgn="t"/>
                      <a:r>
                        <a:rPr lang="en-US" sz="1600" dirty="0">
                          <a:solidFill>
                            <a:schemeClr val="tx1">
                              <a:lumMod val="85000"/>
                              <a:lumOff val="15000"/>
                            </a:schemeClr>
                          </a:solidFill>
                          <a:effectLst/>
                        </a:rPr>
                        <a:t> </a:t>
                      </a:r>
                    </a:p>
                  </a:txBody>
                  <a:tcPr marL="63500" marR="63500" marT="63500" marB="63500"/>
                </a:tc>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THP-M (Transitional Housing Placement Program for Minors)</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THP-NMD</a:t>
                      </a:r>
                      <a:endParaRPr lang="en-US" sz="1600" dirty="0">
                        <a:solidFill>
                          <a:schemeClr val="tx1">
                            <a:lumMod val="85000"/>
                            <a:lumOff val="15000"/>
                          </a:schemeClr>
                        </a:solidFill>
                        <a:effectLst/>
                      </a:endParaRPr>
                    </a:p>
                    <a:p>
                      <a:pPr algn="ctr" rtl="0" fontAlgn="t">
                        <a:spcBef>
                          <a:spcPts val="0"/>
                        </a:spcBef>
                        <a:spcAft>
                          <a:spcPts val="0"/>
                        </a:spcAft>
                      </a:pPr>
                      <a:r>
                        <a:rPr lang="en-US" sz="1600" b="1" u="none" strike="noStrike" dirty="0">
                          <a:solidFill>
                            <a:schemeClr val="tx1">
                              <a:lumMod val="85000"/>
                              <a:lumOff val="15000"/>
                            </a:schemeClr>
                          </a:solidFill>
                          <a:effectLst/>
                        </a:rPr>
                        <a:t>(Transitional Housing Placement Program for Nonminor Dependents)</a:t>
                      </a:r>
                      <a:endParaRPr lang="en-US" sz="1600" dirty="0">
                        <a:solidFill>
                          <a:schemeClr val="tx1">
                            <a:lumMod val="85000"/>
                            <a:lumOff val="15000"/>
                          </a:schemeClr>
                        </a:solidFill>
                        <a:effectLst/>
                      </a:endParaRPr>
                    </a:p>
                  </a:txBody>
                  <a:tcPr marL="63500" marR="63500" marT="63500" marB="63500">
                    <a:solidFill>
                      <a:srgbClr val="FFFF99"/>
                    </a:solidFill>
                  </a:tcPr>
                </a:tc>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THP-Plus (Transitional Housing Program-Plus)</a:t>
                      </a:r>
                      <a:endParaRPr lang="en-US" sz="1600" u="none" dirty="0">
                        <a:solidFill>
                          <a:schemeClr val="tx1">
                            <a:lumMod val="85000"/>
                            <a:lumOff val="15000"/>
                          </a:schemeClr>
                        </a:solidFill>
                        <a:effectLst/>
                      </a:endParaRPr>
                    </a:p>
                  </a:txBody>
                  <a:tcPr marL="63500" marR="63500" marT="63500" marB="63500"/>
                </a:tc>
                <a:extLst>
                  <a:ext uri="{0D108BD9-81ED-4DB2-BD59-A6C34878D82A}">
                    <a16:rowId xmlns:a16="http://schemas.microsoft.com/office/drawing/2014/main" val="3030846553"/>
                  </a:ext>
                </a:extLst>
              </a:tr>
              <a:tr h="406925">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Age</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16 up to age 18</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18 up to age 21</a:t>
                      </a:r>
                      <a:endParaRPr lang="en-US" sz="1600" dirty="0">
                        <a:solidFill>
                          <a:schemeClr val="tx1">
                            <a:lumMod val="85000"/>
                            <a:lumOff val="15000"/>
                          </a:schemeClr>
                        </a:solidFill>
                        <a:effectLst/>
                      </a:endParaRPr>
                    </a:p>
                  </a:txBody>
                  <a:tcPr marL="63500" marR="63500" marT="63500" marB="63500">
                    <a:solidFill>
                      <a:srgbClr val="FFFF00"/>
                    </a:solidFill>
                  </a:tcPr>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18 up to age 25</a:t>
                      </a:r>
                      <a:endParaRPr lang="en-US" sz="1600" dirty="0">
                        <a:solidFill>
                          <a:schemeClr val="tx1">
                            <a:lumMod val="85000"/>
                            <a:lumOff val="15000"/>
                          </a:schemeClr>
                        </a:solidFill>
                        <a:effectLst/>
                      </a:endParaRPr>
                    </a:p>
                  </a:txBody>
                  <a:tcPr marL="63500" marR="63500" marT="63500" marB="63500"/>
                </a:tc>
                <a:extLst>
                  <a:ext uri="{0D108BD9-81ED-4DB2-BD59-A6C34878D82A}">
                    <a16:rowId xmlns:a16="http://schemas.microsoft.com/office/drawing/2014/main" val="1496778487"/>
                  </a:ext>
                </a:extLst>
              </a:tr>
              <a:tr h="607600">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Duration of Program</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No maximum duration if age requirements met</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No maximum duration if age requirements met</a:t>
                      </a:r>
                      <a:endParaRPr lang="en-US" sz="1600" dirty="0">
                        <a:solidFill>
                          <a:schemeClr val="tx1">
                            <a:lumMod val="85000"/>
                            <a:lumOff val="15000"/>
                          </a:schemeClr>
                        </a:solidFill>
                        <a:effectLst/>
                      </a:endParaRPr>
                    </a:p>
                  </a:txBody>
                  <a:tcPr marL="63500" marR="63500" marT="63500" marB="63500">
                    <a:solidFill>
                      <a:srgbClr val="FFFF99"/>
                    </a:solidFill>
                  </a:tcPr>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36 months</a:t>
                      </a:r>
                      <a:endParaRPr lang="en-US" sz="1600" dirty="0">
                        <a:solidFill>
                          <a:schemeClr val="tx1">
                            <a:lumMod val="85000"/>
                            <a:lumOff val="15000"/>
                          </a:schemeClr>
                        </a:solidFill>
                        <a:effectLst/>
                      </a:endParaRPr>
                    </a:p>
                  </a:txBody>
                  <a:tcPr marL="63500" marR="63500" marT="63500" marB="63500"/>
                </a:tc>
                <a:extLst>
                  <a:ext uri="{0D108BD9-81ED-4DB2-BD59-A6C34878D82A}">
                    <a16:rowId xmlns:a16="http://schemas.microsoft.com/office/drawing/2014/main" val="2711855857"/>
                  </a:ext>
                </a:extLst>
              </a:tr>
              <a:tr h="2246449">
                <a:tc>
                  <a:txBody>
                    <a:bodyPr/>
                    <a:lstStyle/>
                    <a:p>
                      <a:pPr algn="ctr" rtl="0" fontAlgn="t">
                        <a:spcBef>
                          <a:spcPts val="0"/>
                        </a:spcBef>
                        <a:spcAft>
                          <a:spcPts val="0"/>
                        </a:spcAft>
                      </a:pPr>
                      <a:r>
                        <a:rPr lang="en-US" sz="1600" b="1" u="none" strike="noStrike" dirty="0">
                          <a:solidFill>
                            <a:schemeClr val="tx1">
                              <a:lumMod val="85000"/>
                              <a:lumOff val="15000"/>
                            </a:schemeClr>
                          </a:solidFill>
                          <a:effectLst/>
                        </a:rPr>
                        <a:t>Status of Foster Care Case</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Must have an order for foster care placement under the jurisdiction of the juvenile court as a dependent or ward, including minors under transition jurisdiction.</a:t>
                      </a:r>
                      <a:endParaRPr lang="en-US" sz="1600" dirty="0">
                        <a:solidFill>
                          <a:schemeClr val="tx1">
                            <a:lumMod val="85000"/>
                            <a:lumOff val="15000"/>
                          </a:schemeClr>
                        </a:solidFill>
                        <a:effectLst/>
                      </a:endParaRPr>
                    </a:p>
                  </a:txBody>
                  <a:tcPr marL="63500" marR="63500" marT="63500" marB="63500"/>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Must be under the jurisdiction of the juvenile court as a NMD or ward, including NMDs under transition jurisdiction, or be under the placement and care authority of a county welfare or probation department pursuant to a voluntary reentry agreement.</a:t>
                      </a:r>
                      <a:endParaRPr lang="en-US" sz="1600" dirty="0">
                        <a:solidFill>
                          <a:schemeClr val="tx1">
                            <a:lumMod val="85000"/>
                            <a:lumOff val="15000"/>
                          </a:schemeClr>
                        </a:solidFill>
                        <a:effectLst/>
                      </a:endParaRPr>
                    </a:p>
                  </a:txBody>
                  <a:tcPr marL="63500" marR="63500" marT="63500" marB="63500">
                    <a:solidFill>
                      <a:srgbClr val="FFFF00"/>
                    </a:solidFill>
                  </a:tcPr>
                </a:tc>
                <a:tc>
                  <a:txBody>
                    <a:bodyPr/>
                    <a:lstStyle/>
                    <a:p>
                      <a:pPr algn="ctr" rtl="0" fontAlgn="t">
                        <a:spcBef>
                          <a:spcPts val="0"/>
                        </a:spcBef>
                        <a:spcAft>
                          <a:spcPts val="0"/>
                        </a:spcAft>
                      </a:pPr>
                      <a:r>
                        <a:rPr lang="en-US" sz="1600" b="0" u="none" strike="noStrike" dirty="0">
                          <a:solidFill>
                            <a:schemeClr val="tx1">
                              <a:lumMod val="85000"/>
                              <a:lumOff val="15000"/>
                            </a:schemeClr>
                          </a:solidFill>
                          <a:effectLst/>
                        </a:rPr>
                        <a:t>Must have exited from the foster care system, including foster care placement through probation, on or after 18th birthday.</a:t>
                      </a:r>
                      <a:endParaRPr lang="en-US" sz="1600" dirty="0">
                        <a:solidFill>
                          <a:schemeClr val="tx1">
                            <a:lumMod val="85000"/>
                            <a:lumOff val="15000"/>
                          </a:schemeClr>
                        </a:solidFill>
                        <a:effectLst/>
                      </a:endParaRPr>
                    </a:p>
                  </a:txBody>
                  <a:tcPr marL="63500" marR="63500" marT="63500" marB="63500"/>
                </a:tc>
                <a:extLst>
                  <a:ext uri="{0D108BD9-81ED-4DB2-BD59-A6C34878D82A}">
                    <a16:rowId xmlns:a16="http://schemas.microsoft.com/office/drawing/2014/main" val="736076359"/>
                  </a:ext>
                </a:extLst>
              </a:tr>
            </a:tbl>
          </a:graphicData>
        </a:graphic>
      </p:graphicFrame>
    </p:spTree>
    <p:extLst>
      <p:ext uri="{BB962C8B-B14F-4D97-AF65-F5344CB8AC3E}">
        <p14:creationId xmlns:p14="http://schemas.microsoft.com/office/powerpoint/2010/main" val="133941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2FF5-8237-4B2E-92D4-EE8A985EB84A}"/>
              </a:ext>
            </a:extLst>
          </p:cNvPr>
          <p:cNvSpPr>
            <a:spLocks noGrp="1"/>
          </p:cNvSpPr>
          <p:nvPr>
            <p:ph type="title"/>
          </p:nvPr>
        </p:nvSpPr>
        <p:spPr/>
        <p:txBody>
          <a:bodyPr/>
          <a:lstStyle/>
          <a:p>
            <a:r>
              <a:rPr lang="en-US" dirty="0"/>
              <a:t>Rights of Nonminor Dependents</a:t>
            </a:r>
          </a:p>
        </p:txBody>
      </p:sp>
    </p:spTree>
    <p:extLst>
      <p:ext uri="{BB962C8B-B14F-4D97-AF65-F5344CB8AC3E}">
        <p14:creationId xmlns:p14="http://schemas.microsoft.com/office/powerpoint/2010/main" val="101449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3721-B1FF-49AE-8F19-A08A79E15E15}"/>
              </a:ext>
            </a:extLst>
          </p:cNvPr>
          <p:cNvSpPr>
            <a:spLocks noGrp="1"/>
          </p:cNvSpPr>
          <p:nvPr>
            <p:ph type="title"/>
          </p:nvPr>
        </p:nvSpPr>
        <p:spPr/>
        <p:txBody>
          <a:bodyPr/>
          <a:lstStyle/>
          <a:p>
            <a:r>
              <a:rPr lang="en-US" dirty="0"/>
              <a:t>Rights of NMDs</a:t>
            </a:r>
          </a:p>
        </p:txBody>
      </p:sp>
      <p:sp>
        <p:nvSpPr>
          <p:cNvPr id="3" name="Content Placeholder 2">
            <a:extLst>
              <a:ext uri="{FF2B5EF4-FFF2-40B4-BE49-F238E27FC236}">
                <a16:creationId xmlns:a16="http://schemas.microsoft.com/office/drawing/2014/main" id="{91D9AD43-9AC5-4667-A744-4357B6067339}"/>
              </a:ext>
            </a:extLst>
          </p:cNvPr>
          <p:cNvSpPr>
            <a:spLocks noGrp="1"/>
          </p:cNvSpPr>
          <p:nvPr>
            <p:ph idx="1"/>
          </p:nvPr>
        </p:nvSpPr>
        <p:spPr/>
        <p:txBody>
          <a:bodyPr>
            <a:noAutofit/>
          </a:bodyPr>
          <a:lstStyle/>
          <a:p>
            <a:pPr marL="228600" indent="-228600">
              <a:buFont typeface="Arial" panose="020B0604020202020204" pitchFamily="34" charset="0"/>
              <a:buChar char="•"/>
            </a:pPr>
            <a:r>
              <a:rPr lang="en-US" sz="2400" dirty="0"/>
              <a:t>The Foster Youth Bill of Rights applies to all minors and nonminors in foster care, including those supervised by juvenile probation. (WIC § 16001.9)</a:t>
            </a:r>
          </a:p>
          <a:p>
            <a:pPr marL="228600" indent="-228600">
              <a:buFont typeface="Arial" panose="020B0604020202020204" pitchFamily="34" charset="0"/>
              <a:buChar char="•"/>
            </a:pPr>
            <a:r>
              <a:rPr lang="en-US" sz="2400" dirty="0"/>
              <a:t>If a nonminor dependent believes that their rights have been violated, the nonminor may contact or make a complaint with the </a:t>
            </a:r>
            <a:r>
              <a:rPr lang="en-US" sz="2400" dirty="0">
                <a:hlinkClick r:id="rId3"/>
              </a:rPr>
              <a:t>Office of the Foster Care Ombudsperson</a:t>
            </a:r>
            <a:r>
              <a:rPr lang="en-US" sz="2400" dirty="0"/>
              <a:t>, ask their court-appointed dependency attorney or juvenile defender to intervene or address the issue with the juvenile court, or </a:t>
            </a:r>
            <a:r>
              <a:rPr lang="en-US" sz="2400" dirty="0">
                <a:hlinkClick r:id="rId4"/>
              </a:rPr>
              <a:t>file a community care licensing complaint</a:t>
            </a:r>
            <a:r>
              <a:rPr lang="en-US" sz="2400" dirty="0"/>
              <a:t>. </a:t>
            </a:r>
          </a:p>
          <a:p>
            <a:pPr marL="228600" indent="-228600">
              <a:buFont typeface="Arial" panose="020B0604020202020204" pitchFamily="34" charset="0"/>
              <a:buChar char="•"/>
            </a:pPr>
            <a:r>
              <a:rPr lang="en-US" sz="2400" dirty="0"/>
              <a:t>Additionally, California law states that nonminor dependents, though under the jurisdiction of the juvenile court, are adults and have all the rights that a person who has attained 18 years of age may have as an adult under California law. (WIC § 303(d)(1))</a:t>
            </a:r>
          </a:p>
        </p:txBody>
      </p:sp>
    </p:spTree>
    <p:extLst>
      <p:ext uri="{BB962C8B-B14F-4D97-AF65-F5344CB8AC3E}">
        <p14:creationId xmlns:p14="http://schemas.microsoft.com/office/powerpoint/2010/main" val="2403140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ADD1-6D7C-4D54-A056-4B5FD12B4C7D}"/>
              </a:ext>
            </a:extLst>
          </p:cNvPr>
          <p:cNvSpPr>
            <a:spLocks noGrp="1"/>
          </p:cNvSpPr>
          <p:nvPr>
            <p:ph type="title"/>
          </p:nvPr>
        </p:nvSpPr>
        <p:spPr/>
        <p:txBody>
          <a:bodyPr/>
          <a:lstStyle/>
          <a:p>
            <a:r>
              <a:rPr lang="en-US" dirty="0"/>
              <a:t>Rights of NMDs (Continued)</a:t>
            </a:r>
          </a:p>
        </p:txBody>
      </p:sp>
      <p:sp>
        <p:nvSpPr>
          <p:cNvPr id="3" name="Content Placeholder 2">
            <a:extLst>
              <a:ext uri="{FF2B5EF4-FFF2-40B4-BE49-F238E27FC236}">
                <a16:creationId xmlns:a16="http://schemas.microsoft.com/office/drawing/2014/main" id="{F24C479D-0700-4250-86B4-B747E3E4E767}"/>
              </a:ext>
            </a:extLst>
          </p:cNvPr>
          <p:cNvSpPr>
            <a:spLocks noGrp="1"/>
          </p:cNvSpPr>
          <p:nvPr>
            <p:ph idx="1"/>
          </p:nvPr>
        </p:nvSpPr>
        <p:spPr/>
        <p:txBody>
          <a:bodyPr>
            <a:noAutofit/>
          </a:bodyPr>
          <a:lstStyle/>
          <a:p>
            <a:pPr marL="228600" indent="-228600">
              <a:buFont typeface="Arial" panose="020B0604020202020204" pitchFamily="34" charset="0"/>
              <a:buChar char="•"/>
            </a:pPr>
            <a:r>
              <a:rPr lang="en-US" sz="2400" dirty="0">
                <a:solidFill>
                  <a:schemeClr val="tx1">
                    <a:lumMod val="65000"/>
                    <a:lumOff val="35000"/>
                  </a:schemeClr>
                </a:solidFill>
              </a:rPr>
              <a:t>The county placing agency is responsible for identifying and securing a safe and appropriate placement for the nonminor dependent (including THP-NMD) and assessing the county placing agency’s own capacity to provide safe and appropriate placements for all nonminor dependents in the county. (WIC § 16001(a), All-County Letter (ACL) 19-105, and ACL 21-95)</a:t>
            </a:r>
          </a:p>
          <a:p>
            <a:pPr marL="228600" indent="-228600">
              <a:buFont typeface="Arial" panose="020B0604020202020204" pitchFamily="34" charset="0"/>
              <a:buChar char="•"/>
            </a:pPr>
            <a:r>
              <a:rPr lang="en-US" sz="2400" dirty="0">
                <a:solidFill>
                  <a:schemeClr val="tx1">
                    <a:lumMod val="65000"/>
                    <a:lumOff val="35000"/>
                  </a:schemeClr>
                </a:solidFill>
              </a:rPr>
              <a:t>Nonminor dependents must be included in the selection and identification of a placement and in any placement decisions. (ACL 19-105 and ACL 11-77)</a:t>
            </a:r>
          </a:p>
          <a:p>
            <a:pPr marL="228600" indent="-228600">
              <a:buFont typeface="Arial" panose="020B0604020202020204" pitchFamily="34" charset="0"/>
              <a:buChar char="•"/>
            </a:pPr>
            <a:r>
              <a:rPr lang="en-US" sz="2400" dirty="0">
                <a:solidFill>
                  <a:schemeClr val="tx1">
                    <a:lumMod val="65000"/>
                    <a:lumOff val="35000"/>
                  </a:schemeClr>
                </a:solidFill>
              </a:rPr>
              <a:t>Finally, AB 12 tasked CDSS with creating program and placement regulations that “shall recognize the status of nonminor dependents as legal adults” and at a minimum, provide “that nonminors shall have the greatest amount of freedom that will safely prepare them for self-sufficiency.” (HSC § 1502.7(b))</a:t>
            </a:r>
          </a:p>
        </p:txBody>
      </p:sp>
    </p:spTree>
    <p:extLst>
      <p:ext uri="{BB962C8B-B14F-4D97-AF65-F5344CB8AC3E}">
        <p14:creationId xmlns:p14="http://schemas.microsoft.com/office/powerpoint/2010/main" val="220026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23D6-E9AE-4097-86D1-F06FD6BCB3BB}"/>
              </a:ext>
            </a:extLst>
          </p:cNvPr>
          <p:cNvSpPr>
            <a:spLocks noGrp="1"/>
          </p:cNvSpPr>
          <p:nvPr>
            <p:ph type="title"/>
          </p:nvPr>
        </p:nvSpPr>
        <p:spPr/>
        <p:txBody>
          <a:bodyPr/>
          <a:lstStyle/>
          <a:p>
            <a:r>
              <a:rPr lang="en-US" dirty="0"/>
              <a:t>State Licensing Rules for THP-NMD</a:t>
            </a:r>
          </a:p>
        </p:txBody>
      </p:sp>
    </p:spTree>
    <p:extLst>
      <p:ext uri="{BB962C8B-B14F-4D97-AF65-F5344CB8AC3E}">
        <p14:creationId xmlns:p14="http://schemas.microsoft.com/office/powerpoint/2010/main" val="398272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EC2B-38E7-4C75-971B-DFFBB286682F}"/>
              </a:ext>
            </a:extLst>
          </p:cNvPr>
          <p:cNvSpPr>
            <a:spLocks noGrp="1"/>
          </p:cNvSpPr>
          <p:nvPr>
            <p:ph type="title"/>
          </p:nvPr>
        </p:nvSpPr>
        <p:spPr/>
        <p:txBody>
          <a:bodyPr/>
          <a:lstStyle/>
          <a:p>
            <a:r>
              <a:rPr lang="en-US" dirty="0"/>
              <a:t>State Licensing Rules for THP-NMD</a:t>
            </a:r>
          </a:p>
        </p:txBody>
      </p:sp>
      <p:sp>
        <p:nvSpPr>
          <p:cNvPr id="3" name="Content Placeholder 2">
            <a:extLst>
              <a:ext uri="{FF2B5EF4-FFF2-40B4-BE49-F238E27FC236}">
                <a16:creationId xmlns:a16="http://schemas.microsoft.com/office/drawing/2014/main" id="{5EA5684C-40EA-480B-A7B6-13CB0B552756}"/>
              </a:ext>
            </a:extLst>
          </p:cNvPr>
          <p:cNvSpPr>
            <a:spLocks noGrp="1"/>
          </p:cNvSpPr>
          <p:nvPr>
            <p:ph idx="1"/>
          </p:nvPr>
        </p:nvSpPr>
        <p:spPr/>
        <p:txBody>
          <a:bodyPr>
            <a:normAutofit/>
          </a:bodyPr>
          <a:lstStyle/>
          <a:p>
            <a:pPr marL="228600" indent="-228600">
              <a:buFont typeface="Arial" panose="020B0604020202020204" pitchFamily="34" charset="0"/>
              <a:buChar char="•"/>
            </a:pPr>
            <a:r>
              <a:rPr lang="en-US" sz="2200" dirty="0"/>
              <a:t>THP-NMD agencies are licensed as children’s residential facilities by the Community Care Licensing Division (CCLD) of the California Department of Social Services (CDSS). </a:t>
            </a:r>
          </a:p>
          <a:p>
            <a:pPr marL="228600" indent="-228600">
              <a:buFont typeface="Arial" panose="020B0604020202020204" pitchFamily="34" charset="0"/>
              <a:buChar char="•"/>
            </a:pPr>
            <a:r>
              <a:rPr lang="en-US" sz="2200" dirty="0"/>
              <a:t>To become a licensed transitional housing placement provider, a provider must first obtain a certification from the applicable county specifying whether the facility will serve foster youth 16 to 18 years old, nonminor dependents, or both.</a:t>
            </a:r>
          </a:p>
          <a:p>
            <a:pPr marL="228600" indent="-228600">
              <a:buFont typeface="Arial" panose="020B0604020202020204" pitchFamily="34" charset="0"/>
              <a:buChar char="•"/>
            </a:pPr>
            <a:r>
              <a:rPr lang="en-US" sz="2200" b="0" i="0" dirty="0">
                <a:effectLst/>
              </a:rPr>
              <a:t>For purposes of certification, “applicable county” means the county where the administrative office or subadministrative office of a transitional housing placement provider is located </a:t>
            </a:r>
            <a:r>
              <a:rPr lang="en-US" sz="2200" b="0" i="1" dirty="0">
                <a:effectLst/>
              </a:rPr>
              <a:t>or</a:t>
            </a:r>
            <a:r>
              <a:rPr lang="en-US" sz="2200" b="0" i="0" dirty="0">
                <a:effectLst/>
              </a:rPr>
              <a:t> a primary placing county. (WIC 16522.1(e))</a:t>
            </a:r>
            <a:endParaRPr lang="en-US" sz="2200" dirty="0"/>
          </a:p>
          <a:p>
            <a:pPr marL="228600" indent="-228600">
              <a:buFont typeface="Arial" panose="020B0604020202020204" pitchFamily="34" charset="0"/>
              <a:buChar char="•"/>
            </a:pPr>
            <a:r>
              <a:rPr lang="en-US" sz="2200" dirty="0"/>
              <a:t>After receiving the county certification, the CCLD of CDSS can then license transitional housing placement providers using licensing standards in the Health and Safety Code (HSC) and California Code of Regulations (CCR).</a:t>
            </a:r>
          </a:p>
        </p:txBody>
      </p:sp>
    </p:spTree>
    <p:extLst>
      <p:ext uri="{BB962C8B-B14F-4D97-AF65-F5344CB8AC3E}">
        <p14:creationId xmlns:p14="http://schemas.microsoft.com/office/powerpoint/2010/main" val="32924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A0DD-98AA-4BAC-8230-580728CC7C66}"/>
              </a:ext>
            </a:extLst>
          </p:cNvPr>
          <p:cNvSpPr>
            <a:spLocks noGrp="1"/>
          </p:cNvSpPr>
          <p:nvPr>
            <p:ph type="title"/>
          </p:nvPr>
        </p:nvSpPr>
        <p:spPr/>
        <p:txBody>
          <a:bodyPr/>
          <a:lstStyle/>
          <a:p>
            <a:r>
              <a:rPr lang="en-US" dirty="0"/>
              <a:t>Rules Governing THP-NMD*</a:t>
            </a:r>
          </a:p>
        </p:txBody>
      </p:sp>
      <p:sp>
        <p:nvSpPr>
          <p:cNvPr id="3" name="Content Placeholder 2">
            <a:extLst>
              <a:ext uri="{FF2B5EF4-FFF2-40B4-BE49-F238E27FC236}">
                <a16:creationId xmlns:a16="http://schemas.microsoft.com/office/drawing/2014/main" id="{C0062C81-6B3A-4606-813F-55D10C189A0A}"/>
              </a:ext>
            </a:extLst>
          </p:cNvPr>
          <p:cNvSpPr>
            <a:spLocks noGrp="1"/>
          </p:cNvSpPr>
          <p:nvPr>
            <p:ph idx="1"/>
          </p:nvPr>
        </p:nvSpPr>
        <p:spPr/>
        <p:txBody>
          <a:bodyPr>
            <a:normAutofit lnSpcReduction="10000"/>
          </a:bodyPr>
          <a:lstStyle/>
          <a:p>
            <a:pPr marL="228600" indent="-228600">
              <a:buFont typeface="Arial" panose="020B0604020202020204" pitchFamily="34" charset="0"/>
              <a:buChar char="•"/>
            </a:pPr>
            <a:r>
              <a:rPr lang="en-US" sz="2400" dirty="0"/>
              <a:t> </a:t>
            </a:r>
            <a:r>
              <a:rPr lang="en-US" sz="2400" dirty="0">
                <a:hlinkClick r:id="rId3"/>
              </a:rPr>
              <a:t>Welfare and Institutions Code Section 16522.1</a:t>
            </a:r>
            <a:r>
              <a:rPr lang="en-US" sz="2400" dirty="0"/>
              <a:t>,</a:t>
            </a:r>
          </a:p>
          <a:p>
            <a:pPr marL="228600" indent="-228600">
              <a:buFont typeface="Arial" panose="020B0604020202020204" pitchFamily="34" charset="0"/>
              <a:buChar char="•"/>
            </a:pPr>
            <a:r>
              <a:rPr lang="en-US" sz="2400" dirty="0"/>
              <a:t> </a:t>
            </a:r>
            <a:r>
              <a:rPr lang="en-US" sz="2400" dirty="0">
                <a:hlinkClick r:id="rId4"/>
              </a:rPr>
              <a:t>Health and Safety Code Section 1559.110</a:t>
            </a:r>
            <a:r>
              <a:rPr lang="en-US" sz="2400" dirty="0"/>
              <a:t>,</a:t>
            </a:r>
          </a:p>
          <a:p>
            <a:pPr marL="228600" indent="-228600">
              <a:buFont typeface="Arial" panose="020B0604020202020204" pitchFamily="34" charset="0"/>
              <a:buChar char="•"/>
            </a:pPr>
            <a:r>
              <a:rPr lang="en-US" sz="2400" dirty="0"/>
              <a:t>The Transitional Housing Placement Program Regulations </a:t>
            </a:r>
            <a:r>
              <a:rPr lang="en-US" sz="2400" dirty="0">
                <a:hlinkClick r:id="rId5"/>
              </a:rPr>
              <a:t>(CCR Title 22, Division 6, Chapter 7</a:t>
            </a:r>
            <a:r>
              <a:rPr lang="en-US" sz="2400" dirty="0"/>
              <a:t>),</a:t>
            </a:r>
          </a:p>
          <a:p>
            <a:pPr marL="228600" indent="-228600">
              <a:buFont typeface="Arial" panose="020B0604020202020204" pitchFamily="34" charset="0"/>
              <a:buChar char="•"/>
            </a:pPr>
            <a:r>
              <a:rPr lang="en-US" sz="2400" dirty="0"/>
              <a:t>The Transitional Housing Placement Program for Nonminor Dependents Regulations (</a:t>
            </a:r>
            <a:r>
              <a:rPr lang="en-US" sz="2400" dirty="0">
                <a:hlinkClick r:id="rId6"/>
              </a:rPr>
              <a:t>CCR Title 22, Division 6, Chapter 7, Subchapter 2</a:t>
            </a:r>
            <a:r>
              <a:rPr lang="en-US" sz="2400" dirty="0"/>
              <a:t>), and </a:t>
            </a:r>
          </a:p>
          <a:p>
            <a:pPr marL="228600" indent="-228600">
              <a:buFont typeface="Arial" panose="020B0604020202020204" pitchFamily="34" charset="0"/>
              <a:buChar char="•"/>
            </a:pPr>
            <a:r>
              <a:rPr lang="en-US" sz="2400" dirty="0"/>
              <a:t>The </a:t>
            </a:r>
            <a:r>
              <a:rPr lang="en-US" sz="2400" dirty="0">
                <a:hlinkClick r:id="rId7"/>
              </a:rPr>
              <a:t>Manual of Policy and Procedures Sections 30-901—30-911</a:t>
            </a:r>
            <a:r>
              <a:rPr lang="en-US" sz="2400" dirty="0"/>
              <a:t>. </a:t>
            </a:r>
          </a:p>
          <a:p>
            <a:pPr marL="0" indent="0">
              <a:buNone/>
            </a:pPr>
            <a:endParaRPr lang="en-US" sz="2400" dirty="0"/>
          </a:p>
          <a:p>
            <a:pPr marL="0" indent="0">
              <a:buNone/>
            </a:pPr>
            <a:r>
              <a:rPr lang="en-US" sz="2400" dirty="0"/>
              <a:t>* This is not an exhaustive list.</a:t>
            </a:r>
          </a:p>
        </p:txBody>
      </p:sp>
    </p:spTree>
    <p:extLst>
      <p:ext uri="{BB962C8B-B14F-4D97-AF65-F5344CB8AC3E}">
        <p14:creationId xmlns:p14="http://schemas.microsoft.com/office/powerpoint/2010/main" val="372708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573E18F-75F7-2882-2B73-1BEC8FD1846C}"/>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en-US" sz="4000" dirty="0">
                <a:solidFill>
                  <a:srgbClr val="FFFFFF"/>
                </a:solidFill>
              </a:rPr>
              <a:t>LOGISTICS</a:t>
            </a:r>
          </a:p>
        </p:txBody>
      </p:sp>
      <p:sp>
        <p:nvSpPr>
          <p:cNvPr id="3" name="Content Placeholder 2">
            <a:extLst>
              <a:ext uri="{FF2B5EF4-FFF2-40B4-BE49-F238E27FC236}">
                <a16:creationId xmlns:a16="http://schemas.microsoft.com/office/drawing/2014/main" id="{356CB08C-00A0-B44F-B828-94BD914F2C7D}"/>
              </a:ext>
            </a:extLst>
          </p:cNvPr>
          <p:cNvSpPr>
            <a:spLocks noGrp="1"/>
          </p:cNvSpPr>
          <p:nvPr>
            <p:ph sz="half" idx="1"/>
          </p:nvPr>
        </p:nvSpPr>
        <p:spPr>
          <a:xfrm>
            <a:off x="1097279" y="2236304"/>
            <a:ext cx="5977938" cy="3652667"/>
          </a:xfrm>
        </p:spPr>
        <p:txBody>
          <a:bodyPr vert="horz" lIns="0" tIns="45720" rIns="0" bIns="45720" rtlCol="0">
            <a:normAutofit/>
          </a:bodyPr>
          <a:lstStyle/>
          <a:p>
            <a:pPr marL="428625" indent="-428625">
              <a:buFont typeface="Calibri" panose="020F0502020204030204" pitchFamily="34" charset="0"/>
              <a:buChar char="•"/>
            </a:pPr>
            <a:r>
              <a:rPr lang="en-US" sz="1800" dirty="0">
                <a:solidFill>
                  <a:srgbClr val="FFFFFF"/>
                </a:solidFill>
              </a:rPr>
              <a:t>Webinar resources, including recording and supplemental materials, will be posted at https://allianceforchildrensrights.org/resources/</a:t>
            </a:r>
            <a:br>
              <a:rPr lang="en-US" sz="1800" dirty="0">
                <a:solidFill>
                  <a:srgbClr val="FFFFFF"/>
                </a:solidFill>
              </a:rPr>
            </a:br>
            <a:endParaRPr lang="en-US" sz="1800" dirty="0">
              <a:solidFill>
                <a:srgbClr val="FFFFFF"/>
              </a:solidFill>
            </a:endParaRPr>
          </a:p>
          <a:p>
            <a:pPr marL="428625" indent="-428625">
              <a:buFont typeface="Calibri" panose="020F0502020204030204" pitchFamily="34" charset="0"/>
              <a:buChar char="•"/>
            </a:pPr>
            <a:r>
              <a:rPr lang="en-US" sz="1800" dirty="0">
                <a:solidFill>
                  <a:srgbClr val="FFFFFF"/>
                </a:solidFill>
              </a:rPr>
              <a:t>All attendees are muted during webinar.</a:t>
            </a:r>
            <a:br>
              <a:rPr lang="en-US" sz="1800" dirty="0">
                <a:solidFill>
                  <a:srgbClr val="FFFFFF"/>
                </a:solidFill>
              </a:rPr>
            </a:br>
            <a:endParaRPr lang="en-US" sz="1800" dirty="0">
              <a:solidFill>
                <a:srgbClr val="FFFFFF"/>
              </a:solidFill>
            </a:endParaRPr>
          </a:p>
          <a:p>
            <a:pPr marL="428625" indent="-428625">
              <a:buFont typeface="Calibri" panose="020F0502020204030204" pitchFamily="34" charset="0"/>
              <a:buChar char="•"/>
            </a:pPr>
            <a:r>
              <a:rPr lang="en-US" sz="1800" dirty="0">
                <a:solidFill>
                  <a:srgbClr val="FFFFFF"/>
                </a:solidFill>
              </a:rPr>
              <a:t>Please submit questions using the “Questions” function on your GoToWebinar dashboard.</a:t>
            </a:r>
          </a:p>
          <a:p>
            <a:endParaRPr lang="en-US" sz="1800" dirty="0">
              <a:solidFill>
                <a:srgbClr val="FFFFFF"/>
              </a:solidFill>
            </a:endParaRPr>
          </a:p>
        </p:txBody>
      </p:sp>
      <p:sp>
        <p:nvSpPr>
          <p:cNvPr id="20" name="Rectangle 19">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Picture 4" descr="A computer screen with a message&#10;&#10;Description automatically generated with medium confidence">
            <a:extLst>
              <a:ext uri="{FF2B5EF4-FFF2-40B4-BE49-F238E27FC236}">
                <a16:creationId xmlns:a16="http://schemas.microsoft.com/office/drawing/2014/main" id="{7A9C0E2D-CFD4-46D4-7234-346343983D28}"/>
              </a:ext>
            </a:extLst>
          </p:cNvPr>
          <p:cNvPicPr>
            <a:picLocks noChangeAspect="1"/>
          </p:cNvPicPr>
          <p:nvPr/>
        </p:nvPicPr>
        <p:blipFill>
          <a:blip r:embed="rId3"/>
          <a:stretch>
            <a:fillRect/>
          </a:stretch>
        </p:blipFill>
        <p:spPr>
          <a:xfrm>
            <a:off x="8250044" y="0"/>
            <a:ext cx="3006700" cy="6756626"/>
          </a:xfrm>
          <a:prstGeom prst="rect">
            <a:avLst/>
          </a:prstGeom>
          <a:noFill/>
        </p:spPr>
      </p:pic>
    </p:spTree>
    <p:extLst>
      <p:ext uri="{BB962C8B-B14F-4D97-AF65-F5344CB8AC3E}">
        <p14:creationId xmlns:p14="http://schemas.microsoft.com/office/powerpoint/2010/main" val="316072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6174-60EC-4BEE-8920-82BC16D1293D}"/>
              </a:ext>
            </a:extLst>
          </p:cNvPr>
          <p:cNvSpPr>
            <a:spLocks noGrp="1"/>
          </p:cNvSpPr>
          <p:nvPr>
            <p:ph type="title"/>
          </p:nvPr>
        </p:nvSpPr>
        <p:spPr/>
        <p:txBody>
          <a:bodyPr/>
          <a:lstStyle/>
          <a:p>
            <a:r>
              <a:rPr lang="en-US" dirty="0"/>
              <a:t>Further Guidance on THP-NMD</a:t>
            </a:r>
          </a:p>
        </p:txBody>
      </p:sp>
      <p:sp>
        <p:nvSpPr>
          <p:cNvPr id="3" name="Content Placeholder 2">
            <a:extLst>
              <a:ext uri="{FF2B5EF4-FFF2-40B4-BE49-F238E27FC236}">
                <a16:creationId xmlns:a16="http://schemas.microsoft.com/office/drawing/2014/main" id="{09EA874F-C65F-4987-A645-0F33EDF3CF68}"/>
              </a:ext>
            </a:extLst>
          </p:cNvPr>
          <p:cNvSpPr>
            <a:spLocks noGrp="1"/>
          </p:cNvSpPr>
          <p:nvPr>
            <p:ph idx="1"/>
          </p:nvPr>
        </p:nvSpPr>
        <p:spPr/>
        <p:txBody>
          <a:bodyPr>
            <a:normAutofit/>
          </a:bodyPr>
          <a:lstStyle/>
          <a:p>
            <a:pPr marL="228600" indent="-228600">
              <a:buFont typeface="Arial" panose="020B0604020202020204" pitchFamily="34" charset="0"/>
              <a:buChar char="•"/>
            </a:pPr>
            <a:r>
              <a:rPr lang="en-US" sz="2400" dirty="0">
                <a:hlinkClick r:id="rId3"/>
              </a:rPr>
              <a:t>All-County Information Notice (ACIN) Number I-30-25</a:t>
            </a:r>
            <a:r>
              <a:rPr lang="en-US" sz="2400" dirty="0"/>
              <a:t>,</a:t>
            </a:r>
          </a:p>
          <a:p>
            <a:pPr marL="228600" indent="-228600">
              <a:buFont typeface="Arial" panose="020B0604020202020204" pitchFamily="34" charset="0"/>
              <a:buChar char="•"/>
            </a:pPr>
            <a:r>
              <a:rPr lang="en-US" sz="2400" dirty="0"/>
              <a:t> </a:t>
            </a:r>
            <a:r>
              <a:rPr lang="en-US" sz="2400" dirty="0">
                <a:hlinkClick r:id="rId4"/>
              </a:rPr>
              <a:t>ACIN I-40-11</a:t>
            </a:r>
            <a:r>
              <a:rPr lang="en-US" sz="2400" dirty="0"/>
              <a:t>,</a:t>
            </a:r>
          </a:p>
          <a:p>
            <a:pPr marL="228600" indent="-228600">
              <a:buFont typeface="Arial" panose="020B0604020202020204" pitchFamily="34" charset="0"/>
              <a:buChar char="•"/>
            </a:pPr>
            <a:r>
              <a:rPr lang="en-US" sz="2400" dirty="0"/>
              <a:t> </a:t>
            </a:r>
            <a:r>
              <a:rPr lang="en-US" sz="2400" dirty="0">
                <a:hlinkClick r:id="rId5"/>
              </a:rPr>
              <a:t>All-County Letter (ACL) 21-95</a:t>
            </a:r>
            <a:r>
              <a:rPr lang="en-US" sz="2400" dirty="0"/>
              <a:t>,</a:t>
            </a:r>
          </a:p>
          <a:p>
            <a:pPr marL="228600" indent="-228600">
              <a:buFont typeface="Arial" panose="020B0604020202020204" pitchFamily="34" charset="0"/>
              <a:buChar char="•"/>
            </a:pPr>
            <a:r>
              <a:rPr lang="en-US" sz="2400" dirty="0"/>
              <a:t> </a:t>
            </a:r>
            <a:r>
              <a:rPr lang="en-US" sz="2400" dirty="0">
                <a:hlinkClick r:id="rId6"/>
              </a:rPr>
              <a:t>ACL 11-69</a:t>
            </a:r>
            <a:r>
              <a:rPr lang="en-US" sz="2400" dirty="0"/>
              <a:t>,</a:t>
            </a:r>
          </a:p>
          <a:p>
            <a:pPr marL="228600" indent="-228600">
              <a:buFont typeface="Arial" panose="020B0604020202020204" pitchFamily="34" charset="0"/>
              <a:buChar char="•"/>
            </a:pPr>
            <a:r>
              <a:rPr lang="en-US" sz="2400" dirty="0"/>
              <a:t> </a:t>
            </a:r>
            <a:r>
              <a:rPr lang="en-US" sz="2400" dirty="0">
                <a:hlinkClick r:id="rId7"/>
              </a:rPr>
              <a:t>ACL 11-77</a:t>
            </a:r>
            <a:endParaRPr lang="en-US" sz="2400" dirty="0"/>
          </a:p>
          <a:p>
            <a:pPr marL="228600" indent="-228600">
              <a:buFont typeface="Arial" panose="020B0604020202020204" pitchFamily="34" charset="0"/>
              <a:buChar char="•"/>
            </a:pPr>
            <a:r>
              <a:rPr lang="en-US" sz="2400" dirty="0"/>
              <a:t> </a:t>
            </a:r>
            <a:r>
              <a:rPr lang="en-US" sz="2400" dirty="0">
                <a:hlinkClick r:id="rId8"/>
              </a:rPr>
              <a:t>ACL 12-44</a:t>
            </a:r>
            <a:r>
              <a:rPr lang="en-US" sz="2400" dirty="0"/>
              <a:t>, and</a:t>
            </a:r>
          </a:p>
          <a:p>
            <a:pPr marL="228600" indent="-228600">
              <a:buFont typeface="Arial" panose="020B0604020202020204" pitchFamily="34" charset="0"/>
              <a:buChar char="•"/>
            </a:pPr>
            <a:r>
              <a:rPr lang="en-US" sz="2400" dirty="0"/>
              <a:t> </a:t>
            </a:r>
            <a:r>
              <a:rPr lang="en-US" sz="2400" dirty="0">
                <a:hlinkClick r:id="rId9"/>
              </a:rPr>
              <a:t>Provider Information Notice (PIN) 25-06-CRP </a:t>
            </a:r>
            <a:r>
              <a:rPr lang="en-US" sz="2400" dirty="0"/>
              <a:t>(Children’s Residential Program).</a:t>
            </a:r>
          </a:p>
        </p:txBody>
      </p:sp>
    </p:spTree>
    <p:extLst>
      <p:ext uri="{BB962C8B-B14F-4D97-AF65-F5344CB8AC3E}">
        <p14:creationId xmlns:p14="http://schemas.microsoft.com/office/powerpoint/2010/main" val="3412717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650C-A699-42A1-9BDC-058EB3FA4473}"/>
              </a:ext>
            </a:extLst>
          </p:cNvPr>
          <p:cNvSpPr>
            <a:spLocks noGrp="1"/>
          </p:cNvSpPr>
          <p:nvPr>
            <p:ph type="title"/>
          </p:nvPr>
        </p:nvSpPr>
        <p:spPr/>
        <p:txBody>
          <a:bodyPr/>
          <a:lstStyle/>
          <a:p>
            <a:r>
              <a:rPr lang="en-US" dirty="0"/>
              <a:t>How are the New Regulations Structured?</a:t>
            </a:r>
          </a:p>
        </p:txBody>
      </p:sp>
      <p:sp>
        <p:nvSpPr>
          <p:cNvPr id="3" name="Content Placeholder 2">
            <a:extLst>
              <a:ext uri="{FF2B5EF4-FFF2-40B4-BE49-F238E27FC236}">
                <a16:creationId xmlns:a16="http://schemas.microsoft.com/office/drawing/2014/main" id="{3826B719-B2A6-4538-922F-67E032EC8A01}"/>
              </a:ext>
            </a:extLst>
          </p:cNvPr>
          <p:cNvSpPr>
            <a:spLocks noGrp="1"/>
          </p:cNvSpPr>
          <p:nvPr>
            <p:ph idx="1"/>
          </p:nvPr>
        </p:nvSpPr>
        <p:spPr/>
        <p:txBody>
          <a:bodyPr>
            <a:normAutofit/>
          </a:bodyPr>
          <a:lstStyle/>
          <a:p>
            <a:pPr marL="228600" indent="-228600">
              <a:buFont typeface="Arial" panose="020B0604020202020204" pitchFamily="34" charset="0"/>
              <a:buChar char="•"/>
            </a:pPr>
            <a:r>
              <a:rPr lang="en-US" sz="2400" b="1" dirty="0">
                <a:solidFill>
                  <a:schemeClr val="accent2"/>
                </a:solidFill>
              </a:rPr>
              <a:t>The new and amended regulations mark the first time that Division 6, Chapter 7 of the Title 22 Regulations applies to nonminor dependents who are legal adults.</a:t>
            </a:r>
          </a:p>
          <a:p>
            <a:pPr marL="228600" indent="-228600">
              <a:buFont typeface="Arial" panose="020B0604020202020204" pitchFamily="34" charset="0"/>
              <a:buChar char="•"/>
            </a:pPr>
            <a:r>
              <a:rPr lang="en-US" sz="2400" dirty="0"/>
              <a:t>The base chapter of the new and amended regulations, Division 6, Chapter 7, now applies to both the Transitional Housing Placement Program for Minors (THP-M) and THP-NMD, unless a regulation states otherwise.  </a:t>
            </a:r>
          </a:p>
          <a:p>
            <a:pPr marL="228600" indent="-228600">
              <a:buFont typeface="Arial" panose="020B0604020202020204" pitchFamily="34" charset="0"/>
              <a:buChar char="•"/>
            </a:pPr>
            <a:r>
              <a:rPr lang="en-US" sz="2400" dirty="0"/>
              <a:t> Subchapter 1 only applies to THP-M and Subchapter 2 only applies to THP-NMD. </a:t>
            </a:r>
          </a:p>
        </p:txBody>
      </p:sp>
    </p:spTree>
    <p:extLst>
      <p:ext uri="{BB962C8B-B14F-4D97-AF65-F5344CB8AC3E}">
        <p14:creationId xmlns:p14="http://schemas.microsoft.com/office/powerpoint/2010/main" val="1426587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765465-76C5-44F3-965E-A94193E1F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316"/>
            <a:ext cx="12192000" cy="6141367"/>
          </a:xfrm>
          <a:prstGeom prst="rect">
            <a:avLst/>
          </a:prstGeom>
        </p:spPr>
      </p:pic>
      <p:sp>
        <p:nvSpPr>
          <p:cNvPr id="6" name="Right Brace 5">
            <a:extLst>
              <a:ext uri="{FF2B5EF4-FFF2-40B4-BE49-F238E27FC236}">
                <a16:creationId xmlns:a16="http://schemas.microsoft.com/office/drawing/2014/main" id="{D72C42DA-8520-4E4F-928F-52F59E091796}"/>
              </a:ext>
            </a:extLst>
          </p:cNvPr>
          <p:cNvSpPr/>
          <p:nvPr/>
        </p:nvSpPr>
        <p:spPr>
          <a:xfrm>
            <a:off x="3176337" y="2273968"/>
            <a:ext cx="571500" cy="224990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62D2BDF0-8D2E-4626-B9C1-45C9C427B5B9}"/>
              </a:ext>
            </a:extLst>
          </p:cNvPr>
          <p:cNvCxnSpPr/>
          <p:nvPr/>
        </p:nvCxnSpPr>
        <p:spPr>
          <a:xfrm flipH="1">
            <a:off x="6214311" y="4523874"/>
            <a:ext cx="529389" cy="2225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3DB6446-CFD2-4521-9BF9-527CEFF0C558}"/>
              </a:ext>
            </a:extLst>
          </p:cNvPr>
          <p:cNvCxnSpPr/>
          <p:nvPr/>
        </p:nvCxnSpPr>
        <p:spPr>
          <a:xfrm flipH="1" flipV="1">
            <a:off x="6292516" y="5155532"/>
            <a:ext cx="739942" cy="601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C820E40-AE3E-4BC0-9BD9-780AB26C1E70}"/>
              </a:ext>
            </a:extLst>
          </p:cNvPr>
          <p:cNvSpPr txBox="1"/>
          <p:nvPr/>
        </p:nvSpPr>
        <p:spPr>
          <a:xfrm>
            <a:off x="3868153" y="2911642"/>
            <a:ext cx="2227847" cy="1200329"/>
          </a:xfrm>
          <a:prstGeom prst="rect">
            <a:avLst/>
          </a:prstGeom>
          <a:noFill/>
        </p:spPr>
        <p:txBody>
          <a:bodyPr wrap="square" rtlCol="0">
            <a:spAutoFit/>
          </a:bodyPr>
          <a:lstStyle/>
          <a:p>
            <a:r>
              <a:rPr lang="en-US" b="1" dirty="0"/>
              <a:t>Apply to both THP-M and THP-NMD (unless indicated otherwise)</a:t>
            </a:r>
          </a:p>
        </p:txBody>
      </p:sp>
      <p:sp>
        <p:nvSpPr>
          <p:cNvPr id="14" name="TextBox 13">
            <a:extLst>
              <a:ext uri="{FF2B5EF4-FFF2-40B4-BE49-F238E27FC236}">
                <a16:creationId xmlns:a16="http://schemas.microsoft.com/office/drawing/2014/main" id="{B4500509-0071-4E03-99BB-0AFC294B9B15}"/>
              </a:ext>
            </a:extLst>
          </p:cNvPr>
          <p:cNvSpPr txBox="1"/>
          <p:nvPr/>
        </p:nvSpPr>
        <p:spPr>
          <a:xfrm>
            <a:off x="6845968" y="4265195"/>
            <a:ext cx="2905627" cy="369332"/>
          </a:xfrm>
          <a:prstGeom prst="rect">
            <a:avLst/>
          </a:prstGeom>
          <a:noFill/>
        </p:spPr>
        <p:txBody>
          <a:bodyPr wrap="square" rtlCol="0">
            <a:spAutoFit/>
          </a:bodyPr>
          <a:lstStyle/>
          <a:p>
            <a:r>
              <a:rPr lang="en-US" b="1" dirty="0"/>
              <a:t>Only THP-M</a:t>
            </a:r>
          </a:p>
        </p:txBody>
      </p:sp>
      <p:sp>
        <p:nvSpPr>
          <p:cNvPr id="15" name="TextBox 14">
            <a:extLst>
              <a:ext uri="{FF2B5EF4-FFF2-40B4-BE49-F238E27FC236}">
                <a16:creationId xmlns:a16="http://schemas.microsoft.com/office/drawing/2014/main" id="{97ECEC09-657C-4692-A881-05C0AB7D5F19}"/>
              </a:ext>
            </a:extLst>
          </p:cNvPr>
          <p:cNvSpPr txBox="1"/>
          <p:nvPr/>
        </p:nvSpPr>
        <p:spPr>
          <a:xfrm>
            <a:off x="7034464" y="4989100"/>
            <a:ext cx="2905627" cy="369332"/>
          </a:xfrm>
          <a:prstGeom prst="rect">
            <a:avLst/>
          </a:prstGeom>
          <a:noFill/>
        </p:spPr>
        <p:txBody>
          <a:bodyPr wrap="square" rtlCol="0">
            <a:spAutoFit/>
          </a:bodyPr>
          <a:lstStyle/>
          <a:p>
            <a:r>
              <a:rPr lang="en-US" b="1" dirty="0"/>
              <a:t>Only THP-NMD</a:t>
            </a:r>
          </a:p>
        </p:txBody>
      </p:sp>
    </p:spTree>
    <p:extLst>
      <p:ext uri="{BB962C8B-B14F-4D97-AF65-F5344CB8AC3E}">
        <p14:creationId xmlns:p14="http://schemas.microsoft.com/office/powerpoint/2010/main" val="337916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06C5-A6A9-4F42-955E-6A1025BF48D1}"/>
              </a:ext>
            </a:extLst>
          </p:cNvPr>
          <p:cNvSpPr>
            <a:spLocks noGrp="1"/>
          </p:cNvSpPr>
          <p:nvPr>
            <p:ph type="title"/>
          </p:nvPr>
        </p:nvSpPr>
        <p:spPr/>
        <p:txBody>
          <a:bodyPr/>
          <a:lstStyle/>
          <a:p>
            <a:r>
              <a:rPr lang="en-US" dirty="0"/>
              <a:t>New Regulations of Note</a:t>
            </a:r>
          </a:p>
        </p:txBody>
      </p:sp>
    </p:spTree>
    <p:extLst>
      <p:ext uri="{BB962C8B-B14F-4D97-AF65-F5344CB8AC3E}">
        <p14:creationId xmlns:p14="http://schemas.microsoft.com/office/powerpoint/2010/main" val="68461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D687-B7C2-4C48-BC27-2DFE3BC92D8D}"/>
              </a:ext>
            </a:extLst>
          </p:cNvPr>
          <p:cNvSpPr>
            <a:spLocks noGrp="1"/>
          </p:cNvSpPr>
          <p:nvPr>
            <p:ph type="title"/>
          </p:nvPr>
        </p:nvSpPr>
        <p:spPr/>
        <p:txBody>
          <a:bodyPr/>
          <a:lstStyle/>
          <a:p>
            <a:r>
              <a:rPr lang="en-US" dirty="0"/>
              <a:t>Regulations Advocates Should be Aware of in Their Work with NMDs</a:t>
            </a:r>
          </a:p>
        </p:txBody>
      </p:sp>
      <p:sp>
        <p:nvSpPr>
          <p:cNvPr id="3" name="Content Placeholder 2">
            <a:extLst>
              <a:ext uri="{FF2B5EF4-FFF2-40B4-BE49-F238E27FC236}">
                <a16:creationId xmlns:a16="http://schemas.microsoft.com/office/drawing/2014/main" id="{74539CE0-2781-47DD-A209-B882C3EE2AB9}"/>
              </a:ext>
            </a:extLst>
          </p:cNvPr>
          <p:cNvSpPr>
            <a:spLocks noGrp="1"/>
          </p:cNvSpPr>
          <p:nvPr>
            <p:ph idx="1"/>
          </p:nvPr>
        </p:nvSpPr>
        <p:spPr>
          <a:xfrm>
            <a:off x="2008414" y="2367643"/>
            <a:ext cx="9147266" cy="3582870"/>
          </a:xfrm>
        </p:spPr>
        <p:txBody>
          <a:bodyPr/>
          <a:lstStyle/>
          <a:p>
            <a:pPr marL="228600" lvl="1" indent="-228600">
              <a:lnSpc>
                <a:spcPct val="50000"/>
              </a:lnSpc>
              <a:buFont typeface="Arial" panose="020B0604020202020204" pitchFamily="34" charset="0"/>
              <a:buChar char="•"/>
            </a:pPr>
            <a:r>
              <a:rPr lang="en-US" sz="3600" dirty="0"/>
              <a:t>Intake Procedures</a:t>
            </a:r>
          </a:p>
          <a:p>
            <a:pPr marL="228600" lvl="1" indent="-228600">
              <a:lnSpc>
                <a:spcPct val="50000"/>
              </a:lnSpc>
              <a:buFont typeface="Arial" panose="020B0604020202020204" pitchFamily="34" charset="0"/>
              <a:buChar char="•"/>
            </a:pPr>
            <a:endParaRPr lang="en-US" sz="3600" dirty="0"/>
          </a:p>
          <a:p>
            <a:pPr marL="228600" lvl="1" indent="-228600">
              <a:lnSpc>
                <a:spcPct val="50000"/>
              </a:lnSpc>
              <a:buFont typeface="Arial" panose="020B0604020202020204" pitchFamily="34" charset="0"/>
              <a:buChar char="•"/>
            </a:pPr>
            <a:r>
              <a:rPr lang="en-US" sz="3600" dirty="0"/>
              <a:t>Participant Rights</a:t>
            </a:r>
          </a:p>
          <a:p>
            <a:pPr marL="228600" lvl="1" indent="-228600">
              <a:lnSpc>
                <a:spcPct val="50000"/>
              </a:lnSpc>
              <a:buFont typeface="Arial" panose="020B0604020202020204" pitchFamily="34" charset="0"/>
              <a:buChar char="•"/>
            </a:pPr>
            <a:endParaRPr lang="en-US" sz="3600" dirty="0"/>
          </a:p>
          <a:p>
            <a:pPr marL="228600" lvl="1" indent="-228600">
              <a:lnSpc>
                <a:spcPct val="50000"/>
              </a:lnSpc>
              <a:buFont typeface="Arial" panose="020B0604020202020204" pitchFamily="34" charset="0"/>
              <a:buChar char="•"/>
            </a:pPr>
            <a:r>
              <a:rPr lang="en-US" sz="3600" dirty="0"/>
              <a:t>Removal/Discharge</a:t>
            </a:r>
          </a:p>
          <a:p>
            <a:pPr marL="228600" lvl="1" indent="-228600">
              <a:lnSpc>
                <a:spcPct val="50000"/>
              </a:lnSpc>
              <a:buFont typeface="Arial" panose="020B0604020202020204" pitchFamily="34" charset="0"/>
              <a:buChar char="•"/>
            </a:pPr>
            <a:endParaRPr lang="en-US" sz="3600" dirty="0"/>
          </a:p>
          <a:p>
            <a:pPr marL="228600" lvl="1" indent="-228600">
              <a:lnSpc>
                <a:spcPct val="50000"/>
              </a:lnSpc>
              <a:buFont typeface="Arial" panose="020B0604020202020204" pitchFamily="34" charset="0"/>
              <a:buChar char="•"/>
            </a:pPr>
            <a:r>
              <a:rPr lang="en-US" sz="3600" dirty="0"/>
              <a:t>Phone/Internet Services</a:t>
            </a:r>
          </a:p>
          <a:p>
            <a:endParaRPr lang="en-US" dirty="0"/>
          </a:p>
        </p:txBody>
      </p:sp>
    </p:spTree>
    <p:extLst>
      <p:ext uri="{BB962C8B-B14F-4D97-AF65-F5344CB8AC3E}">
        <p14:creationId xmlns:p14="http://schemas.microsoft.com/office/powerpoint/2010/main" val="4128559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9AE3-9C51-4D4A-A5A4-0EFC7D12C896}"/>
              </a:ext>
            </a:extLst>
          </p:cNvPr>
          <p:cNvSpPr>
            <a:spLocks noGrp="1"/>
          </p:cNvSpPr>
          <p:nvPr>
            <p:ph type="title"/>
          </p:nvPr>
        </p:nvSpPr>
        <p:spPr/>
        <p:txBody>
          <a:bodyPr/>
          <a:lstStyle/>
          <a:p>
            <a:r>
              <a:rPr lang="en-US" dirty="0"/>
              <a:t>Intake Procedures</a:t>
            </a:r>
          </a:p>
        </p:txBody>
      </p:sp>
      <p:sp>
        <p:nvSpPr>
          <p:cNvPr id="3" name="Content Placeholder 2">
            <a:extLst>
              <a:ext uri="{FF2B5EF4-FFF2-40B4-BE49-F238E27FC236}">
                <a16:creationId xmlns:a16="http://schemas.microsoft.com/office/drawing/2014/main" id="{1FFCDCF5-B343-45D8-9690-CA8B6EB0DB88}"/>
              </a:ext>
            </a:extLst>
          </p:cNvPr>
          <p:cNvSpPr>
            <a:spLocks noGrp="1"/>
          </p:cNvSpPr>
          <p:nvPr>
            <p:ph idx="1"/>
          </p:nvPr>
        </p:nvSpPr>
        <p:spPr/>
        <p:txBody>
          <a:bodyPr>
            <a:normAutofit/>
          </a:bodyPr>
          <a:lstStyle/>
          <a:p>
            <a:pPr marL="228600" indent="-228600">
              <a:spcBef>
                <a:spcPts val="600"/>
              </a:spcBef>
              <a:spcAft>
                <a:spcPts val="600"/>
              </a:spcAft>
              <a:buFont typeface="Arial" panose="020B0604020202020204" pitchFamily="34" charset="0"/>
              <a:buChar char="•"/>
            </a:pPr>
            <a:r>
              <a:rPr lang="en-US" sz="2400" dirty="0"/>
              <a:t>The intake procedures for THP-NMD found at 22 CCR Section 86268.1 </a:t>
            </a:r>
            <a:r>
              <a:rPr lang="en-US" sz="2400" b="1" dirty="0">
                <a:solidFill>
                  <a:schemeClr val="accent2"/>
                </a:solidFill>
              </a:rPr>
              <a:t>now require licensees to make efforts to engage the nonminor dependent during the Pre-Placement Appraisal and throughout the intake process</a:t>
            </a:r>
            <a:r>
              <a:rPr lang="en-US" sz="2400" dirty="0"/>
              <a:t>.</a:t>
            </a:r>
          </a:p>
          <a:p>
            <a:pPr marL="228600" lvl="1" indent="-228600">
              <a:spcBef>
                <a:spcPts val="600"/>
              </a:spcBef>
              <a:spcAft>
                <a:spcPts val="600"/>
              </a:spcAft>
              <a:buFont typeface="Arial" panose="020B0604020202020204" pitchFamily="34" charset="0"/>
              <a:buChar char="•"/>
            </a:pPr>
            <a:r>
              <a:rPr lang="en-US" sz="2400" dirty="0"/>
              <a:t>“Pre-Placement Appraisal” means “the holistic assessment of the NMD's needs and strengths and the licensee's capacity to meet those needs, as further described in Section 86268.1.” 22 CCR § 86001(p)(3). </a:t>
            </a:r>
          </a:p>
          <a:p>
            <a:pPr marL="228600" indent="-228600">
              <a:spcBef>
                <a:spcPts val="600"/>
              </a:spcBef>
              <a:spcAft>
                <a:spcPts val="600"/>
              </a:spcAft>
              <a:buFont typeface="Arial" panose="020B0604020202020204" pitchFamily="34" charset="0"/>
              <a:buChar char="•"/>
            </a:pPr>
            <a:r>
              <a:rPr lang="en-US" sz="2400" b="0" i="0" dirty="0">
                <a:solidFill>
                  <a:srgbClr val="212121"/>
                </a:solidFill>
                <a:effectLst/>
              </a:rPr>
              <a:t>The licensee shall determine whether it can meet the needs of the NMD </a:t>
            </a:r>
            <a:r>
              <a:rPr lang="en-US" sz="2400" b="0" i="1" dirty="0">
                <a:solidFill>
                  <a:srgbClr val="212121"/>
                </a:solidFill>
                <a:effectLst/>
              </a:rPr>
              <a:t>consistent with the terms of the approved program statement, plan of operation, and county contract.</a:t>
            </a:r>
            <a:endParaRPr lang="en-US" sz="2400" i="1" dirty="0"/>
          </a:p>
        </p:txBody>
      </p:sp>
    </p:spTree>
    <p:extLst>
      <p:ext uri="{BB962C8B-B14F-4D97-AF65-F5344CB8AC3E}">
        <p14:creationId xmlns:p14="http://schemas.microsoft.com/office/powerpoint/2010/main" val="252163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369B-DF4A-48A1-A13C-EDE0B0FC29F5}"/>
              </a:ext>
            </a:extLst>
          </p:cNvPr>
          <p:cNvSpPr>
            <a:spLocks noGrp="1"/>
          </p:cNvSpPr>
          <p:nvPr>
            <p:ph type="title"/>
          </p:nvPr>
        </p:nvSpPr>
        <p:spPr/>
        <p:txBody>
          <a:bodyPr/>
          <a:lstStyle/>
          <a:p>
            <a:r>
              <a:rPr lang="en-US" dirty="0"/>
              <a:t>Intake Procedures (Continued)</a:t>
            </a:r>
          </a:p>
        </p:txBody>
      </p:sp>
      <p:sp>
        <p:nvSpPr>
          <p:cNvPr id="3" name="Content Placeholder 2">
            <a:extLst>
              <a:ext uri="{FF2B5EF4-FFF2-40B4-BE49-F238E27FC236}">
                <a16:creationId xmlns:a16="http://schemas.microsoft.com/office/drawing/2014/main" id="{85A391BC-3564-4523-A8DE-5406ECE77C50}"/>
              </a:ext>
            </a:extLst>
          </p:cNvPr>
          <p:cNvSpPr>
            <a:spLocks noGrp="1"/>
          </p:cNvSpPr>
          <p:nvPr>
            <p:ph idx="1"/>
          </p:nvPr>
        </p:nvSpPr>
        <p:spPr/>
        <p:txBody>
          <a:bodyPr>
            <a:noAutofit/>
          </a:bodyPr>
          <a:lstStyle/>
          <a:p>
            <a:pPr marL="228600" indent="-228600">
              <a:spcBef>
                <a:spcPts val="400"/>
              </a:spcBef>
              <a:spcAft>
                <a:spcPts val="400"/>
              </a:spcAft>
              <a:buFont typeface="Arial" panose="020B0604020202020204" pitchFamily="34" charset="0"/>
              <a:buChar char="•"/>
            </a:pPr>
            <a:r>
              <a:rPr lang="en-US" dirty="0"/>
              <a:t>If the licensee determines that it is “unable to meet the needs of a nonminor dependent due to an NMD’s mental, medical or physical disability” during the Pre-Placement Appraisal, “the NMD, on their own or through their designee, </a:t>
            </a:r>
            <a:r>
              <a:rPr lang="en-US" b="1" dirty="0"/>
              <a:t>may request a reasonable accommodation or reasonable modification</a:t>
            </a:r>
            <a:r>
              <a:rPr lang="en-US" dirty="0"/>
              <a:t> that would allow the NMD to participate in the program” </a:t>
            </a:r>
            <a:r>
              <a:rPr lang="en-US" b="1" dirty="0"/>
              <a:t>and the licensee must engage in the legally required interactive process</a:t>
            </a:r>
            <a:r>
              <a:rPr lang="en-US" dirty="0"/>
              <a:t> (</a:t>
            </a:r>
            <a:r>
              <a:rPr lang="pt-BR" dirty="0"/>
              <a:t>22 CCR § 86268.1(b)(4)(A))</a:t>
            </a:r>
          </a:p>
          <a:p>
            <a:pPr marL="228600" lvl="1" indent="-228600">
              <a:spcBef>
                <a:spcPts val="400"/>
              </a:spcBef>
              <a:buFont typeface="Arial" panose="020B0604020202020204" pitchFamily="34" charset="0"/>
              <a:buChar char="•"/>
            </a:pPr>
            <a:r>
              <a:rPr lang="en-US" sz="2000" b="0" i="0" dirty="0">
                <a:solidFill>
                  <a:schemeClr val="tx1">
                    <a:lumMod val="85000"/>
                    <a:lumOff val="15000"/>
                  </a:schemeClr>
                </a:solidFill>
                <a:effectLst/>
              </a:rPr>
              <a:t>The licensee is not obligated to grant a request for reasonable accommodation or reasonable modification if granting the request would impose an undue financial and administrative burdens on the licensee's operations or fundamentally alter the nature of the licensee's program, as determined by the licensee. </a:t>
            </a:r>
          </a:p>
          <a:p>
            <a:pPr marL="228600" indent="-228600">
              <a:spcBef>
                <a:spcPts val="400"/>
              </a:spcBef>
              <a:spcAft>
                <a:spcPts val="400"/>
              </a:spcAft>
              <a:buFont typeface="Arial" panose="020B0604020202020204" pitchFamily="34" charset="0"/>
              <a:buChar char="•"/>
            </a:pPr>
            <a:r>
              <a:rPr lang="en-US" b="0" i="0" dirty="0">
                <a:solidFill>
                  <a:srgbClr val="212121"/>
                </a:solidFill>
                <a:effectLst/>
              </a:rPr>
              <a:t>During the Pre-Placement Appraisal the licensee </a:t>
            </a:r>
            <a:r>
              <a:rPr lang="en-US" b="1" i="0" dirty="0">
                <a:solidFill>
                  <a:srgbClr val="212121"/>
                </a:solidFill>
                <a:effectLst/>
              </a:rPr>
              <a:t>shall not have access to information and records contained in the NMD’s juvenile case file</a:t>
            </a:r>
            <a:r>
              <a:rPr lang="en-US" b="0" i="0" dirty="0">
                <a:solidFill>
                  <a:srgbClr val="212121"/>
                </a:solidFill>
                <a:effectLst/>
              </a:rPr>
              <a:t>, juvenile police record, or sealed juvenile record, pursuant to Welfare and Institutions Code sections 362.5, 781, 786, 786.5, 827, and 827.9.</a:t>
            </a:r>
          </a:p>
        </p:txBody>
      </p:sp>
    </p:spTree>
    <p:extLst>
      <p:ext uri="{BB962C8B-B14F-4D97-AF65-F5344CB8AC3E}">
        <p14:creationId xmlns:p14="http://schemas.microsoft.com/office/powerpoint/2010/main" val="2853028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CADA-0879-444A-BE58-1181FF2C0DFC}"/>
              </a:ext>
            </a:extLst>
          </p:cNvPr>
          <p:cNvSpPr>
            <a:spLocks noGrp="1"/>
          </p:cNvSpPr>
          <p:nvPr>
            <p:ph type="title"/>
          </p:nvPr>
        </p:nvSpPr>
        <p:spPr/>
        <p:txBody>
          <a:bodyPr/>
          <a:lstStyle/>
          <a:p>
            <a:r>
              <a:rPr lang="en-US" dirty="0"/>
              <a:t>Intake Procedures (Continued)</a:t>
            </a:r>
          </a:p>
        </p:txBody>
      </p:sp>
      <p:sp>
        <p:nvSpPr>
          <p:cNvPr id="3" name="Content Placeholder 2">
            <a:extLst>
              <a:ext uri="{FF2B5EF4-FFF2-40B4-BE49-F238E27FC236}">
                <a16:creationId xmlns:a16="http://schemas.microsoft.com/office/drawing/2014/main" id="{73B63376-F5C3-48D0-B884-0DF907815D69}"/>
              </a:ext>
            </a:extLst>
          </p:cNvPr>
          <p:cNvSpPr>
            <a:spLocks noGrp="1"/>
          </p:cNvSpPr>
          <p:nvPr>
            <p:ph idx="1"/>
          </p:nvPr>
        </p:nvSpPr>
        <p:spPr/>
        <p:txBody>
          <a:bodyPr>
            <a:noAutofit/>
          </a:bodyPr>
          <a:lstStyle/>
          <a:p>
            <a:pPr marL="228600" indent="-228600">
              <a:buFont typeface="Arial" panose="020B0604020202020204" pitchFamily="34" charset="0"/>
              <a:buChar char="•"/>
            </a:pPr>
            <a:r>
              <a:rPr lang="en-US" dirty="0"/>
              <a:t>If the licensee determines it is unable to meet the needs of the NMD, “the written Pre-Placement Appraisal </a:t>
            </a:r>
            <a:r>
              <a:rPr lang="en-US" b="1" dirty="0"/>
              <a:t>shall specify which of the NMD’s needs the licensee is unable to meet and the specific reasons why</a:t>
            </a:r>
            <a:r>
              <a:rPr lang="en-US" dirty="0"/>
              <a:t>. </a:t>
            </a:r>
            <a:r>
              <a:rPr lang="pt-BR" dirty="0"/>
              <a:t>22 CCR § 86268.1(b)(4)(A)</a:t>
            </a:r>
            <a:endParaRPr lang="en-US" dirty="0"/>
          </a:p>
          <a:p>
            <a:pPr marL="228600" indent="-228600">
              <a:buFont typeface="Arial" panose="020B0604020202020204" pitchFamily="34" charset="0"/>
              <a:buChar char="•"/>
            </a:pPr>
            <a:r>
              <a:rPr lang="en-US" dirty="0"/>
              <a:t>The licensees must provide NMD with a copy of the Pre-Placement Appraisal, including all documents used or provided during the appraisal, and “with explicit consent from the NMD, the placing agency </a:t>
            </a:r>
            <a:r>
              <a:rPr lang="en-US" b="1" dirty="0"/>
              <a:t>and the nonminor dependent's attorney.</a:t>
            </a:r>
            <a:r>
              <a:rPr lang="en-US" dirty="0"/>
              <a:t>” </a:t>
            </a:r>
            <a:r>
              <a:rPr lang="fr-FR" dirty="0"/>
              <a:t>22 CCR § 86268.1(b)(5)</a:t>
            </a:r>
            <a:endParaRPr lang="en-US" b="0" i="0" dirty="0">
              <a:solidFill>
                <a:srgbClr val="212121"/>
              </a:solidFill>
              <a:effectLst/>
            </a:endParaRPr>
          </a:p>
          <a:p>
            <a:pPr marL="228600" indent="-228600">
              <a:buFont typeface="Arial" panose="020B0604020202020204" pitchFamily="34" charset="0"/>
              <a:buChar char="•"/>
            </a:pPr>
            <a:r>
              <a:rPr lang="en-US" b="0" i="0" dirty="0">
                <a:solidFill>
                  <a:srgbClr val="212121"/>
                </a:solidFill>
                <a:effectLst/>
              </a:rPr>
              <a:t>As part of the Pre-Placement Appraisal, the licensee </a:t>
            </a:r>
            <a:r>
              <a:rPr lang="en-US" b="1" i="0" dirty="0">
                <a:solidFill>
                  <a:srgbClr val="212121"/>
                </a:solidFill>
                <a:effectLst/>
              </a:rPr>
              <a:t>shall not require a </a:t>
            </a:r>
            <a:r>
              <a:rPr lang="en-US" b="1" dirty="0">
                <a:solidFill>
                  <a:srgbClr val="212121"/>
                </a:solidFill>
              </a:rPr>
              <a:t>NMD </a:t>
            </a:r>
            <a:r>
              <a:rPr lang="en-US" b="1" i="0" dirty="0">
                <a:solidFill>
                  <a:srgbClr val="212121"/>
                </a:solidFill>
                <a:effectLst/>
              </a:rPr>
              <a:t>to meet participation requirements that exceed the existing participation conditions for extended foster care </a:t>
            </a:r>
            <a:r>
              <a:rPr lang="en-US" b="0" i="0" dirty="0">
                <a:solidFill>
                  <a:srgbClr val="212121"/>
                </a:solidFill>
                <a:effectLst/>
              </a:rPr>
              <a:t>as defined in WIC Section 11403(b).</a:t>
            </a:r>
            <a:r>
              <a:rPr lang="en-US" b="0" i="0" dirty="0">
                <a:solidFill>
                  <a:schemeClr val="tx1">
                    <a:lumMod val="85000"/>
                    <a:lumOff val="15000"/>
                  </a:schemeClr>
                </a:solidFill>
                <a:effectLst/>
              </a:rPr>
              <a:t> </a:t>
            </a:r>
            <a:r>
              <a:rPr lang="pt-BR" dirty="0"/>
              <a:t>22 CCR § 86268.1(e)</a:t>
            </a:r>
            <a:endParaRPr lang="en-US" b="0" i="0" dirty="0">
              <a:solidFill>
                <a:schemeClr val="tx1">
                  <a:lumMod val="85000"/>
                  <a:lumOff val="15000"/>
                </a:schemeClr>
              </a:solidFill>
              <a:effectLst/>
            </a:endParaRPr>
          </a:p>
          <a:p>
            <a:pPr marL="228600" indent="-228600">
              <a:buFont typeface="Arial" panose="020B0604020202020204" pitchFamily="34" charset="0"/>
              <a:buChar char="•"/>
            </a:pPr>
            <a:r>
              <a:rPr lang="en-US" b="0" i="0" dirty="0">
                <a:solidFill>
                  <a:schemeClr val="tx1">
                    <a:lumMod val="85000"/>
                    <a:lumOff val="15000"/>
                  </a:schemeClr>
                </a:solidFill>
                <a:effectLst/>
              </a:rPr>
              <a:t>Finally, the </a:t>
            </a:r>
            <a:r>
              <a:rPr lang="en-US" b="1" i="0" dirty="0">
                <a:solidFill>
                  <a:schemeClr val="tx1">
                    <a:lumMod val="85000"/>
                    <a:lumOff val="15000"/>
                  </a:schemeClr>
                </a:solidFill>
                <a:effectLst/>
              </a:rPr>
              <a:t>licensee shall not discriminate against the NMD </a:t>
            </a:r>
            <a:r>
              <a:rPr lang="en-US" b="0" i="0" dirty="0">
                <a:solidFill>
                  <a:schemeClr val="tx1">
                    <a:lumMod val="85000"/>
                    <a:lumOff val="15000"/>
                  </a:schemeClr>
                </a:solidFill>
                <a:effectLst/>
              </a:rPr>
              <a:t>based on actual or perceived race, sex, gender identity and expression, sexual orientation, ethnic group identification, HIV status, ancestry, national origin, color, religion, mental or physical disability, medical condition, genetic information, citizenship, immigration status, primary language, or marital status.</a:t>
            </a:r>
            <a:r>
              <a:rPr lang="en-US" dirty="0">
                <a:solidFill>
                  <a:schemeClr val="tx1">
                    <a:lumMod val="85000"/>
                    <a:lumOff val="15000"/>
                  </a:schemeClr>
                </a:solidFill>
              </a:rPr>
              <a:t> </a:t>
            </a:r>
            <a:r>
              <a:rPr lang="pt-BR" dirty="0"/>
              <a:t>22 CCR § 86268.1(d)</a:t>
            </a:r>
            <a:endParaRPr lang="en-US" dirty="0">
              <a:solidFill>
                <a:schemeClr val="tx1">
                  <a:lumMod val="85000"/>
                  <a:lumOff val="15000"/>
                </a:schemeClr>
              </a:solidFill>
            </a:endParaRPr>
          </a:p>
        </p:txBody>
      </p:sp>
    </p:spTree>
    <p:extLst>
      <p:ext uri="{BB962C8B-B14F-4D97-AF65-F5344CB8AC3E}">
        <p14:creationId xmlns:p14="http://schemas.microsoft.com/office/powerpoint/2010/main" val="147902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3D4F-3A91-4BE0-97DC-4E734BB11A0B}"/>
              </a:ext>
            </a:extLst>
          </p:cNvPr>
          <p:cNvSpPr>
            <a:spLocks noGrp="1"/>
          </p:cNvSpPr>
          <p:nvPr>
            <p:ph type="title"/>
          </p:nvPr>
        </p:nvSpPr>
        <p:spPr/>
        <p:txBody>
          <a:bodyPr/>
          <a:lstStyle/>
          <a:p>
            <a:r>
              <a:rPr lang="en-US" dirty="0"/>
              <a:t>Personal Rights</a:t>
            </a:r>
          </a:p>
        </p:txBody>
      </p:sp>
      <p:sp>
        <p:nvSpPr>
          <p:cNvPr id="3" name="Content Placeholder 2">
            <a:extLst>
              <a:ext uri="{FF2B5EF4-FFF2-40B4-BE49-F238E27FC236}">
                <a16:creationId xmlns:a16="http://schemas.microsoft.com/office/drawing/2014/main" id="{E6ABFB5D-FB04-455E-A123-4A8DC7E379A5}"/>
              </a:ext>
            </a:extLst>
          </p:cNvPr>
          <p:cNvSpPr>
            <a:spLocks noGrp="1"/>
          </p:cNvSpPr>
          <p:nvPr>
            <p:ph idx="1"/>
          </p:nvPr>
        </p:nvSpPr>
        <p:spPr/>
        <p:txBody>
          <a:bodyPr/>
          <a:lstStyle/>
          <a:p>
            <a:pPr marL="228600" indent="-228600">
              <a:buFont typeface="Arial" panose="020B0604020202020204" pitchFamily="34" charset="0"/>
              <a:buChar char="•"/>
            </a:pPr>
            <a:r>
              <a:rPr lang="en-US" sz="2000" dirty="0"/>
              <a:t>The Foster Youth Bill of Rights (FYBOR) applies to all minors and nonminors in foster care, including those supervised by juvenile probation. (WIC § 16001.9)</a:t>
            </a:r>
          </a:p>
          <a:p>
            <a:pPr marL="228600" indent="-228600">
              <a:buFont typeface="Arial" panose="020B0604020202020204" pitchFamily="34" charset="0"/>
              <a:buChar char="•"/>
            </a:pPr>
            <a:r>
              <a:rPr lang="en-US" sz="2000" dirty="0"/>
              <a:t>If a nonminor dependent believes that their rights have been violated, the nonminor may contact or make a complaint with the </a:t>
            </a:r>
            <a:r>
              <a:rPr lang="en-US" sz="2000" dirty="0">
                <a:hlinkClick r:id="rId3"/>
              </a:rPr>
              <a:t>Office of the Foster Care Ombudsperson</a:t>
            </a:r>
            <a:r>
              <a:rPr lang="en-US" sz="2000" dirty="0"/>
              <a:t>, ask their court-appointed dependency attorney or juvenile defender to intervene or address the issue with the juvenile court, or </a:t>
            </a:r>
            <a:r>
              <a:rPr lang="en-US" sz="2000" dirty="0">
                <a:hlinkClick r:id="rId4"/>
              </a:rPr>
              <a:t>file a community care licensing complaint</a:t>
            </a:r>
            <a:r>
              <a:rPr lang="en-US" sz="2000" dirty="0"/>
              <a:t>. </a:t>
            </a:r>
          </a:p>
          <a:p>
            <a:pPr marL="228600" indent="-228600">
              <a:buFont typeface="Arial" panose="020B0604020202020204" pitchFamily="34" charset="0"/>
              <a:buChar char="•"/>
            </a:pPr>
            <a:r>
              <a:rPr lang="en-US" dirty="0"/>
              <a:t>The FYBOR has been incorporated into the THP-NMD regulations. </a:t>
            </a:r>
            <a:r>
              <a:rPr lang="en-US" b="1" dirty="0"/>
              <a:t>Because these rights are incorporated into the regulations, violations of the FYBOR by licensed children’s residential facilities are also licensing violations. </a:t>
            </a:r>
          </a:p>
          <a:p>
            <a:pPr marL="228600" indent="-228600">
              <a:buFont typeface="Arial" panose="020B0604020202020204" pitchFamily="34" charset="0"/>
              <a:buChar char="•"/>
            </a:pPr>
            <a:r>
              <a:rPr lang="en-US" sz="2000" dirty="0"/>
              <a:t>The personal rights for THP-NMD found at 22 CCR Sections 86072 (applies to both THP-M and THP-NMD) and 86272 (just applies to THP-NMD).</a:t>
            </a:r>
            <a:endParaRPr lang="en-US" sz="2000" b="1" dirty="0"/>
          </a:p>
          <a:p>
            <a:endParaRPr lang="en-US" dirty="0"/>
          </a:p>
        </p:txBody>
      </p:sp>
    </p:spTree>
    <p:extLst>
      <p:ext uri="{BB962C8B-B14F-4D97-AF65-F5344CB8AC3E}">
        <p14:creationId xmlns:p14="http://schemas.microsoft.com/office/powerpoint/2010/main" val="352805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2300-8A9D-4041-BA6D-0847DDD58E47}"/>
              </a:ext>
            </a:extLst>
          </p:cNvPr>
          <p:cNvSpPr>
            <a:spLocks noGrp="1"/>
          </p:cNvSpPr>
          <p:nvPr>
            <p:ph type="title"/>
          </p:nvPr>
        </p:nvSpPr>
        <p:spPr/>
        <p:txBody>
          <a:bodyPr/>
          <a:lstStyle/>
          <a:p>
            <a:r>
              <a:rPr lang="en-US" dirty="0"/>
              <a:t>Personal Rights (Continued)</a:t>
            </a:r>
          </a:p>
        </p:txBody>
      </p:sp>
      <p:sp>
        <p:nvSpPr>
          <p:cNvPr id="3" name="Content Placeholder 2">
            <a:extLst>
              <a:ext uri="{FF2B5EF4-FFF2-40B4-BE49-F238E27FC236}">
                <a16:creationId xmlns:a16="http://schemas.microsoft.com/office/drawing/2014/main" id="{1D706D96-3C43-42AA-AC72-34D05E2994D1}"/>
              </a:ext>
            </a:extLst>
          </p:cNvPr>
          <p:cNvSpPr>
            <a:spLocks noGrp="1"/>
          </p:cNvSpPr>
          <p:nvPr>
            <p:ph idx="1"/>
          </p:nvPr>
        </p:nvSpPr>
        <p:spPr/>
        <p:txBody>
          <a:bodyPr/>
          <a:lstStyle/>
          <a:p>
            <a:pPr marL="228600" indent="-228600" algn="l">
              <a:buFont typeface="Arial" panose="020B0604020202020204" pitchFamily="34" charset="0"/>
              <a:buChar char="•"/>
            </a:pPr>
            <a:r>
              <a:rPr lang="en-US" sz="1800" b="0" i="0" dirty="0">
                <a:solidFill>
                  <a:srgbClr val="212121"/>
                </a:solidFill>
                <a:effectLst/>
              </a:rPr>
              <a:t>Each participant, and their authorized representative, shall be personally advised with an age or developmentally appropriate orientation explaining the rights of the participant and addressing the participant's questions and concerns, and given a copy of the rights specified in Section 86072(b) at the following times:</a:t>
            </a:r>
          </a:p>
          <a:p>
            <a:pPr marL="594360" lvl="3" indent="-228600">
              <a:buFont typeface="Arial" panose="020B0604020202020204" pitchFamily="34" charset="0"/>
              <a:buChar char="•"/>
            </a:pPr>
            <a:r>
              <a:rPr lang="en-US" sz="1800" b="0" i="0" dirty="0">
                <a:solidFill>
                  <a:srgbClr val="212121"/>
                </a:solidFill>
                <a:effectLst/>
              </a:rPr>
              <a:t>Upon placement in a THPP;</a:t>
            </a:r>
          </a:p>
          <a:p>
            <a:pPr marL="594360" lvl="3" indent="-228600">
              <a:buFont typeface="Arial" panose="020B0604020202020204" pitchFamily="34" charset="0"/>
              <a:buChar char="•"/>
            </a:pPr>
            <a:r>
              <a:rPr lang="en-US" sz="1800" b="0" i="0" dirty="0">
                <a:solidFill>
                  <a:srgbClr val="212121"/>
                </a:solidFill>
                <a:effectLst/>
              </a:rPr>
              <a:t>At the request of a participant; and</a:t>
            </a:r>
          </a:p>
          <a:p>
            <a:pPr marL="594360" lvl="3" indent="-228600">
              <a:buFont typeface="Arial" panose="020B0604020202020204" pitchFamily="34" charset="0"/>
              <a:buChar char="•"/>
            </a:pPr>
            <a:r>
              <a:rPr lang="en-US" sz="1800" b="0" i="0" dirty="0">
                <a:solidFill>
                  <a:srgbClr val="212121"/>
                </a:solidFill>
                <a:effectLst/>
              </a:rPr>
              <a:t>Each time a new right has been added to 22 CCR Section 86072(b) or Welfare and Institutions Code section 16001.9.</a:t>
            </a:r>
          </a:p>
          <a:p>
            <a:pPr marL="228600" indent="-228600">
              <a:buFont typeface="Arial" panose="020B0604020202020204" pitchFamily="34" charset="0"/>
              <a:buChar char="•"/>
            </a:pPr>
            <a:r>
              <a:rPr lang="en-US" sz="1800" dirty="0">
                <a:solidFill>
                  <a:srgbClr val="212121"/>
                </a:solidFill>
              </a:rPr>
              <a:t>Under 22 CCR Section 86072(b)(12)(A), participants are entitled to receive an age-appropriate allowance in accordance with WIC 16522.1(b)(7)</a:t>
            </a:r>
          </a:p>
          <a:p>
            <a:pPr marL="228600" lvl="1" indent="-228600">
              <a:buFont typeface="Arial" panose="020B0604020202020204" pitchFamily="34" charset="0"/>
              <a:buChar char="•"/>
            </a:pPr>
            <a:r>
              <a:rPr lang="en-US" dirty="0">
                <a:solidFill>
                  <a:srgbClr val="333333"/>
                </a:solidFill>
              </a:rPr>
              <a:t>“</a:t>
            </a:r>
            <a:r>
              <a:rPr lang="en-US" b="0" i="0" dirty="0">
                <a:solidFill>
                  <a:srgbClr val="333333"/>
                </a:solidFill>
                <a:effectLst/>
              </a:rPr>
              <a:t>An allowance to be provided to each participant in the program. In the case of a participant living independently, </a:t>
            </a:r>
            <a:r>
              <a:rPr lang="en-US" b="1" i="0" dirty="0">
                <a:solidFill>
                  <a:srgbClr val="333333"/>
                </a:solidFill>
                <a:effectLst/>
              </a:rPr>
              <a:t>this allowance shall be sufficient for the participant to purchase food and other necessities</a:t>
            </a:r>
            <a:r>
              <a:rPr lang="en-US" b="0" i="0" dirty="0">
                <a:solidFill>
                  <a:srgbClr val="333333"/>
                </a:solidFill>
                <a:effectLst/>
              </a:rPr>
              <a:t>.”</a:t>
            </a:r>
            <a:endParaRPr lang="en-US" b="0" i="0" dirty="0">
              <a:solidFill>
                <a:srgbClr val="212121"/>
              </a:solidFill>
              <a:effectLst/>
            </a:endParaRPr>
          </a:p>
          <a:p>
            <a:endParaRPr lang="en-US" dirty="0"/>
          </a:p>
        </p:txBody>
      </p:sp>
    </p:spTree>
    <p:extLst>
      <p:ext uri="{BB962C8B-B14F-4D97-AF65-F5344CB8AC3E}">
        <p14:creationId xmlns:p14="http://schemas.microsoft.com/office/powerpoint/2010/main" val="270797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A61A-B2D2-46AC-990D-ED7C477695B9}"/>
              </a:ext>
            </a:extLst>
          </p:cNvPr>
          <p:cNvSpPr>
            <a:spLocks noGrp="1"/>
          </p:cNvSpPr>
          <p:nvPr>
            <p:ph type="ctrTitle"/>
          </p:nvPr>
        </p:nvSpPr>
        <p:spPr/>
        <p:txBody>
          <a:bodyPr>
            <a:normAutofit/>
          </a:bodyPr>
          <a:lstStyle/>
          <a:p>
            <a:r>
              <a:rPr lang="en-US" sz="7000" dirty="0"/>
              <a:t>New Program Requirements for THP-NMD</a:t>
            </a:r>
          </a:p>
        </p:txBody>
      </p:sp>
      <p:sp>
        <p:nvSpPr>
          <p:cNvPr id="3" name="Subtitle 2">
            <a:extLst>
              <a:ext uri="{FF2B5EF4-FFF2-40B4-BE49-F238E27FC236}">
                <a16:creationId xmlns:a16="http://schemas.microsoft.com/office/drawing/2014/main" id="{24A665E4-A0A6-4D0C-B580-A773913DC260}"/>
              </a:ext>
            </a:extLst>
          </p:cNvPr>
          <p:cNvSpPr>
            <a:spLocks noGrp="1"/>
          </p:cNvSpPr>
          <p:nvPr>
            <p:ph type="subTitle" idx="1"/>
          </p:nvPr>
        </p:nvSpPr>
        <p:spPr/>
        <p:txBody>
          <a:bodyPr>
            <a:normAutofit fontScale="77500" lnSpcReduction="20000"/>
          </a:bodyPr>
          <a:lstStyle/>
          <a:p>
            <a:pPr rtl="0">
              <a:spcBef>
                <a:spcPts val="0"/>
              </a:spcBef>
              <a:spcAft>
                <a:spcPts val="0"/>
              </a:spcAft>
            </a:pPr>
            <a:endParaRPr lang="en-US" sz="1800" b="0" i="0" u="none" strike="noStrike" dirty="0">
              <a:solidFill>
                <a:srgbClr val="242852"/>
              </a:solidFill>
              <a:effectLst/>
              <a:latin typeface="Corbel" panose="020B0503020204020204" pitchFamily="34" charset="0"/>
            </a:endParaRPr>
          </a:p>
          <a:p>
            <a:pPr rtl="0">
              <a:spcBef>
                <a:spcPts val="0"/>
              </a:spcBef>
              <a:spcAft>
                <a:spcPts val="0"/>
              </a:spcAft>
            </a:pPr>
            <a:r>
              <a:rPr lang="en-US" sz="1800" b="0" i="0" u="none" strike="noStrike" dirty="0">
                <a:solidFill>
                  <a:srgbClr val="242852"/>
                </a:solidFill>
                <a:effectLst/>
                <a:latin typeface="Corbel" panose="020B0503020204020204" pitchFamily="34" charset="0"/>
              </a:rPr>
              <a:t>Disclaimer: This presentation by the Youth Law is provided for educational and/or informational purposes only, and should not be construed as legal advice.</a:t>
            </a:r>
            <a:endParaRPr lang="en-US" b="0" dirty="0">
              <a:effectLst/>
            </a:endParaRPr>
          </a:p>
          <a:p>
            <a:br>
              <a:rPr lang="en-US" dirty="0"/>
            </a:br>
            <a:endParaRPr lang="en-US" dirty="0"/>
          </a:p>
        </p:txBody>
      </p:sp>
      <p:pic>
        <p:nvPicPr>
          <p:cNvPr id="6" name="Picture 5">
            <a:extLst>
              <a:ext uri="{FF2B5EF4-FFF2-40B4-BE49-F238E27FC236}">
                <a16:creationId xmlns:a16="http://schemas.microsoft.com/office/drawing/2014/main" id="{642E5477-1570-49E3-BBB5-6DE84F047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9760" y="168339"/>
            <a:ext cx="3847005" cy="977017"/>
          </a:xfrm>
          <a:prstGeom prst="rect">
            <a:avLst/>
          </a:prstGeom>
        </p:spPr>
      </p:pic>
    </p:spTree>
    <p:extLst>
      <p:ext uri="{BB962C8B-B14F-4D97-AF65-F5344CB8AC3E}">
        <p14:creationId xmlns:p14="http://schemas.microsoft.com/office/powerpoint/2010/main" val="3354697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2300-8A9D-4041-BA6D-0847DDD58E47}"/>
              </a:ext>
            </a:extLst>
          </p:cNvPr>
          <p:cNvSpPr>
            <a:spLocks noGrp="1"/>
          </p:cNvSpPr>
          <p:nvPr>
            <p:ph type="title"/>
          </p:nvPr>
        </p:nvSpPr>
        <p:spPr/>
        <p:txBody>
          <a:bodyPr/>
          <a:lstStyle/>
          <a:p>
            <a:r>
              <a:rPr lang="en-US" dirty="0"/>
              <a:t>Personal Rights (Continued)</a:t>
            </a:r>
          </a:p>
        </p:txBody>
      </p:sp>
      <p:sp>
        <p:nvSpPr>
          <p:cNvPr id="3" name="Content Placeholder 2">
            <a:extLst>
              <a:ext uri="{FF2B5EF4-FFF2-40B4-BE49-F238E27FC236}">
                <a16:creationId xmlns:a16="http://schemas.microsoft.com/office/drawing/2014/main" id="{1D706D96-3C43-42AA-AC72-34D05E2994D1}"/>
              </a:ext>
            </a:extLst>
          </p:cNvPr>
          <p:cNvSpPr>
            <a:spLocks noGrp="1"/>
          </p:cNvSpPr>
          <p:nvPr>
            <p:ph idx="1"/>
          </p:nvPr>
        </p:nvSpPr>
        <p:spPr/>
        <p:txBody>
          <a:bodyPr>
            <a:noAutofit/>
          </a:bodyPr>
          <a:lstStyle/>
          <a:p>
            <a:pPr marL="228600" indent="-228600" algn="l">
              <a:lnSpc>
                <a:spcPct val="100000"/>
              </a:lnSpc>
              <a:buFont typeface="Arial" panose="020B0604020202020204" pitchFamily="34" charset="0"/>
              <a:buChar char="•"/>
            </a:pPr>
            <a:r>
              <a:rPr lang="en-US" sz="1600" dirty="0"/>
              <a:t>Section 86072(b)(14): participants </a:t>
            </a:r>
            <a:r>
              <a:rPr lang="en-US" sz="1600" b="0" i="0" dirty="0">
                <a:effectLst/>
              </a:rPr>
              <a:t>have a right to have a placement that utilizes trauma-informed and evidence-based de-escalation and intervention techniques.</a:t>
            </a:r>
          </a:p>
          <a:p>
            <a:pPr marL="411480" lvl="2" indent="-228600">
              <a:lnSpc>
                <a:spcPct val="100000"/>
              </a:lnSpc>
            </a:pPr>
            <a:r>
              <a:rPr lang="en-US" sz="1600" b="0" i="0" dirty="0">
                <a:effectLst/>
              </a:rPr>
              <a:t>Law enforcement intervention shall only be requested when there is an imminent threat to the life or safety of a participant or another person or as a last resort after other diversion and de-escalation techniques have been utilized and only upon approval of a staff supervisor.</a:t>
            </a:r>
          </a:p>
          <a:p>
            <a:pPr marL="411480" lvl="2" indent="-228600">
              <a:lnSpc>
                <a:spcPct val="100000"/>
              </a:lnSpc>
            </a:pPr>
            <a:r>
              <a:rPr lang="en-US" sz="1600" b="0" i="0" dirty="0">
                <a:effectLst/>
              </a:rPr>
              <a:t>Law enforcement intervention shall not be used as a threat or in retaliation against the participant.</a:t>
            </a:r>
          </a:p>
          <a:p>
            <a:pPr marL="228600" indent="-228600" algn="l">
              <a:lnSpc>
                <a:spcPct val="100000"/>
              </a:lnSpc>
              <a:buFont typeface="Arial" panose="020B0604020202020204" pitchFamily="34" charset="0"/>
              <a:buChar char="•"/>
            </a:pPr>
            <a:r>
              <a:rPr lang="en-US" sz="1600" dirty="0"/>
              <a:t>Section 86072(b)</a:t>
            </a:r>
            <a:r>
              <a:rPr lang="en-US" sz="1600" b="0" i="0" dirty="0">
                <a:effectLst/>
              </a:rPr>
              <a:t>(18): participants have a right to participate in extracurricular, cultural, racial, ethnic, personal enrichment, and social activities, </a:t>
            </a:r>
            <a:r>
              <a:rPr lang="en-US" sz="1600" b="1" i="0" dirty="0">
                <a:effectLst/>
              </a:rPr>
              <a:t>including, but not limited to, access to computer technology and the internet</a:t>
            </a:r>
            <a:r>
              <a:rPr lang="en-US" sz="1600" b="0" i="0" dirty="0">
                <a:effectLst/>
              </a:rPr>
              <a:t>, consistent with the participant's age, maturity, developmental level, sexual orientation, and gender identity and gender expression.</a:t>
            </a:r>
          </a:p>
          <a:p>
            <a:pPr marL="228600" indent="-228600" algn="l">
              <a:lnSpc>
                <a:spcPct val="100000"/>
              </a:lnSpc>
              <a:buFont typeface="Arial" panose="020B0604020202020204" pitchFamily="34" charset="0"/>
              <a:buChar char="•"/>
            </a:pPr>
            <a:r>
              <a:rPr lang="en-US" sz="1600" b="0" i="0" dirty="0">
                <a:effectLst/>
              </a:rPr>
              <a:t>Section 86072(b)(26): participants have the right to attend Independent Living Program classes and activities </a:t>
            </a:r>
            <a:r>
              <a:rPr lang="en-US" sz="1600" b="1" i="0" dirty="0">
                <a:effectLst/>
              </a:rPr>
              <a:t>and to not be prevented by caregivers from attending as a consequence or punishment.</a:t>
            </a:r>
          </a:p>
          <a:p>
            <a:pPr marL="228600" indent="-228600" algn="l">
              <a:lnSpc>
                <a:spcPct val="100000"/>
              </a:lnSpc>
              <a:buFont typeface="Arial" panose="020B0604020202020204" pitchFamily="34" charset="0"/>
              <a:buChar char="•"/>
            </a:pPr>
            <a:r>
              <a:rPr lang="en-US" sz="1600" b="0" i="0" dirty="0">
                <a:effectLst/>
              </a:rPr>
              <a:t>Section 86072(d): A licensee shall not subject a participant to harassment, punishment, or retribution for exercising the personal rights specified in Section 86072(b) and WIC section 16001.9.</a:t>
            </a:r>
            <a:endParaRPr lang="en-US" sz="1600" dirty="0"/>
          </a:p>
        </p:txBody>
      </p:sp>
    </p:spTree>
    <p:extLst>
      <p:ext uri="{BB962C8B-B14F-4D97-AF65-F5344CB8AC3E}">
        <p14:creationId xmlns:p14="http://schemas.microsoft.com/office/powerpoint/2010/main" val="1522567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0373-608F-46B8-8D95-0A6366911E1D}"/>
              </a:ext>
            </a:extLst>
          </p:cNvPr>
          <p:cNvSpPr>
            <a:spLocks noGrp="1"/>
          </p:cNvSpPr>
          <p:nvPr>
            <p:ph type="title"/>
          </p:nvPr>
        </p:nvSpPr>
        <p:spPr/>
        <p:txBody>
          <a:bodyPr/>
          <a:lstStyle/>
          <a:p>
            <a:r>
              <a:rPr lang="en-US" dirty="0"/>
              <a:t>Personal Rights (Continued)</a:t>
            </a:r>
          </a:p>
        </p:txBody>
      </p:sp>
      <p:sp>
        <p:nvSpPr>
          <p:cNvPr id="3" name="Content Placeholder 2">
            <a:extLst>
              <a:ext uri="{FF2B5EF4-FFF2-40B4-BE49-F238E27FC236}">
                <a16:creationId xmlns:a16="http://schemas.microsoft.com/office/drawing/2014/main" id="{9AF63FB7-6292-4324-814B-3593063E8133}"/>
              </a:ext>
            </a:extLst>
          </p:cNvPr>
          <p:cNvSpPr>
            <a:spLocks noGrp="1"/>
          </p:cNvSpPr>
          <p:nvPr>
            <p:ph idx="1"/>
          </p:nvPr>
        </p:nvSpPr>
        <p:spPr/>
        <p:txBody>
          <a:bodyPr>
            <a:normAutofit/>
          </a:bodyPr>
          <a:lstStyle/>
          <a:p>
            <a:pPr marL="228600" indent="-228600">
              <a:buFont typeface="Arial" panose="020B0604020202020204" pitchFamily="34" charset="0"/>
              <a:buChar char="•"/>
            </a:pPr>
            <a:r>
              <a:rPr lang="en-US" sz="2200" dirty="0"/>
              <a:t>In addition to the rights in Section 86072 and the FYBOR, NMDs have a few additional rights, included in Section 86272</a:t>
            </a:r>
          </a:p>
          <a:p>
            <a:pPr marL="228600" indent="-228600">
              <a:buFont typeface="Arial" panose="020B0604020202020204" pitchFamily="34" charset="0"/>
              <a:buChar char="•"/>
            </a:pPr>
            <a:r>
              <a:rPr lang="en-US" sz="2200" b="0" i="0" dirty="0">
                <a:solidFill>
                  <a:srgbClr val="212121"/>
                </a:solidFill>
                <a:effectLst/>
              </a:rPr>
              <a:t>Section 86272(a)(1): NMDs have the right to acquire and be allowed to possess, maintain, and use, adequate personal items, including furniture, equipment, and supplies for the participant's personal living space in accordance with their interests, needs, and tastes, including items that were given as gifts to the participant.</a:t>
            </a:r>
          </a:p>
          <a:p>
            <a:pPr marL="228600" indent="-228600">
              <a:buFont typeface="Arial" panose="020B0604020202020204" pitchFamily="34" charset="0"/>
              <a:buChar char="•"/>
            </a:pPr>
            <a:r>
              <a:rPr lang="en-US" sz="2200" dirty="0">
                <a:solidFill>
                  <a:srgbClr val="212121"/>
                </a:solidFill>
              </a:rPr>
              <a:t>Section 86272(a)</a:t>
            </a:r>
            <a:r>
              <a:rPr lang="en-US" sz="2200" b="0" i="0" dirty="0">
                <a:solidFill>
                  <a:srgbClr val="212121"/>
                </a:solidFill>
                <a:effectLst/>
              </a:rPr>
              <a:t>(7): NMDs have the right to have private or personal information including any medical condition or treatment, psychiatric diagnosis or treatment, history of abuse, educational records and information relating to their biological family maintained in confidence </a:t>
            </a:r>
            <a:r>
              <a:rPr lang="en-US" sz="2200" b="1" i="0" dirty="0">
                <a:solidFill>
                  <a:srgbClr val="212121"/>
                </a:solidFill>
                <a:effectLst/>
              </a:rPr>
              <a:t>unless given express written consent by the participant</a:t>
            </a:r>
            <a:r>
              <a:rPr lang="en-US" sz="2200" b="0" i="0" dirty="0">
                <a:solidFill>
                  <a:srgbClr val="212121"/>
                </a:solidFill>
                <a:effectLst/>
              </a:rPr>
              <a:t>.</a:t>
            </a:r>
          </a:p>
        </p:txBody>
      </p:sp>
    </p:spTree>
    <p:extLst>
      <p:ext uri="{BB962C8B-B14F-4D97-AF65-F5344CB8AC3E}">
        <p14:creationId xmlns:p14="http://schemas.microsoft.com/office/powerpoint/2010/main" val="3916012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8D29-8FDB-4427-8DBC-93A7828486F8}"/>
              </a:ext>
            </a:extLst>
          </p:cNvPr>
          <p:cNvSpPr>
            <a:spLocks noGrp="1"/>
          </p:cNvSpPr>
          <p:nvPr>
            <p:ph type="title"/>
          </p:nvPr>
        </p:nvSpPr>
        <p:spPr/>
        <p:txBody>
          <a:bodyPr/>
          <a:lstStyle/>
          <a:p>
            <a:r>
              <a:rPr lang="en-US" dirty="0"/>
              <a:t>Removal/Discharge</a:t>
            </a:r>
          </a:p>
        </p:txBody>
      </p:sp>
      <p:sp>
        <p:nvSpPr>
          <p:cNvPr id="3" name="Content Placeholder 2">
            <a:extLst>
              <a:ext uri="{FF2B5EF4-FFF2-40B4-BE49-F238E27FC236}">
                <a16:creationId xmlns:a16="http://schemas.microsoft.com/office/drawing/2014/main" id="{E353A8DC-0C20-4CB0-A2DB-D91C9A89F522}"/>
              </a:ext>
            </a:extLst>
          </p:cNvPr>
          <p:cNvSpPr>
            <a:spLocks noGrp="1"/>
          </p:cNvSpPr>
          <p:nvPr>
            <p:ph idx="1"/>
          </p:nvPr>
        </p:nvSpPr>
        <p:spPr>
          <a:xfrm>
            <a:off x="1097280" y="1845733"/>
            <a:ext cx="10058400" cy="4405437"/>
          </a:xfrm>
        </p:spPr>
        <p:txBody>
          <a:bodyPr>
            <a:normAutofit/>
          </a:bodyPr>
          <a:lstStyle/>
          <a:p>
            <a:pPr marL="228600" indent="-228600">
              <a:buFont typeface="Arial" panose="020B0604020202020204" pitchFamily="34" charset="0"/>
              <a:buChar char="•"/>
            </a:pPr>
            <a:r>
              <a:rPr lang="en-US" b="1" dirty="0">
                <a:solidFill>
                  <a:schemeClr val="accent2"/>
                </a:solidFill>
              </a:rPr>
              <a:t>The removal procedures for THP-NMD, found at 22 CCR Section 86268.4, now require licensees to make attempts to preserve the placement before discharging a nonminor dependent from the program. </a:t>
            </a:r>
          </a:p>
          <a:p>
            <a:pPr marL="228600" indent="-228600">
              <a:buFont typeface="Arial" panose="020B0604020202020204" pitchFamily="34" charset="0"/>
              <a:buChar char="•"/>
            </a:pPr>
            <a:r>
              <a:rPr lang="en-US" dirty="0"/>
              <a:t>These requirements include:</a:t>
            </a:r>
          </a:p>
          <a:p>
            <a:pPr marL="594360" lvl="3" indent="-228600">
              <a:buFont typeface="Courier New" panose="02070309020205020404" pitchFamily="49" charset="0"/>
              <a:buChar char="o"/>
            </a:pPr>
            <a:r>
              <a:rPr lang="en-US" sz="2000" dirty="0"/>
              <a:t>The creation of a written stabilization plan, </a:t>
            </a:r>
          </a:p>
          <a:p>
            <a:pPr marL="594360" lvl="3" indent="-228600">
              <a:buFont typeface="Courier New" panose="02070309020205020404" pitchFamily="49" charset="0"/>
              <a:buChar char="o"/>
            </a:pPr>
            <a:r>
              <a:rPr lang="en-US" sz="2000" dirty="0"/>
              <a:t>Utilization of trauma-informed practices informed by the placement preservation strategies in Welfare and Institutions Code Section 16010.7, and </a:t>
            </a:r>
          </a:p>
          <a:p>
            <a:pPr marL="594360" lvl="3" indent="-228600">
              <a:buFont typeface="Courier New" panose="02070309020205020404" pitchFamily="49" charset="0"/>
              <a:buChar char="o"/>
            </a:pPr>
            <a:r>
              <a:rPr lang="en-US" sz="2000" dirty="0"/>
              <a:t>Inclusion of the child and family team. </a:t>
            </a:r>
          </a:p>
          <a:p>
            <a:pPr marL="228600" indent="-228600">
              <a:buFont typeface="Arial" panose="020B0604020202020204" pitchFamily="34" charset="0"/>
              <a:buChar char="•"/>
            </a:pPr>
            <a:r>
              <a:rPr lang="en-US" dirty="0"/>
              <a:t>Additionally, the NMD should sign the removal or discharge policies as a part of the intake process and when they sign the admission agreement, and should be maintained in their record with a signed copy given to the NMD (Sections 86068(c)(5), (f); 86268.1(g)(2), (h)(3); 86268.4(a)(1)-(2)) 86270(b)(22)).</a:t>
            </a:r>
          </a:p>
        </p:txBody>
      </p:sp>
    </p:spTree>
    <p:extLst>
      <p:ext uri="{BB962C8B-B14F-4D97-AF65-F5344CB8AC3E}">
        <p14:creationId xmlns:p14="http://schemas.microsoft.com/office/powerpoint/2010/main" val="394174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8D29-8FDB-4427-8DBC-93A7828486F8}"/>
              </a:ext>
            </a:extLst>
          </p:cNvPr>
          <p:cNvSpPr>
            <a:spLocks noGrp="1"/>
          </p:cNvSpPr>
          <p:nvPr>
            <p:ph type="title"/>
          </p:nvPr>
        </p:nvSpPr>
        <p:spPr/>
        <p:txBody>
          <a:bodyPr/>
          <a:lstStyle/>
          <a:p>
            <a:r>
              <a:rPr lang="en-US" dirty="0"/>
              <a:t>Removal/Discharge</a:t>
            </a:r>
          </a:p>
        </p:txBody>
      </p:sp>
      <p:sp>
        <p:nvSpPr>
          <p:cNvPr id="3" name="Content Placeholder 2">
            <a:extLst>
              <a:ext uri="{FF2B5EF4-FFF2-40B4-BE49-F238E27FC236}">
                <a16:creationId xmlns:a16="http://schemas.microsoft.com/office/drawing/2014/main" id="{E353A8DC-0C20-4CB0-A2DB-D91C9A89F522}"/>
              </a:ext>
            </a:extLst>
          </p:cNvPr>
          <p:cNvSpPr>
            <a:spLocks noGrp="1"/>
          </p:cNvSpPr>
          <p:nvPr>
            <p:ph idx="1"/>
          </p:nvPr>
        </p:nvSpPr>
        <p:spPr>
          <a:xfrm>
            <a:off x="1097280" y="1845733"/>
            <a:ext cx="10058400" cy="4405437"/>
          </a:xfrm>
        </p:spPr>
        <p:txBody>
          <a:bodyPr>
            <a:normAutofit/>
          </a:bodyPr>
          <a:lstStyle/>
          <a:p>
            <a:pPr marL="228600" indent="-228600">
              <a:buFont typeface="Arial" panose="020B0604020202020204" pitchFamily="34" charset="0"/>
              <a:buChar char="•"/>
            </a:pPr>
            <a:r>
              <a:rPr lang="en-US" dirty="0"/>
              <a:t> Additionally, the permanent regulations:</a:t>
            </a:r>
          </a:p>
          <a:p>
            <a:pPr marL="411480" lvl="2" indent="-228600">
              <a:buFont typeface="Courier New" panose="02070309020205020404" pitchFamily="49" charset="0"/>
              <a:buChar char="o"/>
            </a:pPr>
            <a:r>
              <a:rPr lang="en-US" sz="2000" dirty="0"/>
              <a:t>Incorporate the 14-day notice requirements (A 14-day notice is the written notice that a licensee must submit to the participant, the county placing agency, and the participant’s attorney to initiate the removal of a participant from the program.)</a:t>
            </a:r>
          </a:p>
          <a:p>
            <a:pPr marL="411480" lvl="2" indent="-228600">
              <a:buFont typeface="Courier New" panose="02070309020205020404" pitchFamily="49" charset="0"/>
              <a:buChar char="o"/>
            </a:pPr>
            <a:r>
              <a:rPr lang="en-US" sz="2000" dirty="0"/>
              <a:t> Limit the circumstances under which an “emergency circumstances” removal can be initiated by the county placing agency, </a:t>
            </a:r>
          </a:p>
          <a:p>
            <a:pPr marL="411480" lvl="2" indent="-228600">
              <a:buFont typeface="Courier New" panose="02070309020205020404" pitchFamily="49" charset="0"/>
              <a:buChar char="o"/>
            </a:pPr>
            <a:r>
              <a:rPr lang="en-US" sz="2000" b="1" dirty="0"/>
              <a:t>Require written notice to NMD’s attorney within 24 hours of an emergency circumstances removal</a:t>
            </a:r>
            <a:r>
              <a:rPr lang="en-US" sz="2000" dirty="0"/>
              <a:t>, and </a:t>
            </a:r>
          </a:p>
          <a:p>
            <a:pPr marL="411480" lvl="2" indent="-228600">
              <a:buFont typeface="Courier New" panose="02070309020205020404" pitchFamily="49" charset="0"/>
              <a:buChar char="o"/>
            </a:pPr>
            <a:r>
              <a:rPr lang="en-US" sz="2000" dirty="0"/>
              <a:t>Explicitly permit licensees to use their discretion to determine whether it is safe and appropriate to readmit NMD into the program once emergency circumstances no longer exist or if circumstances change.</a:t>
            </a:r>
          </a:p>
          <a:p>
            <a:pPr marL="411480" lvl="2" indent="-228600">
              <a:buFont typeface="Courier New" panose="02070309020205020404" pitchFamily="49" charset="0"/>
              <a:buChar char="o"/>
            </a:pPr>
            <a:r>
              <a:rPr lang="en-US" sz="2000" dirty="0"/>
              <a:t>Add a </a:t>
            </a:r>
            <a:r>
              <a:rPr lang="en-US" sz="2000" b="1" dirty="0"/>
              <a:t>60-day written notice requirement for NMDs reaching the</a:t>
            </a:r>
            <a:r>
              <a:rPr lang="en-US" sz="2000" b="1" i="0" dirty="0">
                <a:effectLst/>
              </a:rPr>
              <a:t> age of 21</a:t>
            </a:r>
            <a:r>
              <a:rPr lang="en-US" sz="2000" b="0" i="0" dirty="0">
                <a:effectLst/>
              </a:rPr>
              <a:t>, to indicate that they will be discharged from the program at 21 due to reaching the age cap.</a:t>
            </a:r>
            <a:endParaRPr lang="en-US" sz="2000" dirty="0"/>
          </a:p>
        </p:txBody>
      </p:sp>
    </p:spTree>
    <p:extLst>
      <p:ext uri="{BB962C8B-B14F-4D97-AF65-F5344CB8AC3E}">
        <p14:creationId xmlns:p14="http://schemas.microsoft.com/office/powerpoint/2010/main" val="77338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2F45-6AA0-440D-A352-8D9FF15C7270}"/>
              </a:ext>
            </a:extLst>
          </p:cNvPr>
          <p:cNvSpPr>
            <a:spLocks noGrp="1"/>
          </p:cNvSpPr>
          <p:nvPr>
            <p:ph type="title"/>
          </p:nvPr>
        </p:nvSpPr>
        <p:spPr/>
        <p:txBody>
          <a:bodyPr/>
          <a:lstStyle/>
          <a:p>
            <a:r>
              <a:rPr lang="en-US" dirty="0"/>
              <a:t>Limits on Emergency Circumstances Removals</a:t>
            </a:r>
          </a:p>
        </p:txBody>
      </p:sp>
      <p:sp>
        <p:nvSpPr>
          <p:cNvPr id="3" name="Content Placeholder 2">
            <a:extLst>
              <a:ext uri="{FF2B5EF4-FFF2-40B4-BE49-F238E27FC236}">
                <a16:creationId xmlns:a16="http://schemas.microsoft.com/office/drawing/2014/main" id="{77D6CD18-C9D5-4737-BECF-56DE8E664DB4}"/>
              </a:ext>
            </a:extLst>
          </p:cNvPr>
          <p:cNvSpPr>
            <a:spLocks noGrp="1"/>
          </p:cNvSpPr>
          <p:nvPr>
            <p:ph idx="1"/>
          </p:nvPr>
        </p:nvSpPr>
        <p:spPr>
          <a:xfrm>
            <a:off x="1097280" y="1845734"/>
            <a:ext cx="10058400" cy="4376390"/>
          </a:xfrm>
        </p:spPr>
        <p:txBody>
          <a:bodyPr>
            <a:normAutofit lnSpcReduction="10000"/>
          </a:bodyPr>
          <a:lstStyle/>
          <a:p>
            <a:pPr marL="228600" indent="-228600">
              <a:buFont typeface="Arial" panose="020B0604020202020204" pitchFamily="34" charset="0"/>
              <a:buChar char="•"/>
            </a:pPr>
            <a:r>
              <a:rPr lang="en-US" dirty="0">
                <a:solidFill>
                  <a:srgbClr val="212121"/>
                </a:solidFill>
              </a:rPr>
              <a:t>The new regulations provide more clarity and limits on when an NMD can be removed from a THPP under “emergency circumstances” </a:t>
            </a:r>
          </a:p>
          <a:p>
            <a:pPr marL="228600" indent="-228600">
              <a:buFont typeface="Arial" panose="020B0604020202020204" pitchFamily="34" charset="0"/>
              <a:buChar char="•"/>
            </a:pPr>
            <a:r>
              <a:rPr lang="en-US" b="0" i="0" dirty="0">
                <a:solidFill>
                  <a:srgbClr val="212121"/>
                </a:solidFill>
                <a:effectLst/>
              </a:rPr>
              <a:t>A participant </a:t>
            </a:r>
            <a:r>
              <a:rPr lang="en-US" b="1" i="1" dirty="0">
                <a:solidFill>
                  <a:srgbClr val="212121"/>
                </a:solidFill>
                <a:effectLst/>
              </a:rPr>
              <a:t>may</a:t>
            </a:r>
            <a:r>
              <a:rPr lang="en-US" b="0" i="0" dirty="0">
                <a:solidFill>
                  <a:srgbClr val="212121"/>
                </a:solidFill>
                <a:effectLst/>
              </a:rPr>
              <a:t> </a:t>
            </a:r>
            <a:r>
              <a:rPr lang="en-US" b="1" i="0" dirty="0">
                <a:solidFill>
                  <a:srgbClr val="212121"/>
                </a:solidFill>
                <a:effectLst/>
              </a:rPr>
              <a:t>be removed </a:t>
            </a:r>
            <a:r>
              <a:rPr lang="en-US" b="0" i="0" dirty="0">
                <a:solidFill>
                  <a:srgbClr val="212121"/>
                </a:solidFill>
                <a:effectLst/>
              </a:rPr>
              <a:t>without prior notice from the THPP </a:t>
            </a:r>
            <a:r>
              <a:rPr lang="en-US" b="1" i="0" dirty="0">
                <a:solidFill>
                  <a:srgbClr val="212121"/>
                </a:solidFill>
                <a:effectLst/>
              </a:rPr>
              <a:t>by the person or agency responsible for placing the participant</a:t>
            </a:r>
            <a:r>
              <a:rPr lang="en-US" b="0" i="0" dirty="0">
                <a:solidFill>
                  <a:srgbClr val="212121"/>
                </a:solidFill>
                <a:effectLst/>
              </a:rPr>
              <a:t>, such as a social worker or probation officer, or other authorized person or agency under emergency circumstances.</a:t>
            </a:r>
          </a:p>
          <a:p>
            <a:pPr marL="228600" indent="-228600" algn="l">
              <a:buFont typeface="Arial" panose="020B0604020202020204" pitchFamily="34" charset="0"/>
              <a:buChar char="•"/>
            </a:pPr>
            <a:r>
              <a:rPr lang="en-US" b="0" i="0" dirty="0">
                <a:solidFill>
                  <a:srgbClr val="212121"/>
                </a:solidFill>
                <a:effectLst/>
              </a:rPr>
              <a:t>Emergency circumstances include, but are not limited to:</a:t>
            </a:r>
          </a:p>
          <a:p>
            <a:pPr marL="594360" lvl="3" indent="-228600">
              <a:buFont typeface="+mj-lt"/>
              <a:buAutoNum type="alphaUcPeriod"/>
            </a:pPr>
            <a:r>
              <a:rPr lang="en-US" sz="2000" b="0" i="0" dirty="0">
                <a:solidFill>
                  <a:srgbClr val="212121"/>
                </a:solidFill>
                <a:effectLst/>
              </a:rPr>
              <a:t>When the participant </a:t>
            </a:r>
            <a:r>
              <a:rPr lang="en-US" sz="2000" b="1" i="0" dirty="0">
                <a:solidFill>
                  <a:srgbClr val="212121"/>
                </a:solidFill>
                <a:effectLst/>
              </a:rPr>
              <a:t>inflicts physical injury on, poses a threat of physical injury to, or poses a continuing threat to the mental health or safety of, another person(s) on the premises</a:t>
            </a:r>
            <a:r>
              <a:rPr lang="en-US" sz="2000" b="0" i="0" dirty="0">
                <a:solidFill>
                  <a:srgbClr val="212121"/>
                </a:solidFill>
                <a:effectLst/>
              </a:rPr>
              <a:t>.</a:t>
            </a:r>
          </a:p>
          <a:p>
            <a:pPr marL="594360" lvl="3" indent="-228600">
              <a:buFont typeface="+mj-lt"/>
              <a:buAutoNum type="alphaUcPeriod"/>
            </a:pPr>
            <a:r>
              <a:rPr lang="en-US" sz="2000" b="0" i="0" dirty="0">
                <a:solidFill>
                  <a:srgbClr val="212121"/>
                </a:solidFill>
                <a:effectLst/>
              </a:rPr>
              <a:t>When there is an </a:t>
            </a:r>
            <a:r>
              <a:rPr lang="en-US" sz="2000" b="1" i="0" dirty="0">
                <a:solidFill>
                  <a:srgbClr val="212121"/>
                </a:solidFill>
                <a:effectLst/>
              </a:rPr>
              <a:t>imminent threat to the physical health and safety of the participant</a:t>
            </a:r>
            <a:r>
              <a:rPr lang="en-US" sz="2000" b="0" i="0" dirty="0">
                <a:solidFill>
                  <a:srgbClr val="212121"/>
                </a:solidFill>
                <a:effectLst/>
              </a:rPr>
              <a:t> caused by their continued presence in the program.</a:t>
            </a:r>
          </a:p>
          <a:p>
            <a:pPr marL="594360" lvl="3" indent="-228600">
              <a:buFont typeface="+mj-lt"/>
              <a:buAutoNum type="alphaUcPeriod"/>
            </a:pPr>
            <a:r>
              <a:rPr lang="en-US" sz="2000" b="0" i="0" dirty="0">
                <a:solidFill>
                  <a:srgbClr val="212121"/>
                </a:solidFill>
                <a:effectLst/>
              </a:rPr>
              <a:t>All emergency circumstances not expressly enumerated herein must be occurrences involving </a:t>
            </a:r>
            <a:r>
              <a:rPr lang="en-US" sz="2000" b="1" i="0" dirty="0">
                <a:solidFill>
                  <a:srgbClr val="212121"/>
                </a:solidFill>
                <a:effectLst/>
              </a:rPr>
              <a:t>imminent danger to any person, or demanding immediate action to prevent or mitigate loss of, or damage to, life or health, or catastrophic damage to property</a:t>
            </a:r>
            <a:r>
              <a:rPr lang="en-US" sz="2000" b="0" i="0" dirty="0">
                <a:solidFill>
                  <a:srgbClr val="212121"/>
                </a:solidFill>
                <a:effectLst/>
              </a:rPr>
              <a:t>.</a:t>
            </a:r>
          </a:p>
          <a:p>
            <a:endParaRPr lang="en-US" dirty="0"/>
          </a:p>
        </p:txBody>
      </p:sp>
    </p:spTree>
    <p:extLst>
      <p:ext uri="{BB962C8B-B14F-4D97-AF65-F5344CB8AC3E}">
        <p14:creationId xmlns:p14="http://schemas.microsoft.com/office/powerpoint/2010/main" val="269534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0999-D5AD-426C-B2DC-8B19D3CD4179}"/>
              </a:ext>
            </a:extLst>
          </p:cNvPr>
          <p:cNvSpPr>
            <a:spLocks noGrp="1"/>
          </p:cNvSpPr>
          <p:nvPr>
            <p:ph type="title"/>
          </p:nvPr>
        </p:nvSpPr>
        <p:spPr/>
        <p:txBody>
          <a:bodyPr/>
          <a:lstStyle/>
          <a:p>
            <a:r>
              <a:rPr lang="en-US" dirty="0"/>
              <a:t>Removal/Discharge (Continued)</a:t>
            </a:r>
          </a:p>
        </p:txBody>
      </p:sp>
      <p:sp>
        <p:nvSpPr>
          <p:cNvPr id="3" name="Content Placeholder 2">
            <a:extLst>
              <a:ext uri="{FF2B5EF4-FFF2-40B4-BE49-F238E27FC236}">
                <a16:creationId xmlns:a16="http://schemas.microsoft.com/office/drawing/2014/main" id="{ED320534-653E-4F1A-8960-15CA42C11E63}"/>
              </a:ext>
            </a:extLst>
          </p:cNvPr>
          <p:cNvSpPr>
            <a:spLocks noGrp="1"/>
          </p:cNvSpPr>
          <p:nvPr>
            <p:ph idx="1"/>
          </p:nvPr>
        </p:nvSpPr>
        <p:spPr/>
        <p:txBody>
          <a:bodyPr>
            <a:normAutofit/>
          </a:bodyPr>
          <a:lstStyle/>
          <a:p>
            <a:pPr marL="228600" indent="-228600" algn="l">
              <a:buFont typeface="Arial" panose="020B0604020202020204" pitchFamily="34" charset="0"/>
              <a:buChar char="•"/>
            </a:pPr>
            <a:r>
              <a:rPr lang="en-US" sz="2400" b="0" i="0" dirty="0">
                <a:effectLst/>
              </a:rPr>
              <a:t>The licensee may discharge a participant from the program with 14 calendar days prior written notice if the licensee determines that it is no longer able to meet the needs of the participant. Prior to making this determination, the licensee shall update the participant's Needs and Services Plan to include </a:t>
            </a:r>
            <a:r>
              <a:rPr lang="en-US" sz="2400" b="1" i="0" dirty="0">
                <a:effectLst/>
              </a:rPr>
              <a:t>a 30-day stabilization plan </a:t>
            </a:r>
            <a:r>
              <a:rPr lang="en-US" sz="2400" b="0" i="0" dirty="0">
                <a:effectLst/>
              </a:rPr>
              <a:t>to meet the needs of the participant and continue the current placement.</a:t>
            </a:r>
          </a:p>
          <a:p>
            <a:pPr marL="411480" lvl="2" indent="-228600">
              <a:buFont typeface="Courier New" panose="02070309020205020404" pitchFamily="49" charset="0"/>
              <a:buChar char="o"/>
            </a:pPr>
            <a:r>
              <a:rPr lang="en-US" sz="2400" b="0" i="0" dirty="0">
                <a:effectLst/>
              </a:rPr>
              <a:t> The licensee shall make itself available to collaborate with the child and family team or, if the child and family team cannot be convened, a multidisciplinary team, in developing the stabilization plan.</a:t>
            </a:r>
          </a:p>
          <a:p>
            <a:pPr marL="411480" lvl="2" indent="-228600">
              <a:buFont typeface="Courier New" panose="02070309020205020404" pitchFamily="49" charset="0"/>
              <a:buChar char="o"/>
            </a:pPr>
            <a:r>
              <a:rPr lang="en-US" sz="2400" b="0" i="0" dirty="0">
                <a:effectLst/>
              </a:rPr>
              <a:t> The licensee shall promptly notify the placing agency, the participant, and the participant's attorney if any in writing of the 30-day stabilization plan.</a:t>
            </a:r>
          </a:p>
        </p:txBody>
      </p:sp>
    </p:spTree>
    <p:extLst>
      <p:ext uri="{BB962C8B-B14F-4D97-AF65-F5344CB8AC3E}">
        <p14:creationId xmlns:p14="http://schemas.microsoft.com/office/powerpoint/2010/main" val="185065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6CD2-B952-425D-B32A-DA8264F6369E}"/>
              </a:ext>
            </a:extLst>
          </p:cNvPr>
          <p:cNvSpPr>
            <a:spLocks noGrp="1"/>
          </p:cNvSpPr>
          <p:nvPr>
            <p:ph type="title" idx="4294967295"/>
          </p:nvPr>
        </p:nvSpPr>
        <p:spPr>
          <a:xfrm>
            <a:off x="586639" y="194785"/>
            <a:ext cx="10058400" cy="860425"/>
          </a:xfrm>
        </p:spPr>
        <p:txBody>
          <a:bodyPr/>
          <a:lstStyle/>
          <a:p>
            <a:pPr algn="ctr"/>
            <a:r>
              <a:rPr lang="en-US" dirty="0"/>
              <a:t>Removal/Discharge Timeline*</a:t>
            </a:r>
          </a:p>
        </p:txBody>
      </p:sp>
      <p:graphicFrame>
        <p:nvGraphicFramePr>
          <p:cNvPr id="6" name="Diagram 5">
            <a:extLst>
              <a:ext uri="{FF2B5EF4-FFF2-40B4-BE49-F238E27FC236}">
                <a16:creationId xmlns:a16="http://schemas.microsoft.com/office/drawing/2014/main" id="{3FD8C8A1-45C9-41C8-B2F8-ECE168EEF59D}"/>
              </a:ext>
            </a:extLst>
          </p:cNvPr>
          <p:cNvGraphicFramePr/>
          <p:nvPr>
            <p:extLst>
              <p:ext uri="{D42A27DB-BD31-4B8C-83A1-F6EECF244321}">
                <p14:modId xmlns:p14="http://schemas.microsoft.com/office/powerpoint/2010/main" val="1851662651"/>
              </p:ext>
            </p:extLst>
          </p:nvPr>
        </p:nvGraphicFramePr>
        <p:xfrm>
          <a:off x="300446" y="1427968"/>
          <a:ext cx="11674436"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0261B17-2D05-4D33-915F-3D8E663A0062}"/>
              </a:ext>
            </a:extLst>
          </p:cNvPr>
          <p:cNvSpPr txBox="1"/>
          <p:nvPr/>
        </p:nvSpPr>
        <p:spPr>
          <a:xfrm>
            <a:off x="0" y="6467707"/>
            <a:ext cx="12192000" cy="323165"/>
          </a:xfrm>
          <a:prstGeom prst="rect">
            <a:avLst/>
          </a:prstGeom>
          <a:noFill/>
        </p:spPr>
        <p:txBody>
          <a:bodyPr wrap="square" rtlCol="0">
            <a:spAutoFit/>
          </a:bodyPr>
          <a:lstStyle/>
          <a:p>
            <a:r>
              <a:rPr lang="en-US" sz="1500" dirty="0">
                <a:solidFill>
                  <a:schemeClr val="bg1"/>
                </a:solidFill>
              </a:rPr>
              <a:t>*Note: this timeline does not incorporate emergency circumstances removals or the 60-day written notice requirement from NMDs approaching age 21.</a:t>
            </a:r>
          </a:p>
        </p:txBody>
      </p:sp>
    </p:spTree>
    <p:extLst>
      <p:ext uri="{BB962C8B-B14F-4D97-AF65-F5344CB8AC3E}">
        <p14:creationId xmlns:p14="http://schemas.microsoft.com/office/powerpoint/2010/main" val="3960951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8D29-8FDB-4427-8DBC-93A7828486F8}"/>
              </a:ext>
            </a:extLst>
          </p:cNvPr>
          <p:cNvSpPr>
            <a:spLocks noGrp="1"/>
          </p:cNvSpPr>
          <p:nvPr>
            <p:ph type="title"/>
          </p:nvPr>
        </p:nvSpPr>
        <p:spPr/>
        <p:txBody>
          <a:bodyPr/>
          <a:lstStyle/>
          <a:p>
            <a:r>
              <a:rPr lang="en-US" dirty="0"/>
              <a:t>Removal/Discharge</a:t>
            </a:r>
          </a:p>
        </p:txBody>
      </p:sp>
      <p:sp>
        <p:nvSpPr>
          <p:cNvPr id="3" name="Content Placeholder 2">
            <a:extLst>
              <a:ext uri="{FF2B5EF4-FFF2-40B4-BE49-F238E27FC236}">
                <a16:creationId xmlns:a16="http://schemas.microsoft.com/office/drawing/2014/main" id="{E353A8DC-0C20-4CB0-A2DB-D91C9A89F522}"/>
              </a:ext>
            </a:extLst>
          </p:cNvPr>
          <p:cNvSpPr>
            <a:spLocks noGrp="1"/>
          </p:cNvSpPr>
          <p:nvPr>
            <p:ph idx="1"/>
          </p:nvPr>
        </p:nvSpPr>
        <p:spPr>
          <a:xfrm>
            <a:off x="1097280" y="1845733"/>
            <a:ext cx="10058400" cy="4355369"/>
          </a:xfrm>
        </p:spPr>
        <p:txBody>
          <a:bodyPr>
            <a:noAutofit/>
          </a:bodyPr>
          <a:lstStyle/>
          <a:p>
            <a:pPr marL="228600" indent="-228600">
              <a:lnSpc>
                <a:spcPct val="110000"/>
              </a:lnSpc>
              <a:buFont typeface="Arial" panose="020B0604020202020204" pitchFamily="34" charset="0"/>
              <a:buChar char="•"/>
            </a:pPr>
            <a:r>
              <a:rPr lang="en-US" sz="1800" b="1" dirty="0">
                <a:solidFill>
                  <a:schemeClr val="accent2"/>
                </a:solidFill>
              </a:rPr>
              <a:t>If the licensee issues a 14-day written notice for the participant to be discharged from the program, the notice must be provided to the participant, the placing agency, the licensing agency, and the participant's attorney</a:t>
            </a:r>
            <a:r>
              <a:rPr lang="en-US" sz="1800" dirty="0"/>
              <a:t>, and the notice must:</a:t>
            </a:r>
          </a:p>
          <a:p>
            <a:pPr marL="411480" lvl="2" indent="-228600">
              <a:lnSpc>
                <a:spcPct val="110000"/>
              </a:lnSpc>
              <a:buFont typeface="Courier New" panose="02070309020205020404" pitchFamily="49" charset="0"/>
              <a:buChar char="o"/>
            </a:pPr>
            <a:r>
              <a:rPr lang="en-US" sz="1800" dirty="0"/>
              <a:t>Contain the specific reasons for the discharge of the participant, with specific facts about any circumstance(s) or event(s) that resulted in the pending discharge, and</a:t>
            </a:r>
          </a:p>
          <a:p>
            <a:pPr marL="411480" lvl="2" indent="-228600">
              <a:lnSpc>
                <a:spcPct val="110000"/>
              </a:lnSpc>
              <a:buFont typeface="Courier New" panose="02070309020205020404" pitchFamily="49" charset="0"/>
              <a:buChar char="o"/>
            </a:pPr>
            <a:r>
              <a:rPr lang="en-US" sz="1800" dirty="0"/>
              <a:t>Include a copy of the 30-day stabilization plan and a written description of the reasoning behind the licensee's determination that it can no longer meet the participant's needs.</a:t>
            </a:r>
          </a:p>
          <a:p>
            <a:pPr marL="228600" indent="-228600">
              <a:lnSpc>
                <a:spcPct val="110000"/>
              </a:lnSpc>
              <a:buFont typeface="Arial" panose="020B0604020202020204" pitchFamily="34" charset="0"/>
              <a:buChar char="•"/>
            </a:pPr>
            <a:r>
              <a:rPr lang="en-US" sz="1800" b="1" dirty="0">
                <a:solidFill>
                  <a:schemeClr val="accent2"/>
                </a:solidFill>
              </a:rPr>
              <a:t>The regulations include the ability for the county placing agency to continue to approve placement for up to 14 calendar days in a participant’s absence, if the participant provides notice to the licensee that they intend to return within 14 calendar days.</a:t>
            </a:r>
          </a:p>
          <a:p>
            <a:pPr marL="228600" indent="-228600">
              <a:lnSpc>
                <a:spcPct val="110000"/>
              </a:lnSpc>
              <a:buFont typeface="Arial" panose="020B0604020202020204" pitchFamily="34" charset="0"/>
              <a:buChar char="•"/>
            </a:pPr>
            <a:r>
              <a:rPr lang="en-US" sz="1800" dirty="0"/>
              <a:t>Finally, u</a:t>
            </a:r>
            <a:r>
              <a:rPr lang="en-US" sz="1800" b="0" i="0" dirty="0">
                <a:effectLst/>
              </a:rPr>
              <a:t>pon removal or discharge of a participant, a licensee shall surrender cash resources, personal property, and valuables of the participant, with the itemized inventory list, to the participant or to the placement agency in accordance with Section 86226.</a:t>
            </a:r>
            <a:endParaRPr lang="en-US" sz="1800" dirty="0"/>
          </a:p>
        </p:txBody>
      </p:sp>
    </p:spTree>
    <p:extLst>
      <p:ext uri="{BB962C8B-B14F-4D97-AF65-F5344CB8AC3E}">
        <p14:creationId xmlns:p14="http://schemas.microsoft.com/office/powerpoint/2010/main" val="4013945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31B32-8DA9-4963-890E-E3DAFA3EBBD4}"/>
              </a:ext>
            </a:extLst>
          </p:cNvPr>
          <p:cNvSpPr>
            <a:spLocks noGrp="1"/>
          </p:cNvSpPr>
          <p:nvPr>
            <p:ph type="title"/>
          </p:nvPr>
        </p:nvSpPr>
        <p:spPr/>
        <p:txBody>
          <a:bodyPr/>
          <a:lstStyle/>
          <a:p>
            <a:r>
              <a:rPr lang="en-US" dirty="0"/>
              <a:t>Phone/Internet Services</a:t>
            </a:r>
          </a:p>
        </p:txBody>
      </p:sp>
      <p:sp>
        <p:nvSpPr>
          <p:cNvPr id="3" name="Content Placeholder 2">
            <a:extLst>
              <a:ext uri="{FF2B5EF4-FFF2-40B4-BE49-F238E27FC236}">
                <a16:creationId xmlns:a16="http://schemas.microsoft.com/office/drawing/2014/main" id="{C18A6F31-45B3-4917-8EE8-5045AD3AB925}"/>
              </a:ext>
            </a:extLst>
          </p:cNvPr>
          <p:cNvSpPr>
            <a:spLocks noGrp="1"/>
          </p:cNvSpPr>
          <p:nvPr>
            <p:ph idx="1"/>
          </p:nvPr>
        </p:nvSpPr>
        <p:spPr/>
        <p:txBody>
          <a:bodyPr>
            <a:normAutofit/>
          </a:bodyPr>
          <a:lstStyle/>
          <a:p>
            <a:pPr marL="228600" indent="-228600">
              <a:buFont typeface="Arial" panose="020B0604020202020204" pitchFamily="34" charset="0"/>
              <a:buChar char="•"/>
            </a:pPr>
            <a:r>
              <a:rPr lang="en-US" sz="2800" dirty="0"/>
              <a:t>The telephone, computer, and internet service regulations for THP-NMD found at 22 CCR Section 86273.</a:t>
            </a:r>
          </a:p>
          <a:p>
            <a:pPr marL="228600" indent="-228600">
              <a:buFont typeface="Arial" panose="020B0604020202020204" pitchFamily="34" charset="0"/>
              <a:buChar char="•"/>
            </a:pPr>
            <a:r>
              <a:rPr lang="en-US" sz="2800" dirty="0"/>
              <a:t>The regulations now require that the licensee ensure that in addition to their administrative/staff offices and units, </a:t>
            </a:r>
            <a:r>
              <a:rPr lang="en-US" sz="2800" b="1" dirty="0">
                <a:solidFill>
                  <a:schemeClr val="accent2"/>
                </a:solidFill>
              </a:rPr>
              <a:t>participant living units must have landline, cellular or internet telephone service </a:t>
            </a:r>
            <a:r>
              <a:rPr lang="en-US" sz="2800" dirty="0"/>
              <a:t>and </a:t>
            </a:r>
            <a:r>
              <a:rPr lang="en-US" sz="2800" b="1" dirty="0">
                <a:solidFill>
                  <a:schemeClr val="accent2"/>
                </a:solidFill>
              </a:rPr>
              <a:t>internet service on the premises at all times</a:t>
            </a:r>
            <a:r>
              <a:rPr lang="en-US" sz="2800" dirty="0">
                <a:solidFill>
                  <a:schemeClr val="accent2"/>
                </a:solidFill>
              </a:rPr>
              <a:t>.</a:t>
            </a:r>
          </a:p>
        </p:txBody>
      </p:sp>
    </p:spTree>
    <p:extLst>
      <p:ext uri="{BB962C8B-B14F-4D97-AF65-F5344CB8AC3E}">
        <p14:creationId xmlns:p14="http://schemas.microsoft.com/office/powerpoint/2010/main" val="89156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7CC-42C2-46BF-BAAB-7379F5B954C0}"/>
              </a:ext>
            </a:extLst>
          </p:cNvPr>
          <p:cNvSpPr>
            <a:spLocks noGrp="1"/>
          </p:cNvSpPr>
          <p:nvPr>
            <p:ph type="title"/>
          </p:nvPr>
        </p:nvSpPr>
        <p:spPr/>
        <p:txBody>
          <a:bodyPr/>
          <a:lstStyle/>
          <a:p>
            <a:r>
              <a:rPr lang="en-US" dirty="0"/>
              <a:t>Other Sections of Note</a:t>
            </a:r>
          </a:p>
        </p:txBody>
      </p:sp>
      <p:sp>
        <p:nvSpPr>
          <p:cNvPr id="4" name="Text Placeholder 3">
            <a:extLst>
              <a:ext uri="{FF2B5EF4-FFF2-40B4-BE49-F238E27FC236}">
                <a16:creationId xmlns:a16="http://schemas.microsoft.com/office/drawing/2014/main" id="{CB1F648B-987F-46A0-9544-00B3A29C9B48}"/>
              </a:ext>
            </a:extLst>
          </p:cNvPr>
          <p:cNvSpPr>
            <a:spLocks noGrp="1"/>
          </p:cNvSpPr>
          <p:nvPr>
            <p:ph type="body" idx="1"/>
          </p:nvPr>
        </p:nvSpPr>
        <p:spPr/>
        <p:txBody>
          <a:bodyPr/>
          <a:lstStyle/>
          <a:p>
            <a:r>
              <a:rPr lang="en-US" dirty="0">
                <a:solidFill>
                  <a:schemeClr val="tx1">
                    <a:lumMod val="75000"/>
                    <a:lumOff val="25000"/>
                  </a:schemeClr>
                </a:solidFill>
              </a:rPr>
              <a:t>Applicable to all THP Programs</a:t>
            </a:r>
          </a:p>
        </p:txBody>
      </p:sp>
      <p:sp>
        <p:nvSpPr>
          <p:cNvPr id="3" name="Content Placeholder 2">
            <a:extLst>
              <a:ext uri="{FF2B5EF4-FFF2-40B4-BE49-F238E27FC236}">
                <a16:creationId xmlns:a16="http://schemas.microsoft.com/office/drawing/2014/main" id="{FA8B1C5F-9DCA-4CA4-B2E7-6B56A3C2263F}"/>
              </a:ext>
            </a:extLst>
          </p:cNvPr>
          <p:cNvSpPr>
            <a:spLocks noGrp="1"/>
          </p:cNvSpPr>
          <p:nvPr>
            <p:ph sz="half" idx="2"/>
          </p:nvPr>
        </p:nvSpPr>
        <p:spPr>
          <a:xfrm>
            <a:off x="1097280" y="2582334"/>
            <a:ext cx="4937760" cy="3650300"/>
          </a:xfrm>
        </p:spPr>
        <p:txBody>
          <a:bodyPr>
            <a:normAutofit fontScale="77500" lnSpcReduction="20000"/>
          </a:bodyPr>
          <a:lstStyle/>
          <a:p>
            <a:pPr>
              <a:lnSpc>
                <a:spcPct val="110000"/>
              </a:lnSpc>
              <a:buFont typeface="Arial" panose="020B0604020202020204" pitchFamily="34" charset="0"/>
              <a:buChar char="•"/>
            </a:pPr>
            <a:r>
              <a:rPr lang="en-US" dirty="0"/>
              <a:t> </a:t>
            </a:r>
            <a:r>
              <a:rPr lang="en-US" b="0" i="0" u="sng" dirty="0">
                <a:solidFill>
                  <a:srgbClr val="005A84"/>
                </a:solidFill>
                <a:effectLst/>
                <a:latin typeface="Arial" panose="020B0604020202020204" pitchFamily="34" charset="0"/>
                <a:hlinkClick r:id="rId2"/>
              </a:rPr>
              <a:t>§ 86001 Definitions.</a:t>
            </a:r>
            <a:endParaRPr lang="en-US" u="sng" dirty="0">
              <a:solidFill>
                <a:srgbClr val="212121"/>
              </a:solidFill>
              <a:latin typeface="Arial" panose="020B0604020202020204" pitchFamily="34" charset="0"/>
            </a:endParaRPr>
          </a:p>
          <a:p>
            <a:pPr>
              <a:lnSpc>
                <a:spcPct val="110000"/>
              </a:lnSpc>
              <a:buFont typeface="Arial" panose="020B0604020202020204" pitchFamily="34" charset="0"/>
              <a:buChar char="•"/>
            </a:pPr>
            <a:r>
              <a:rPr lang="en-US" u="sng" dirty="0">
                <a:solidFill>
                  <a:srgbClr val="212121"/>
                </a:solidFill>
                <a:latin typeface="Arial" panose="020B0604020202020204" pitchFamily="34" charset="0"/>
              </a:rPr>
              <a:t> </a:t>
            </a:r>
            <a:r>
              <a:rPr lang="en-US" b="0" i="0" u="sng" dirty="0">
                <a:solidFill>
                  <a:srgbClr val="005A84"/>
                </a:solidFill>
                <a:effectLst/>
                <a:latin typeface="Arial" panose="020B0604020202020204" pitchFamily="34" charset="0"/>
                <a:hlinkClick r:id="rId3"/>
              </a:rPr>
              <a:t>§ 86022 Plan of Operation.</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4"/>
              </a:rPr>
              <a:t> § 86030.5 Identification of Transitional Housing Placement Program Participant Living Units.</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5"/>
              </a:rPr>
              <a:t> § 86067 Reasonable and Prudent Parent Standard.</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dirty="0"/>
              <a:t> </a:t>
            </a:r>
            <a:r>
              <a:rPr lang="en-US" b="0" i="0" u="sng" dirty="0">
                <a:solidFill>
                  <a:srgbClr val="005A84"/>
                </a:solidFill>
                <a:effectLst/>
                <a:latin typeface="Arial" panose="020B0604020202020204" pitchFamily="34" charset="0"/>
                <a:hlinkClick r:id="rId6"/>
              </a:rPr>
              <a:t>§ 86068 Admission Agreements.</a:t>
            </a:r>
            <a:endParaRPr lang="en-US" b="0" i="0" dirty="0">
              <a:solidFill>
                <a:srgbClr val="212121"/>
              </a:solidFill>
              <a:effectLst/>
              <a:latin typeface="Arial" panose="020B0604020202020204" pitchFamily="34" charset="0"/>
            </a:endParaRPr>
          </a:p>
          <a:p>
            <a:pPr algn="l">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7"/>
              </a:rPr>
              <a:t> § 86072.1 Expectations, Alternatives, and Consequences.</a:t>
            </a:r>
            <a:endParaRPr lang="en-US" b="0" i="0" dirty="0">
              <a:solidFill>
                <a:srgbClr val="212121"/>
              </a:solidFill>
              <a:effectLst/>
              <a:latin typeface="Arial" panose="020B0604020202020204" pitchFamily="34" charset="0"/>
            </a:endParaRPr>
          </a:p>
          <a:p>
            <a:pPr algn="l">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8"/>
              </a:rPr>
              <a:t> § 86072.2 Complaint and Grievance Procedures.</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9"/>
              </a:rPr>
              <a:t> § 86078.1 Core Services and Supports.</a:t>
            </a:r>
            <a:endParaRPr lang="en-US" dirty="0"/>
          </a:p>
          <a:p>
            <a:pPr>
              <a:lnSpc>
                <a:spcPct val="110000"/>
              </a:lnSpc>
              <a:buFont typeface="Arial" panose="020B0604020202020204" pitchFamily="34" charset="0"/>
              <a:buChar char="•"/>
            </a:pPr>
            <a:endParaRPr lang="en-US" dirty="0"/>
          </a:p>
        </p:txBody>
      </p:sp>
      <p:sp>
        <p:nvSpPr>
          <p:cNvPr id="5" name="Text Placeholder 4">
            <a:extLst>
              <a:ext uri="{FF2B5EF4-FFF2-40B4-BE49-F238E27FC236}">
                <a16:creationId xmlns:a16="http://schemas.microsoft.com/office/drawing/2014/main" id="{7AE4CEAF-2216-4CD4-B2A2-34793BAA4A4C}"/>
              </a:ext>
            </a:extLst>
          </p:cNvPr>
          <p:cNvSpPr>
            <a:spLocks noGrp="1"/>
          </p:cNvSpPr>
          <p:nvPr>
            <p:ph type="body" sz="quarter" idx="3"/>
          </p:nvPr>
        </p:nvSpPr>
        <p:spPr/>
        <p:txBody>
          <a:bodyPr/>
          <a:lstStyle/>
          <a:p>
            <a:r>
              <a:rPr lang="en-US" dirty="0">
                <a:solidFill>
                  <a:schemeClr val="tx1">
                    <a:lumMod val="75000"/>
                    <a:lumOff val="25000"/>
                  </a:schemeClr>
                </a:solidFill>
              </a:rPr>
              <a:t>Applicable to THP-NMD</a:t>
            </a:r>
          </a:p>
        </p:txBody>
      </p:sp>
      <p:sp>
        <p:nvSpPr>
          <p:cNvPr id="6" name="Content Placeholder 5">
            <a:extLst>
              <a:ext uri="{FF2B5EF4-FFF2-40B4-BE49-F238E27FC236}">
                <a16:creationId xmlns:a16="http://schemas.microsoft.com/office/drawing/2014/main" id="{6C3E7EAE-1912-451E-8C4C-3EF1BD6E9B77}"/>
              </a:ext>
            </a:extLst>
          </p:cNvPr>
          <p:cNvSpPr>
            <a:spLocks noGrp="1"/>
          </p:cNvSpPr>
          <p:nvPr>
            <p:ph sz="quarter" idx="4"/>
          </p:nvPr>
        </p:nvSpPr>
        <p:spPr/>
        <p:txBody>
          <a:bodyPr>
            <a:normAutofit fontScale="77500" lnSpcReduction="20000"/>
          </a:bodyPr>
          <a:lstStyle/>
          <a:p>
            <a:pPr>
              <a:lnSpc>
                <a:spcPct val="110000"/>
              </a:lnSpc>
              <a:buFont typeface="Arial" panose="020B0604020202020204" pitchFamily="34" charset="0"/>
              <a:buChar char="•"/>
            </a:pPr>
            <a:r>
              <a:rPr lang="en-US" dirty="0"/>
              <a:t> </a:t>
            </a:r>
            <a:r>
              <a:rPr lang="en-US" b="0" i="0" u="sng" dirty="0">
                <a:solidFill>
                  <a:srgbClr val="005A84"/>
                </a:solidFill>
                <a:effectLst/>
                <a:latin typeface="Arial" panose="020B0604020202020204" pitchFamily="34" charset="0"/>
                <a:hlinkClick r:id="rId10"/>
              </a:rPr>
              <a:t>§ 86226 Safeguards for Cash Resources, Personal Property, and Valuables.</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11"/>
              </a:rPr>
              <a:t> § 86268.3 Needs and Services and Transitional Independent Living Plan (TILP).</a:t>
            </a:r>
            <a:endParaRPr lang="en-US" b="0" i="0" dirty="0">
              <a:solidFill>
                <a:srgbClr val="212121"/>
              </a:solidFill>
              <a:effectLst/>
              <a:latin typeface="Arial" panose="020B0604020202020204" pitchFamily="34" charset="0"/>
            </a:endParaRPr>
          </a:p>
          <a:p>
            <a:pPr>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12"/>
              </a:rPr>
              <a:t> § 86270 Participant Records.</a:t>
            </a:r>
            <a:endParaRPr lang="en-US" b="0" i="0" dirty="0">
              <a:solidFill>
                <a:srgbClr val="212121"/>
              </a:solidFill>
              <a:effectLst/>
              <a:latin typeface="Arial" panose="020B0604020202020204" pitchFamily="34" charset="0"/>
            </a:endParaRPr>
          </a:p>
          <a:p>
            <a:pPr algn="l">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13"/>
              </a:rPr>
              <a:t> § 86278 Responsibility for Providing Care and Supervision.</a:t>
            </a:r>
            <a:endParaRPr lang="en-US" b="0" i="0" dirty="0">
              <a:solidFill>
                <a:srgbClr val="212121"/>
              </a:solidFill>
              <a:effectLst/>
              <a:latin typeface="Arial" panose="020B0604020202020204" pitchFamily="34" charset="0"/>
            </a:endParaRPr>
          </a:p>
          <a:p>
            <a:pPr algn="l">
              <a:lnSpc>
                <a:spcPct val="110000"/>
              </a:lnSpc>
              <a:buFont typeface="Arial" panose="020B0604020202020204" pitchFamily="34" charset="0"/>
              <a:buChar char="•"/>
            </a:pPr>
            <a:r>
              <a:rPr lang="en-US" b="0" i="0" u="sng" dirty="0">
                <a:solidFill>
                  <a:srgbClr val="005A84"/>
                </a:solidFill>
                <a:effectLst/>
                <a:latin typeface="Arial" panose="020B0604020202020204" pitchFamily="34" charset="0"/>
                <a:hlinkClick r:id="rId14"/>
              </a:rPr>
              <a:t> § 86287 Buildings and Grounds.</a:t>
            </a:r>
            <a:endParaRPr lang="en-US" b="0" i="0" dirty="0">
              <a:solidFill>
                <a:srgbClr val="21212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71941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Law Center</a:t>
            </a:r>
          </a:p>
        </p:txBody>
      </p:sp>
      <p:pic>
        <p:nvPicPr>
          <p:cNvPr id="4" name="Google Shape;105;g23d59b1297d_0_0"/>
          <p:cNvPicPr preferRelativeResize="0">
            <a:picLocks noGrp="1"/>
          </p:cNvPicPr>
          <p:nvPr>
            <p:ph idx="1"/>
          </p:nvPr>
        </p:nvPicPr>
        <p:blipFill rotWithShape="1">
          <a:blip r:embed="rId3">
            <a:alphaModFix/>
          </a:blip>
          <a:srcRect/>
          <a:stretch/>
        </p:blipFill>
        <p:spPr>
          <a:xfrm>
            <a:off x="2438400" y="1855624"/>
            <a:ext cx="7315200" cy="3477623"/>
          </a:xfrm>
          <a:prstGeom prst="rect">
            <a:avLst/>
          </a:prstGeom>
          <a:noFill/>
          <a:ln>
            <a:noFill/>
          </a:ln>
        </p:spPr>
      </p:pic>
      <p:sp>
        <p:nvSpPr>
          <p:cNvPr id="5" name="TextBox 4"/>
          <p:cNvSpPr txBox="1"/>
          <p:nvPr/>
        </p:nvSpPr>
        <p:spPr>
          <a:xfrm>
            <a:off x="526318" y="5297521"/>
            <a:ext cx="10757567" cy="1015663"/>
          </a:xfrm>
          <a:prstGeom prst="rect">
            <a:avLst/>
          </a:prstGeom>
          <a:noFill/>
        </p:spPr>
        <p:txBody>
          <a:bodyPr wrap="square" rtlCol="0">
            <a:spAutoFit/>
          </a:bodyPr>
          <a:lstStyle/>
          <a:p>
            <a:pPr marL="298450" lvl="0" indent="-285750">
              <a:buClr>
                <a:schemeClr val="bg1"/>
              </a:buClr>
              <a:buSzPts val="1800"/>
              <a:buFont typeface="Arial" panose="020B0604020202020204" pitchFamily="34" charset="0"/>
              <a:buChar char="•"/>
            </a:pPr>
            <a:r>
              <a:rPr lang="en-US" sz="2000" dirty="0">
                <a:ea typeface="Arial"/>
                <a:cs typeface="Arial"/>
                <a:sym typeface="Arial"/>
              </a:rPr>
              <a:t>The Youth Law Center (YLC) is a non-profit legal advocacy organization that has worked for four decades to transform foster care and juvenile justice systems across the nation so every child and youth can thrive.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760" y="168339"/>
            <a:ext cx="3847005" cy="977017"/>
          </a:xfrm>
          <a:prstGeom prst="rect">
            <a:avLst/>
          </a:prstGeom>
        </p:spPr>
      </p:pic>
    </p:spTree>
    <p:extLst>
      <p:ext uri="{BB962C8B-B14F-4D97-AF65-F5344CB8AC3E}">
        <p14:creationId xmlns:p14="http://schemas.microsoft.com/office/powerpoint/2010/main" val="917807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1444E-2D0D-44E6-A525-C9128FB4C552}"/>
              </a:ext>
            </a:extLst>
          </p:cNvPr>
          <p:cNvSpPr>
            <a:spLocks noGrp="1"/>
          </p:cNvSpPr>
          <p:nvPr>
            <p:ph type="title"/>
          </p:nvPr>
        </p:nvSpPr>
        <p:spPr/>
        <p:txBody>
          <a:bodyPr/>
          <a:lstStyle/>
          <a:p>
            <a:r>
              <a:rPr lang="en-US" dirty="0"/>
              <a:t>Community Care Licensing Complaints</a:t>
            </a:r>
          </a:p>
        </p:txBody>
      </p:sp>
    </p:spTree>
    <p:extLst>
      <p:ext uri="{BB962C8B-B14F-4D97-AF65-F5344CB8AC3E}">
        <p14:creationId xmlns:p14="http://schemas.microsoft.com/office/powerpoint/2010/main" val="1531846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C0BF-3A68-4E4E-84C2-C5C8A6B83062}"/>
              </a:ext>
            </a:extLst>
          </p:cNvPr>
          <p:cNvSpPr>
            <a:spLocks noGrp="1"/>
          </p:cNvSpPr>
          <p:nvPr>
            <p:ph type="title"/>
          </p:nvPr>
        </p:nvSpPr>
        <p:spPr/>
        <p:txBody>
          <a:bodyPr/>
          <a:lstStyle/>
          <a:p>
            <a:r>
              <a:rPr lang="en-US" dirty="0"/>
              <a:t>Community Care Licensing (CCL) Complaints Overview</a:t>
            </a:r>
          </a:p>
        </p:txBody>
      </p:sp>
      <p:sp>
        <p:nvSpPr>
          <p:cNvPr id="3" name="Content Placeholder 2">
            <a:extLst>
              <a:ext uri="{FF2B5EF4-FFF2-40B4-BE49-F238E27FC236}">
                <a16:creationId xmlns:a16="http://schemas.microsoft.com/office/drawing/2014/main" id="{5658A7CD-C98B-4645-8DD3-5012B2F16C1B}"/>
              </a:ext>
            </a:extLst>
          </p:cNvPr>
          <p:cNvSpPr>
            <a:spLocks noGrp="1"/>
          </p:cNvSpPr>
          <p:nvPr>
            <p:ph idx="1"/>
          </p:nvPr>
        </p:nvSpPr>
        <p:spPr>
          <a:xfrm>
            <a:off x="1097280" y="1845734"/>
            <a:ext cx="10058400" cy="4456212"/>
          </a:xfrm>
        </p:spPr>
        <p:txBody>
          <a:bodyPr>
            <a:noAutofit/>
          </a:bodyPr>
          <a:lstStyle/>
          <a:p>
            <a:pPr>
              <a:buFont typeface="Arial" panose="020B0604020202020204" pitchFamily="34" charset="0"/>
              <a:buChar char="•"/>
            </a:pPr>
            <a:r>
              <a:rPr lang="en-US" dirty="0"/>
              <a:t> </a:t>
            </a:r>
            <a:r>
              <a:rPr lang="en-US" b="1" dirty="0"/>
              <a:t>What is a CCL complaint?</a:t>
            </a:r>
          </a:p>
          <a:p>
            <a:pPr lvl="1">
              <a:buFont typeface="Courier New" panose="02070309020205020404" pitchFamily="49" charset="0"/>
              <a:buChar char="o"/>
            </a:pPr>
            <a:r>
              <a:rPr lang="en-US" sz="1900" dirty="0"/>
              <a:t>A CCL complaint is a complaint that alleges that a facility, facility licensee, or facility staff person is out of compliance with licensing standards. </a:t>
            </a:r>
          </a:p>
          <a:p>
            <a:pPr>
              <a:buFont typeface="Arial" panose="020B0604020202020204" pitchFamily="34" charset="0"/>
              <a:buChar char="•"/>
            </a:pPr>
            <a:r>
              <a:rPr lang="en-US" b="1" dirty="0"/>
              <a:t> Who can make a complaint?</a:t>
            </a:r>
          </a:p>
          <a:p>
            <a:pPr lvl="1">
              <a:buFont typeface="Courier New" panose="02070309020205020404" pitchFamily="49" charset="0"/>
              <a:buChar char="o"/>
            </a:pPr>
            <a:r>
              <a:rPr lang="en-US" sz="1900" dirty="0"/>
              <a:t>Anyone can file a licensing complaint with CCLD if a licensed children’s residential facility has violated the state laws and regulations that govern it</a:t>
            </a:r>
          </a:p>
          <a:p>
            <a:pPr>
              <a:buFont typeface="Arial" panose="020B0604020202020204" pitchFamily="34" charset="0"/>
              <a:buChar char="•"/>
            </a:pPr>
            <a:r>
              <a:rPr lang="en-US" dirty="0"/>
              <a:t> </a:t>
            </a:r>
            <a:r>
              <a:rPr lang="en-US" b="1" dirty="0"/>
              <a:t>How can someone make a complaint?</a:t>
            </a:r>
          </a:p>
          <a:p>
            <a:pPr lvl="1">
              <a:buFont typeface="Courier New" panose="02070309020205020404" pitchFamily="49" charset="0"/>
              <a:buChar char="o"/>
            </a:pPr>
            <a:r>
              <a:rPr lang="en-US" sz="1900" dirty="0"/>
              <a:t>To make a complaint, contact the appropriate </a:t>
            </a:r>
            <a:r>
              <a:rPr lang="en-US" sz="1900" dirty="0">
                <a:hlinkClick r:id="rId2"/>
              </a:rPr>
              <a:t>Children’s Residential Regional Office</a:t>
            </a:r>
            <a:r>
              <a:rPr lang="en-US" sz="1900" dirty="0"/>
              <a:t> based on the county where the foster care placement is located. If the youth or their advocate cannot reach the regional office, they may file the </a:t>
            </a:r>
            <a:r>
              <a:rPr lang="en-US" sz="1900" dirty="0">
                <a:hlinkClick r:id="rId3"/>
              </a:rPr>
              <a:t>complaint online</a:t>
            </a:r>
            <a:r>
              <a:rPr lang="en-US" sz="1900" dirty="0"/>
              <a:t> or call CCLD’s complaint hotline at (844) 538-8766. </a:t>
            </a:r>
          </a:p>
          <a:p>
            <a:pPr lvl="1">
              <a:buFont typeface="Courier New" panose="02070309020205020404" pitchFamily="49" charset="0"/>
              <a:buChar char="o"/>
            </a:pPr>
            <a:r>
              <a:rPr lang="en-US" sz="1900" dirty="0"/>
              <a:t>The complainant may also want to copy the State and/or a County Foster Care Ombudsperson’s Office when they make a CCL complaint because these ombudspersons have separate investigatory authority and/or ability to help reach an appropriate resolution for the youth. </a:t>
            </a:r>
          </a:p>
        </p:txBody>
      </p:sp>
    </p:spTree>
    <p:extLst>
      <p:ext uri="{BB962C8B-B14F-4D97-AF65-F5344CB8AC3E}">
        <p14:creationId xmlns:p14="http://schemas.microsoft.com/office/powerpoint/2010/main" val="4221881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82FB-6FF1-4862-B8F9-C9802F28A265}"/>
              </a:ext>
            </a:extLst>
          </p:cNvPr>
          <p:cNvSpPr>
            <a:spLocks noGrp="1"/>
          </p:cNvSpPr>
          <p:nvPr>
            <p:ph type="title"/>
          </p:nvPr>
        </p:nvSpPr>
        <p:spPr/>
        <p:txBody>
          <a:bodyPr/>
          <a:lstStyle/>
          <a:p>
            <a:r>
              <a:rPr lang="en-US" dirty="0"/>
              <a:t>What Happens After a Complaint is Made?</a:t>
            </a:r>
          </a:p>
        </p:txBody>
      </p:sp>
      <p:sp>
        <p:nvSpPr>
          <p:cNvPr id="3" name="Content Placeholder 2">
            <a:extLst>
              <a:ext uri="{FF2B5EF4-FFF2-40B4-BE49-F238E27FC236}">
                <a16:creationId xmlns:a16="http://schemas.microsoft.com/office/drawing/2014/main" id="{5D155CC6-89CE-46BE-BBE5-CA5D3D776A1B}"/>
              </a:ext>
            </a:extLst>
          </p:cNvPr>
          <p:cNvSpPr>
            <a:spLocks noGrp="1"/>
          </p:cNvSpPr>
          <p:nvPr>
            <p:ph idx="1"/>
          </p:nvPr>
        </p:nvSpPr>
        <p:spPr>
          <a:xfrm>
            <a:off x="1097280" y="1845734"/>
            <a:ext cx="10058400" cy="4357358"/>
          </a:xfrm>
        </p:spPr>
        <p:txBody>
          <a:bodyPr>
            <a:normAutofit fontScale="92500" lnSpcReduction="10000"/>
          </a:bodyPr>
          <a:lstStyle/>
          <a:p>
            <a:pPr marL="228600" indent="-228600">
              <a:buFont typeface="Arial" panose="020B0604020202020204" pitchFamily="34" charset="0"/>
              <a:buChar char="•"/>
            </a:pPr>
            <a:r>
              <a:rPr lang="en-US" dirty="0"/>
              <a:t>After a CCL complaint has been made, the Licensing Program Analyst (“LPA”) will contact the complainant (if contact information is provided) to notify them that an interview will be conducted and the LPA will conduct a facility site inspection within 10 days of receipt of the complaint. (HSC§ 1538(c); Community Care Licensing Division (CCLD) Evaluator Manual, 3-2011)</a:t>
            </a:r>
          </a:p>
          <a:p>
            <a:pPr marL="228600" indent="-228600">
              <a:buFont typeface="Arial" panose="020B0604020202020204" pitchFamily="34" charset="0"/>
              <a:buChar char="•"/>
            </a:pPr>
            <a:r>
              <a:rPr lang="en-US" dirty="0"/>
              <a:t>By law, unannounced inspections are conducted for all complaints. (HSC §§ 1533(b)(1), 1534(a), 1538, CCLD Evaluator Manual, 3-2011)</a:t>
            </a:r>
          </a:p>
          <a:p>
            <a:pPr marL="228600" indent="-228600">
              <a:buFont typeface="Arial" panose="020B0604020202020204" pitchFamily="34" charset="0"/>
              <a:buChar char="•"/>
            </a:pPr>
            <a:r>
              <a:rPr lang="en-US" dirty="0"/>
              <a:t>Site inspections of serious allegations will occur “within two business days, or as soon as practically possible.” (CCLD Evaluator Manual, 3-2011)</a:t>
            </a:r>
          </a:p>
          <a:p>
            <a:pPr marL="228600" indent="-228600">
              <a:buFont typeface="Arial" panose="020B0604020202020204" pitchFamily="34" charset="0"/>
              <a:buChar char="•"/>
            </a:pPr>
            <a:r>
              <a:rPr lang="en-US" dirty="0"/>
              <a:t>During the investigation, the LPA will undertake a site inspection, interview relevant persons, and review facility records to evaluate the circumstances of the alleged violation. (CCLD Evaluator Manual, 3-2301) </a:t>
            </a:r>
          </a:p>
          <a:p>
            <a:pPr marL="228600" indent="-228600">
              <a:buFont typeface="Arial" panose="020B0604020202020204" pitchFamily="34" charset="0"/>
              <a:buChar char="•"/>
            </a:pPr>
            <a:r>
              <a:rPr lang="en-US" dirty="0"/>
              <a:t>Licensing personnel may also review the young person’s juvenile case records under Welf. &amp; Inst. Code Section 827(a)(1)(J) in the performance of their duties to inspect, approve, or license, and monitor or investigate community care facilities.</a:t>
            </a:r>
          </a:p>
        </p:txBody>
      </p:sp>
    </p:spTree>
    <p:extLst>
      <p:ext uri="{BB962C8B-B14F-4D97-AF65-F5344CB8AC3E}">
        <p14:creationId xmlns:p14="http://schemas.microsoft.com/office/powerpoint/2010/main" val="3288464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3636-8D88-4834-9050-8F90516ECB0D}"/>
              </a:ext>
            </a:extLst>
          </p:cNvPr>
          <p:cNvSpPr>
            <a:spLocks noGrp="1"/>
          </p:cNvSpPr>
          <p:nvPr>
            <p:ph type="title"/>
          </p:nvPr>
        </p:nvSpPr>
        <p:spPr/>
        <p:txBody>
          <a:bodyPr/>
          <a:lstStyle/>
          <a:p>
            <a:r>
              <a:rPr lang="en-US" dirty="0"/>
              <a:t>What Happens After the Investigation?</a:t>
            </a:r>
          </a:p>
        </p:txBody>
      </p:sp>
      <p:sp>
        <p:nvSpPr>
          <p:cNvPr id="3" name="Content Placeholder 2">
            <a:extLst>
              <a:ext uri="{FF2B5EF4-FFF2-40B4-BE49-F238E27FC236}">
                <a16:creationId xmlns:a16="http://schemas.microsoft.com/office/drawing/2014/main" id="{E57FAB64-4179-4119-B4A4-0F8F319A978C}"/>
              </a:ext>
            </a:extLst>
          </p:cNvPr>
          <p:cNvSpPr>
            <a:spLocks noGrp="1"/>
          </p:cNvSpPr>
          <p:nvPr>
            <p:ph idx="1"/>
          </p:nvPr>
        </p:nvSpPr>
        <p:spPr>
          <a:xfrm>
            <a:off x="1097280" y="1845734"/>
            <a:ext cx="10058400" cy="4320288"/>
          </a:xfrm>
        </p:spPr>
        <p:txBody>
          <a:bodyPr>
            <a:noAutofit/>
          </a:bodyPr>
          <a:lstStyle/>
          <a:p>
            <a:pPr marL="228600" indent="-228600">
              <a:buFont typeface="Arial" panose="020B0604020202020204" pitchFamily="34" charset="0"/>
              <a:buChar char="•"/>
            </a:pPr>
            <a:r>
              <a:rPr lang="en-US" dirty="0"/>
              <a:t>When all available evidence has been gathered and evaluated, the LPA will make a determination regarding the allegations. </a:t>
            </a:r>
          </a:p>
          <a:p>
            <a:pPr marL="228600" indent="-228600">
              <a:buFont typeface="Arial" panose="020B0604020202020204" pitchFamily="34" charset="0"/>
              <a:buChar char="•"/>
            </a:pPr>
            <a:r>
              <a:rPr lang="en-US" dirty="0"/>
              <a:t>There are three possible determinations: </a:t>
            </a:r>
          </a:p>
          <a:p>
            <a:pPr marL="594360" lvl="3" indent="-228600">
              <a:buFont typeface="+mj-lt"/>
              <a:buAutoNum type="arabicPeriod"/>
            </a:pPr>
            <a:r>
              <a:rPr lang="en-US" sz="2000" dirty="0"/>
              <a:t>Substantiated (supported by the preponderance of the evidence) (CCLD Evaluator Manual 3-3012), </a:t>
            </a:r>
          </a:p>
          <a:p>
            <a:pPr marL="594360" lvl="3" indent="-228600">
              <a:buFont typeface="+mj-lt"/>
              <a:buAutoNum type="arabicPeriod"/>
            </a:pPr>
            <a:r>
              <a:rPr lang="en-US" sz="2000" dirty="0"/>
              <a:t>Unsubstantiated (not sufficiently supported by the preponderance of the evidence) (CCLD Evaluator Manual 3-3012), or </a:t>
            </a:r>
          </a:p>
          <a:p>
            <a:pPr marL="594360" lvl="3" indent="-228600">
              <a:buFont typeface="+mj-lt"/>
              <a:buAutoNum type="arabicPeriod"/>
            </a:pPr>
            <a:r>
              <a:rPr lang="en-US" sz="2000" dirty="0"/>
              <a:t>Unfounded (without merit or intended to harass) (CCLD Evaluator Manual 3-3012, 3-2606)</a:t>
            </a:r>
          </a:p>
          <a:p>
            <a:pPr marL="228600" indent="-228600">
              <a:buFont typeface="Arial" panose="020B0604020202020204" pitchFamily="34" charset="0"/>
              <a:buChar char="•"/>
            </a:pPr>
            <a:r>
              <a:rPr lang="en-US" dirty="0"/>
              <a:t>This determination typically occurs near the conclusion of the site visit, but complaint investigations must be completed within 90 days of receipt of the complaint. (CCLD Evaluator Manual 3-2503)</a:t>
            </a:r>
          </a:p>
          <a:p>
            <a:pPr marL="228600" indent="-228600">
              <a:buFont typeface="Arial" panose="020B0604020202020204" pitchFamily="34" charset="0"/>
              <a:buChar char="•"/>
            </a:pPr>
            <a:r>
              <a:rPr lang="en-US" dirty="0"/>
              <a:t>The standard to substantiate a violation is that there is a preponderance of the evidence to prove that an alleged violation occurred.</a:t>
            </a:r>
          </a:p>
        </p:txBody>
      </p:sp>
    </p:spTree>
    <p:extLst>
      <p:ext uri="{BB962C8B-B14F-4D97-AF65-F5344CB8AC3E}">
        <p14:creationId xmlns:p14="http://schemas.microsoft.com/office/powerpoint/2010/main" val="3907683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9202-423F-4163-B4DA-28466CC5CA53}"/>
              </a:ext>
            </a:extLst>
          </p:cNvPr>
          <p:cNvSpPr>
            <a:spLocks noGrp="1"/>
          </p:cNvSpPr>
          <p:nvPr>
            <p:ph type="title"/>
          </p:nvPr>
        </p:nvSpPr>
        <p:spPr/>
        <p:txBody>
          <a:bodyPr/>
          <a:lstStyle/>
          <a:p>
            <a:r>
              <a:rPr lang="en-US" dirty="0"/>
              <a:t>What Happens After CCL Substantiates a Violation?</a:t>
            </a:r>
          </a:p>
        </p:txBody>
      </p:sp>
      <p:sp>
        <p:nvSpPr>
          <p:cNvPr id="3" name="Content Placeholder 2">
            <a:extLst>
              <a:ext uri="{FF2B5EF4-FFF2-40B4-BE49-F238E27FC236}">
                <a16:creationId xmlns:a16="http://schemas.microsoft.com/office/drawing/2014/main" id="{C57EAE89-A4B4-4312-98D1-37C2CDA456B9}"/>
              </a:ext>
            </a:extLst>
          </p:cNvPr>
          <p:cNvSpPr>
            <a:spLocks noGrp="1"/>
          </p:cNvSpPr>
          <p:nvPr>
            <p:ph idx="1"/>
          </p:nvPr>
        </p:nvSpPr>
        <p:spPr>
          <a:xfrm>
            <a:off x="1097280" y="1845733"/>
            <a:ext cx="10058400" cy="4443855"/>
          </a:xfrm>
        </p:spPr>
        <p:txBody>
          <a:bodyPr>
            <a:noAutofit/>
          </a:bodyPr>
          <a:lstStyle/>
          <a:p>
            <a:pPr marL="228600" indent="-228600">
              <a:buFont typeface="Arial" panose="020B0604020202020204" pitchFamily="34" charset="0"/>
              <a:buChar char="•"/>
            </a:pPr>
            <a:r>
              <a:rPr lang="en-US" sz="2200" dirty="0"/>
              <a:t>When CCL substantiates a violation, the LPA will issue the program a citation or in certain circumstances, provide either a written or verbal consultation. See CCLD Evaluator Manual 3-4200 for information about the various types of violations. </a:t>
            </a:r>
          </a:p>
          <a:p>
            <a:pPr marL="228600" indent="-228600">
              <a:buFont typeface="Arial" panose="020B0604020202020204" pitchFamily="34" charset="0"/>
              <a:buChar char="•"/>
            </a:pPr>
            <a:r>
              <a:rPr lang="en-US" sz="2200" dirty="0"/>
              <a:t>For cases in which the LPA has some discretion to issue a citation or provide either a written or verbal consultation, the decision is based on the history of the facility, the frequency and degree of the violation, the current overall condition of the facility and the existence of other violations (CCLD Evaluator Manual, 3-4200)</a:t>
            </a:r>
          </a:p>
          <a:p>
            <a:pPr marL="228600" indent="-228600">
              <a:buFont typeface="Arial" panose="020B0604020202020204" pitchFamily="34" charset="0"/>
              <a:buChar char="•"/>
            </a:pPr>
            <a:r>
              <a:rPr lang="en-US" sz="2200" dirty="0"/>
              <a:t>The facility must remedy the violation within a certain period of time, which depends on the nature of the violation. The LPA may conduct additional site visits to ensure that the deficiencies have been corrected. (HSC § 1534.1(a), and CCLD Evaluator Manual, 3-2652, 3-3401 through 3-3404)</a:t>
            </a:r>
          </a:p>
          <a:p>
            <a:pPr marL="228600" indent="-228600">
              <a:buFont typeface="Arial" panose="020B0604020202020204" pitchFamily="34" charset="0"/>
              <a:buChar char="•"/>
            </a:pPr>
            <a:r>
              <a:rPr lang="en-US" sz="2200" dirty="0"/>
              <a:t>In certain cases, the state may also place the agency on probation, suspend its license, or even file legal action to revoke its license.</a:t>
            </a:r>
          </a:p>
        </p:txBody>
      </p:sp>
    </p:spTree>
    <p:extLst>
      <p:ext uri="{BB962C8B-B14F-4D97-AF65-F5344CB8AC3E}">
        <p14:creationId xmlns:p14="http://schemas.microsoft.com/office/powerpoint/2010/main" val="1542435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B477-E9DB-4848-BB54-C8B8383518B6}"/>
              </a:ext>
            </a:extLst>
          </p:cNvPr>
          <p:cNvSpPr>
            <a:spLocks noGrp="1"/>
          </p:cNvSpPr>
          <p:nvPr>
            <p:ph type="title"/>
          </p:nvPr>
        </p:nvSpPr>
        <p:spPr/>
        <p:txBody>
          <a:bodyPr/>
          <a:lstStyle/>
          <a:p>
            <a:r>
              <a:rPr lang="en-US" dirty="0"/>
              <a:t>How can I find Information about THP-NMD Facilities?</a:t>
            </a:r>
          </a:p>
        </p:txBody>
      </p:sp>
      <p:sp>
        <p:nvSpPr>
          <p:cNvPr id="3" name="Content Placeholder 2">
            <a:extLst>
              <a:ext uri="{FF2B5EF4-FFF2-40B4-BE49-F238E27FC236}">
                <a16:creationId xmlns:a16="http://schemas.microsoft.com/office/drawing/2014/main" id="{41BABBCE-3FBA-42FF-83D2-1A7CC3FA088E}"/>
              </a:ext>
            </a:extLst>
          </p:cNvPr>
          <p:cNvSpPr>
            <a:spLocks noGrp="1"/>
          </p:cNvSpPr>
          <p:nvPr>
            <p:ph idx="1"/>
          </p:nvPr>
        </p:nvSpPr>
        <p:spPr/>
        <p:txBody>
          <a:bodyPr/>
          <a:lstStyle/>
          <a:p>
            <a:pPr marL="228600" indent="-228600">
              <a:buFont typeface="Arial" panose="020B0604020202020204" pitchFamily="34" charset="0"/>
              <a:buChar char="•"/>
            </a:pPr>
            <a:r>
              <a:rPr lang="en-US" sz="2200" b="1" dirty="0"/>
              <a:t>Anyone can review the care provider’s licensing history, including inspection reports and previous licensing complaint investigation reports and facility evaluation reports, publicly available on the </a:t>
            </a:r>
            <a:r>
              <a:rPr lang="en-US" sz="2200" b="1" dirty="0">
                <a:hlinkClick r:id="rId3"/>
              </a:rPr>
              <a:t>CDSS CCL Facility Search Website</a:t>
            </a:r>
            <a:r>
              <a:rPr lang="en-US" sz="2200" b="1" dirty="0"/>
              <a:t>. </a:t>
            </a:r>
          </a:p>
          <a:p>
            <a:pPr marL="228600" indent="-228600">
              <a:buFont typeface="Arial" panose="020B0604020202020204" pitchFamily="34" charset="0"/>
              <a:buChar char="•"/>
            </a:pPr>
            <a:r>
              <a:rPr lang="en-US" sz="2200" dirty="0"/>
              <a:t>Additionally, the program statement, plan of operation, county contract, and/or county certification from the licensee or contracting child welfare or probation agency may contain important information about the program and the population it intends to serve. These records may be obtained through an informal request to the county or licensee, or under the California Public Records Act (Cal. Gov. Code § 7920.000 </a:t>
            </a:r>
            <a:r>
              <a:rPr lang="en-US" sz="2200" i="1" dirty="0"/>
              <a:t>et seq</a:t>
            </a:r>
            <a:r>
              <a:rPr lang="en-US" sz="2200" dirty="0"/>
              <a:t>.) (if necessary).</a:t>
            </a:r>
          </a:p>
        </p:txBody>
      </p:sp>
    </p:spTree>
    <p:extLst>
      <p:ext uri="{BB962C8B-B14F-4D97-AF65-F5344CB8AC3E}">
        <p14:creationId xmlns:p14="http://schemas.microsoft.com/office/powerpoint/2010/main" val="1284308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A021E-4144-442B-B931-AF374441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051" y="387858"/>
            <a:ext cx="8503087" cy="5893103"/>
          </a:xfrm>
          <a:prstGeom prst="rect">
            <a:avLst/>
          </a:prstGeom>
        </p:spPr>
      </p:pic>
      <p:cxnSp>
        <p:nvCxnSpPr>
          <p:cNvPr id="7" name="Straight Arrow Connector 6">
            <a:extLst>
              <a:ext uri="{FF2B5EF4-FFF2-40B4-BE49-F238E27FC236}">
                <a16:creationId xmlns:a16="http://schemas.microsoft.com/office/drawing/2014/main" id="{FEABFAD9-C057-4BEA-AD81-05C2CC4F0C5A}"/>
              </a:ext>
            </a:extLst>
          </p:cNvPr>
          <p:cNvCxnSpPr>
            <a:cxnSpLocks/>
          </p:cNvCxnSpPr>
          <p:nvPr/>
        </p:nvCxnSpPr>
        <p:spPr>
          <a:xfrm flipH="1">
            <a:off x="7777656" y="5969877"/>
            <a:ext cx="1345323"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97B3E9CC-58F0-45A5-9D71-F0125E10D844}"/>
              </a:ext>
            </a:extLst>
          </p:cNvPr>
          <p:cNvSpPr txBox="1"/>
          <p:nvPr/>
        </p:nvSpPr>
        <p:spPr>
          <a:xfrm>
            <a:off x="9249103" y="4740166"/>
            <a:ext cx="2438400" cy="1477328"/>
          </a:xfrm>
          <a:prstGeom prst="rect">
            <a:avLst/>
          </a:prstGeom>
          <a:noFill/>
        </p:spPr>
        <p:txBody>
          <a:bodyPr wrap="square" rtlCol="0">
            <a:spAutoFit/>
          </a:bodyPr>
          <a:lstStyle/>
          <a:p>
            <a:r>
              <a:rPr lang="en-US" b="1" dirty="0"/>
              <a:t>THPs and other licensed foster care placements are “24 Hour Residential Care for Children”</a:t>
            </a:r>
          </a:p>
        </p:txBody>
      </p:sp>
    </p:spTree>
    <p:extLst>
      <p:ext uri="{BB962C8B-B14F-4D97-AF65-F5344CB8AC3E}">
        <p14:creationId xmlns:p14="http://schemas.microsoft.com/office/powerpoint/2010/main" val="797222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D774D-1432-4BD6-B18B-42A06EECE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225" y="399574"/>
            <a:ext cx="8420533" cy="5848651"/>
          </a:xfrm>
          <a:prstGeom prst="rect">
            <a:avLst/>
          </a:prstGeom>
        </p:spPr>
      </p:pic>
      <p:cxnSp>
        <p:nvCxnSpPr>
          <p:cNvPr id="4" name="Straight Arrow Connector 3">
            <a:extLst>
              <a:ext uri="{FF2B5EF4-FFF2-40B4-BE49-F238E27FC236}">
                <a16:creationId xmlns:a16="http://schemas.microsoft.com/office/drawing/2014/main" id="{EE2228A8-0AFA-450C-9E4C-78E40A4C368A}"/>
              </a:ext>
            </a:extLst>
          </p:cNvPr>
          <p:cNvCxnSpPr>
            <a:cxnSpLocks/>
          </p:cNvCxnSpPr>
          <p:nvPr/>
        </p:nvCxnSpPr>
        <p:spPr>
          <a:xfrm flipH="1">
            <a:off x="3615560" y="4414345"/>
            <a:ext cx="1345323"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437939B9-84EE-49CC-8F89-AF1D26A9C87F}"/>
              </a:ext>
            </a:extLst>
          </p:cNvPr>
          <p:cNvSpPr txBox="1"/>
          <p:nvPr/>
        </p:nvSpPr>
        <p:spPr>
          <a:xfrm>
            <a:off x="5234152" y="3962400"/>
            <a:ext cx="2480441" cy="923330"/>
          </a:xfrm>
          <a:prstGeom prst="rect">
            <a:avLst/>
          </a:prstGeom>
          <a:noFill/>
        </p:spPr>
        <p:txBody>
          <a:bodyPr wrap="square" rtlCol="0">
            <a:spAutoFit/>
          </a:bodyPr>
          <a:lstStyle/>
          <a:p>
            <a:r>
              <a:rPr lang="en-US" b="1" dirty="0"/>
              <a:t>THP-NMD is licensed as a Transitional Housing Provider</a:t>
            </a:r>
          </a:p>
        </p:txBody>
      </p:sp>
    </p:spTree>
    <p:extLst>
      <p:ext uri="{BB962C8B-B14F-4D97-AF65-F5344CB8AC3E}">
        <p14:creationId xmlns:p14="http://schemas.microsoft.com/office/powerpoint/2010/main" val="4148503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83265-CD6C-4086-A9CE-738977115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92" y="332355"/>
            <a:ext cx="8363380" cy="5835950"/>
          </a:xfrm>
          <a:prstGeom prst="rect">
            <a:avLst/>
          </a:prstGeom>
        </p:spPr>
      </p:pic>
      <p:cxnSp>
        <p:nvCxnSpPr>
          <p:cNvPr id="4" name="Straight Arrow Connector 3">
            <a:extLst>
              <a:ext uri="{FF2B5EF4-FFF2-40B4-BE49-F238E27FC236}">
                <a16:creationId xmlns:a16="http://schemas.microsoft.com/office/drawing/2014/main" id="{97DB77D4-87F8-4EC8-865F-855BE095E0F6}"/>
              </a:ext>
            </a:extLst>
          </p:cNvPr>
          <p:cNvCxnSpPr>
            <a:cxnSpLocks/>
          </p:cNvCxnSpPr>
          <p:nvPr/>
        </p:nvCxnSpPr>
        <p:spPr>
          <a:xfrm flipH="1">
            <a:off x="8060010" y="5675586"/>
            <a:ext cx="1345323"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id="{1F0AB4C3-CF19-4513-9CE8-38FDC1241773}"/>
              </a:ext>
            </a:extLst>
          </p:cNvPr>
          <p:cNvCxnSpPr>
            <a:cxnSpLocks/>
          </p:cNvCxnSpPr>
          <p:nvPr/>
        </p:nvCxnSpPr>
        <p:spPr>
          <a:xfrm flipH="1">
            <a:off x="8032310" y="2958662"/>
            <a:ext cx="1345323"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9C3D344-ED81-424C-946F-A94F253C8A00}"/>
              </a:ext>
            </a:extLst>
          </p:cNvPr>
          <p:cNvSpPr txBox="1"/>
          <p:nvPr/>
        </p:nvSpPr>
        <p:spPr>
          <a:xfrm>
            <a:off x="9616966" y="4690977"/>
            <a:ext cx="2205742" cy="1477328"/>
          </a:xfrm>
          <a:prstGeom prst="rect">
            <a:avLst/>
          </a:prstGeom>
          <a:noFill/>
        </p:spPr>
        <p:txBody>
          <a:bodyPr wrap="square" rtlCol="0">
            <a:spAutoFit/>
          </a:bodyPr>
          <a:lstStyle/>
          <a:p>
            <a:r>
              <a:rPr lang="en-US" b="1" dirty="0"/>
              <a:t>Generally, it is easiest to find a facility by searching by county where it is located</a:t>
            </a:r>
          </a:p>
        </p:txBody>
      </p:sp>
      <p:sp>
        <p:nvSpPr>
          <p:cNvPr id="7" name="TextBox 6">
            <a:extLst>
              <a:ext uri="{FF2B5EF4-FFF2-40B4-BE49-F238E27FC236}">
                <a16:creationId xmlns:a16="http://schemas.microsoft.com/office/drawing/2014/main" id="{DF6A5E88-30E8-4E8B-A528-9FB60E442A4B}"/>
              </a:ext>
            </a:extLst>
          </p:cNvPr>
          <p:cNvSpPr txBox="1"/>
          <p:nvPr/>
        </p:nvSpPr>
        <p:spPr>
          <a:xfrm>
            <a:off x="9480331" y="2511972"/>
            <a:ext cx="2415949" cy="1477328"/>
          </a:xfrm>
          <a:prstGeom prst="rect">
            <a:avLst/>
          </a:prstGeom>
          <a:noFill/>
        </p:spPr>
        <p:txBody>
          <a:bodyPr wrap="square" rtlCol="0">
            <a:spAutoFit/>
          </a:bodyPr>
          <a:lstStyle/>
          <a:p>
            <a:r>
              <a:rPr lang="en-US" b="1" dirty="0"/>
              <a:t>You can search by Facility Name, though the licensee may be different from the facility name</a:t>
            </a:r>
          </a:p>
        </p:txBody>
      </p:sp>
    </p:spTree>
    <p:extLst>
      <p:ext uri="{BB962C8B-B14F-4D97-AF65-F5344CB8AC3E}">
        <p14:creationId xmlns:p14="http://schemas.microsoft.com/office/powerpoint/2010/main" val="1620104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AA3B7-AB7E-4E9E-A1BD-2707420BE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208" y="920621"/>
            <a:ext cx="8439584" cy="5016758"/>
          </a:xfrm>
          <a:prstGeom prst="rect">
            <a:avLst/>
          </a:prstGeom>
        </p:spPr>
      </p:pic>
      <p:sp>
        <p:nvSpPr>
          <p:cNvPr id="5" name="Oval 4">
            <a:extLst>
              <a:ext uri="{FF2B5EF4-FFF2-40B4-BE49-F238E27FC236}">
                <a16:creationId xmlns:a16="http://schemas.microsoft.com/office/drawing/2014/main" id="{C9790A87-B1BE-485D-AB0B-2FDAA153A886}"/>
              </a:ext>
            </a:extLst>
          </p:cNvPr>
          <p:cNvSpPr/>
          <p:nvPr/>
        </p:nvSpPr>
        <p:spPr>
          <a:xfrm>
            <a:off x="9595945" y="2575034"/>
            <a:ext cx="719847" cy="34473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FD6E2BE-4F60-4761-959D-4D81483A66EA}"/>
              </a:ext>
            </a:extLst>
          </p:cNvPr>
          <p:cNvSpPr txBox="1"/>
          <p:nvPr/>
        </p:nvSpPr>
        <p:spPr>
          <a:xfrm>
            <a:off x="10499834" y="3300248"/>
            <a:ext cx="1471449" cy="1200329"/>
          </a:xfrm>
          <a:prstGeom prst="rect">
            <a:avLst/>
          </a:prstGeom>
          <a:noFill/>
        </p:spPr>
        <p:txBody>
          <a:bodyPr wrap="square" rtlCol="0">
            <a:spAutoFit/>
          </a:bodyPr>
          <a:lstStyle/>
          <a:p>
            <a:r>
              <a:rPr lang="en-US" b="1" dirty="0"/>
              <a:t>Click “view” to review each facility’s profile</a:t>
            </a:r>
          </a:p>
        </p:txBody>
      </p:sp>
    </p:spTree>
    <p:extLst>
      <p:ext uri="{BB962C8B-B14F-4D97-AF65-F5344CB8AC3E}">
        <p14:creationId xmlns:p14="http://schemas.microsoft.com/office/powerpoint/2010/main" val="70706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Center Function and Services</a:t>
            </a:r>
          </a:p>
        </p:txBody>
      </p:sp>
      <p:sp>
        <p:nvSpPr>
          <p:cNvPr id="3" name="Content Placeholder 2"/>
          <p:cNvSpPr>
            <a:spLocks noGrp="1"/>
          </p:cNvSpPr>
          <p:nvPr>
            <p:ph idx="1"/>
          </p:nvPr>
        </p:nvSpPr>
        <p:spPr/>
        <p:txBody>
          <a:bodyPr/>
          <a:lstStyle/>
          <a:p>
            <a:pPr marL="0" indent="0">
              <a:buNone/>
            </a:pPr>
            <a:r>
              <a:rPr lang="en-US" dirty="0">
                <a:solidFill>
                  <a:schemeClr val="tx1"/>
                </a:solidFill>
              </a:rPr>
              <a:t>Youth Law Center is a Qualified Support Center that provides free legal training, legal technical assistance, and advocacy support to the legal community across California.</a:t>
            </a:r>
          </a:p>
          <a:p>
            <a:pPr marL="228600" indent="-228600" fontAlgn="base">
              <a:buFont typeface="Arial" panose="020B0604020202020204" pitchFamily="34" charset="0"/>
              <a:buChar char="•"/>
            </a:pPr>
            <a:r>
              <a:rPr lang="en-US" b="1" dirty="0">
                <a:solidFill>
                  <a:schemeClr val="tx1"/>
                </a:solidFill>
              </a:rPr>
              <a:t> Trainings and Workshops, Workgroups, and Outreach </a:t>
            </a:r>
            <a:r>
              <a:rPr lang="en-US" dirty="0">
                <a:solidFill>
                  <a:schemeClr val="tx1"/>
                </a:solidFill>
              </a:rPr>
              <a:t>(trainings on substantive areas of expertise and best practices, participation in local and statewide workgroups, and quarterly outreach and mailing regarding new resources)</a:t>
            </a:r>
            <a:endParaRPr lang="en-US" b="1" dirty="0">
              <a:solidFill>
                <a:schemeClr val="tx1"/>
              </a:solidFill>
            </a:endParaRPr>
          </a:p>
          <a:p>
            <a:pPr marL="228600" indent="-228600" fontAlgn="base">
              <a:buFont typeface="Arial" panose="020B0604020202020204" pitchFamily="34" charset="0"/>
              <a:buChar char="•"/>
            </a:pPr>
            <a:r>
              <a:rPr lang="en-US" b="1" dirty="0">
                <a:solidFill>
                  <a:schemeClr val="tx1"/>
                </a:solidFill>
              </a:rPr>
              <a:t> Consultation, Research, Co-Counseling and Technical Assistance</a:t>
            </a:r>
            <a:r>
              <a:rPr lang="en-US" dirty="0">
                <a:solidFill>
                  <a:schemeClr val="tx1"/>
                </a:solidFill>
              </a:rPr>
              <a:t> (direct-assistance to advocates in our areas of substantive expertise, including advocate support for proposed legislation, pleadings and amicus briefs, and individual and systemic issues)</a:t>
            </a:r>
            <a:endParaRPr lang="en-US" b="1" dirty="0">
              <a:solidFill>
                <a:schemeClr val="tx1"/>
              </a:solidFill>
            </a:endParaRPr>
          </a:p>
          <a:p>
            <a:pPr marL="228600" indent="-228600" fontAlgn="base">
              <a:buFont typeface="Arial" panose="020B0604020202020204" pitchFamily="34" charset="0"/>
              <a:buChar char="•"/>
            </a:pPr>
            <a:r>
              <a:rPr lang="en-US" b="1" dirty="0">
                <a:solidFill>
                  <a:schemeClr val="tx1"/>
                </a:solidFill>
                <a:hlinkClick r:id="rId3"/>
              </a:rPr>
              <a:t>Resource Materials</a:t>
            </a:r>
            <a:r>
              <a:rPr lang="en-US" b="1" dirty="0">
                <a:solidFill>
                  <a:schemeClr val="tx1"/>
                </a:solidFill>
              </a:rPr>
              <a:t>, Information Services and Support </a:t>
            </a:r>
            <a:r>
              <a:rPr lang="en-US" dirty="0">
                <a:solidFill>
                  <a:schemeClr val="tx1"/>
                </a:solidFill>
              </a:rPr>
              <a:t>(create trainings, toolkits, advocacy guides, facts sheets, policy bulletins and other resources, including co-authoring resources and trainings with other legal service providers)</a:t>
            </a:r>
            <a:endParaRPr lang="en-US" b="1" dirty="0">
              <a:solidFill>
                <a:schemeClr val="tx1"/>
              </a:solidFill>
            </a:endParaRPr>
          </a:p>
        </p:txBody>
      </p:sp>
    </p:spTree>
    <p:extLst>
      <p:ext uri="{BB962C8B-B14F-4D97-AF65-F5344CB8AC3E}">
        <p14:creationId xmlns:p14="http://schemas.microsoft.com/office/powerpoint/2010/main" val="13896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995B22-74E3-4A5F-951F-E5747AD53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2" y="393456"/>
            <a:ext cx="8313011" cy="5702544"/>
          </a:xfrm>
          <a:prstGeom prst="rect">
            <a:avLst/>
          </a:prstGeom>
        </p:spPr>
      </p:pic>
      <p:sp>
        <p:nvSpPr>
          <p:cNvPr id="5" name="Rectangle 4">
            <a:extLst>
              <a:ext uri="{FF2B5EF4-FFF2-40B4-BE49-F238E27FC236}">
                <a16:creationId xmlns:a16="http://schemas.microsoft.com/office/drawing/2014/main" id="{4363874E-A4BB-4753-AC4E-9C4302CF276D}"/>
              </a:ext>
            </a:extLst>
          </p:cNvPr>
          <p:cNvSpPr/>
          <p:nvPr/>
        </p:nvSpPr>
        <p:spPr>
          <a:xfrm>
            <a:off x="641131" y="1093076"/>
            <a:ext cx="882869" cy="136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ED60EF-CAD1-45C3-A2A6-8A9E71094759}"/>
              </a:ext>
            </a:extLst>
          </p:cNvPr>
          <p:cNvSpPr/>
          <p:nvPr/>
        </p:nvSpPr>
        <p:spPr>
          <a:xfrm>
            <a:off x="1644866" y="1981201"/>
            <a:ext cx="882869" cy="136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DB6DB4D-D758-423B-AE53-532103B7019C}"/>
              </a:ext>
            </a:extLst>
          </p:cNvPr>
          <p:cNvSpPr/>
          <p:nvPr/>
        </p:nvSpPr>
        <p:spPr>
          <a:xfrm>
            <a:off x="1918132" y="2622331"/>
            <a:ext cx="882869" cy="136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7015B37-1D9F-4396-A7FB-C8A3F11FC998}"/>
              </a:ext>
            </a:extLst>
          </p:cNvPr>
          <p:cNvSpPr/>
          <p:nvPr/>
        </p:nvSpPr>
        <p:spPr>
          <a:xfrm>
            <a:off x="6027682" y="1361090"/>
            <a:ext cx="882869" cy="136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EBB8CA0E-7EF4-420A-913A-6D602707976B}"/>
              </a:ext>
            </a:extLst>
          </p:cNvPr>
          <p:cNvCxnSpPr>
            <a:cxnSpLocks/>
          </p:cNvCxnSpPr>
          <p:nvPr/>
        </p:nvCxnSpPr>
        <p:spPr>
          <a:xfrm flipH="1" flipV="1">
            <a:off x="1524000" y="1313792"/>
            <a:ext cx="1408386" cy="315311"/>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84FF7E98-885F-47B5-9A49-0B8BA0A5E272}"/>
              </a:ext>
            </a:extLst>
          </p:cNvPr>
          <p:cNvCxnSpPr>
            <a:cxnSpLocks/>
          </p:cNvCxnSpPr>
          <p:nvPr/>
        </p:nvCxnSpPr>
        <p:spPr>
          <a:xfrm flipH="1">
            <a:off x="2614228" y="1784131"/>
            <a:ext cx="318158" cy="239111"/>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F65947D-A556-4668-B55B-7183026F283D}"/>
              </a:ext>
            </a:extLst>
          </p:cNvPr>
          <p:cNvSpPr txBox="1"/>
          <p:nvPr/>
        </p:nvSpPr>
        <p:spPr>
          <a:xfrm>
            <a:off x="2995452" y="1382109"/>
            <a:ext cx="2448907" cy="1569660"/>
          </a:xfrm>
          <a:prstGeom prst="rect">
            <a:avLst/>
          </a:prstGeom>
          <a:noFill/>
          <a:ln>
            <a:solidFill>
              <a:schemeClr val="tx1"/>
            </a:solidFill>
          </a:ln>
        </p:spPr>
        <p:txBody>
          <a:bodyPr wrap="square" rtlCol="0">
            <a:spAutoFit/>
          </a:bodyPr>
          <a:lstStyle/>
          <a:p>
            <a:r>
              <a:rPr lang="en-US" sz="1600" b="1" dirty="0"/>
              <a:t>Note: these two names may be different because the licensed person or entity may be different than the name of the facility.</a:t>
            </a:r>
          </a:p>
        </p:txBody>
      </p:sp>
      <p:cxnSp>
        <p:nvCxnSpPr>
          <p:cNvPr id="16" name="Straight Arrow Connector 15">
            <a:extLst>
              <a:ext uri="{FF2B5EF4-FFF2-40B4-BE49-F238E27FC236}">
                <a16:creationId xmlns:a16="http://schemas.microsoft.com/office/drawing/2014/main" id="{326E7C73-35D3-4D61-AEEF-29E86C8EAFDF}"/>
              </a:ext>
            </a:extLst>
          </p:cNvPr>
          <p:cNvCxnSpPr>
            <a:cxnSpLocks/>
          </p:cNvCxnSpPr>
          <p:nvPr/>
        </p:nvCxnSpPr>
        <p:spPr>
          <a:xfrm flipH="1">
            <a:off x="6193579" y="5638800"/>
            <a:ext cx="2478044" cy="0"/>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DB654BFA-93E4-465A-B2EC-6775017A179E}"/>
              </a:ext>
            </a:extLst>
          </p:cNvPr>
          <p:cNvSpPr txBox="1"/>
          <p:nvPr/>
        </p:nvSpPr>
        <p:spPr>
          <a:xfrm>
            <a:off x="8804543" y="5454135"/>
            <a:ext cx="2133600" cy="369330"/>
          </a:xfrm>
          <a:prstGeom prst="rect">
            <a:avLst/>
          </a:prstGeom>
          <a:noFill/>
          <a:ln>
            <a:solidFill>
              <a:schemeClr val="tx1"/>
            </a:solidFill>
          </a:ln>
        </p:spPr>
        <p:txBody>
          <a:bodyPr wrap="square" rtlCol="0">
            <a:spAutoFit/>
          </a:bodyPr>
          <a:lstStyle/>
          <a:p>
            <a:r>
              <a:rPr lang="en-US" b="1" dirty="0"/>
              <a:t>Reviewable reports</a:t>
            </a:r>
          </a:p>
        </p:txBody>
      </p:sp>
      <p:sp>
        <p:nvSpPr>
          <p:cNvPr id="20" name="TextBox 19">
            <a:extLst>
              <a:ext uri="{FF2B5EF4-FFF2-40B4-BE49-F238E27FC236}">
                <a16:creationId xmlns:a16="http://schemas.microsoft.com/office/drawing/2014/main" id="{FFB2E2E5-5953-4F97-906D-88D45633A658}"/>
              </a:ext>
            </a:extLst>
          </p:cNvPr>
          <p:cNvSpPr txBox="1"/>
          <p:nvPr/>
        </p:nvSpPr>
        <p:spPr>
          <a:xfrm>
            <a:off x="6261768" y="3646119"/>
            <a:ext cx="2249214" cy="923330"/>
          </a:xfrm>
          <a:prstGeom prst="rect">
            <a:avLst/>
          </a:prstGeom>
          <a:noFill/>
          <a:ln>
            <a:solidFill>
              <a:schemeClr val="tx1"/>
            </a:solidFill>
          </a:ln>
        </p:spPr>
        <p:txBody>
          <a:bodyPr wrap="square" rtlCol="0">
            <a:spAutoFit/>
          </a:bodyPr>
          <a:lstStyle/>
          <a:p>
            <a:r>
              <a:rPr lang="en-US" b="1" dirty="0"/>
              <a:t>These are broken down further based on the type of visit.</a:t>
            </a:r>
          </a:p>
        </p:txBody>
      </p:sp>
      <p:cxnSp>
        <p:nvCxnSpPr>
          <p:cNvPr id="21" name="Straight Arrow Connector 20">
            <a:extLst>
              <a:ext uri="{FF2B5EF4-FFF2-40B4-BE49-F238E27FC236}">
                <a16:creationId xmlns:a16="http://schemas.microsoft.com/office/drawing/2014/main" id="{35E024D2-7735-49D6-9385-F03823AF21FE}"/>
              </a:ext>
            </a:extLst>
          </p:cNvPr>
          <p:cNvCxnSpPr>
            <a:cxnSpLocks/>
          </p:cNvCxnSpPr>
          <p:nvPr/>
        </p:nvCxnSpPr>
        <p:spPr>
          <a:xfrm flipH="1">
            <a:off x="5228897" y="4400773"/>
            <a:ext cx="1003737" cy="652047"/>
          </a:xfrm>
          <a:prstGeom prst="straightConnector1">
            <a:avLst/>
          </a:prstGeom>
          <a:ln w="412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44717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5B8D-86EF-43AD-AF7D-3E6E5F4B2272}"/>
              </a:ext>
            </a:extLst>
          </p:cNvPr>
          <p:cNvSpPr>
            <a:spLocks noGrp="1"/>
          </p:cNvSpPr>
          <p:nvPr>
            <p:ph type="title"/>
          </p:nvPr>
        </p:nvSpPr>
        <p:spPr/>
        <p:txBody>
          <a:bodyPr/>
          <a:lstStyle/>
          <a:p>
            <a:r>
              <a:rPr lang="en-US" dirty="0"/>
              <a:t>Why are CCL Complaints Important?</a:t>
            </a:r>
          </a:p>
        </p:txBody>
      </p:sp>
      <p:sp>
        <p:nvSpPr>
          <p:cNvPr id="3" name="Content Placeholder 2">
            <a:extLst>
              <a:ext uri="{FF2B5EF4-FFF2-40B4-BE49-F238E27FC236}">
                <a16:creationId xmlns:a16="http://schemas.microsoft.com/office/drawing/2014/main" id="{4C6F3C3B-1832-4FA8-8AEA-6DA1AA7ABBEE}"/>
              </a:ext>
            </a:extLst>
          </p:cNvPr>
          <p:cNvSpPr>
            <a:spLocks noGrp="1"/>
          </p:cNvSpPr>
          <p:nvPr>
            <p:ph idx="1"/>
          </p:nvPr>
        </p:nvSpPr>
        <p:spPr>
          <a:xfrm>
            <a:off x="1097280" y="1845734"/>
            <a:ext cx="10058400" cy="4313328"/>
          </a:xfrm>
        </p:spPr>
        <p:txBody>
          <a:bodyPr>
            <a:normAutofit lnSpcReduction="10000"/>
          </a:bodyPr>
          <a:lstStyle/>
          <a:p>
            <a:pPr marL="228600" indent="-228600">
              <a:buFont typeface="Arial" panose="020B0604020202020204" pitchFamily="34" charset="0"/>
              <a:buChar char="•"/>
            </a:pPr>
            <a:r>
              <a:rPr lang="en-US" b="1" dirty="0">
                <a:solidFill>
                  <a:schemeClr val="accent2"/>
                </a:solidFill>
              </a:rPr>
              <a:t>Anecdotal information from youth advocates suggests that many violations of licensing standards are unreported. </a:t>
            </a:r>
            <a:r>
              <a:rPr lang="en-US" dirty="0"/>
              <a:t>As a result, young people may remain or continue to be placed in unsafe facilities that are harmful to their well-being, and facilities have little incentive to change their practices.</a:t>
            </a:r>
          </a:p>
          <a:p>
            <a:pPr marL="228600" indent="-228600">
              <a:buFont typeface="Arial" panose="020B0604020202020204" pitchFamily="34" charset="0"/>
              <a:buChar char="•"/>
            </a:pPr>
            <a:r>
              <a:rPr lang="en-US" b="1" dirty="0">
                <a:solidFill>
                  <a:schemeClr val="accent2"/>
                </a:solidFill>
              </a:rPr>
              <a:t>Community Care Licensing (CCL) complaints can help to ensure that youth are treated with respect in safe and healthy environments, receive the developmental and social services to which they are entitled, are not improperly discharged, and are free from abuse and neglect. </a:t>
            </a:r>
          </a:p>
          <a:p>
            <a:pPr marL="228600" indent="-228600">
              <a:buFont typeface="Arial" panose="020B0604020202020204" pitchFamily="34" charset="0"/>
              <a:buChar char="•"/>
            </a:pPr>
            <a:r>
              <a:rPr lang="en-US" dirty="0"/>
              <a:t>On an individual level, filing a CCL complaint regarding a licensing violation can be an imperfect means of advocacy for situations where a violation(s) has occurred, but resolution of the issue could result in a young person maintaining their housing or placement. </a:t>
            </a:r>
          </a:p>
          <a:p>
            <a:pPr marL="228600" indent="-228600">
              <a:buFont typeface="Arial" panose="020B0604020202020204" pitchFamily="34" charset="0"/>
              <a:buChar char="•"/>
            </a:pPr>
            <a:r>
              <a:rPr lang="en-US" dirty="0"/>
              <a:t>Finally, each citation that is subsequently corrected represents improved safety or conditions for a young person that is placed at the facility. Filing complaints is an important way to help ensure that the licensing regulations are being followed and to document circumstances that could become patterns or systemic problems just to highlight how important making a record can be.</a:t>
            </a:r>
          </a:p>
        </p:txBody>
      </p:sp>
    </p:spTree>
    <p:extLst>
      <p:ext uri="{BB962C8B-B14F-4D97-AF65-F5344CB8AC3E}">
        <p14:creationId xmlns:p14="http://schemas.microsoft.com/office/powerpoint/2010/main" val="944975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CC07-F7DA-4685-81AD-13915C0DB9D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FA4CACA-7469-4B9D-84A5-BF9A00C4D0E7}"/>
              </a:ext>
            </a:extLst>
          </p:cNvPr>
          <p:cNvSpPr>
            <a:spLocks noGrp="1"/>
          </p:cNvSpPr>
          <p:nvPr>
            <p:ph idx="1"/>
          </p:nvPr>
        </p:nvSpPr>
        <p:spPr>
          <a:xfrm>
            <a:off x="1097280" y="1845733"/>
            <a:ext cx="10058400" cy="4480925"/>
          </a:xfrm>
        </p:spPr>
        <p:txBody>
          <a:bodyPr>
            <a:normAutofit lnSpcReduction="10000"/>
          </a:bodyPr>
          <a:lstStyle/>
          <a:p>
            <a:pPr marL="0" indent="0">
              <a:buNone/>
            </a:pPr>
            <a:r>
              <a:rPr lang="en-US" b="1" i="0" strike="noStrike" dirty="0">
                <a:effectLst/>
              </a:rPr>
              <a:t>Youth Law Center Resources</a:t>
            </a:r>
          </a:p>
          <a:p>
            <a:pPr lvl="1">
              <a:buFont typeface="Arial" panose="020B0604020202020204" pitchFamily="34" charset="0"/>
              <a:buChar char="•"/>
            </a:pPr>
            <a:r>
              <a:rPr lang="en-US" i="0" u="none" strike="noStrike" dirty="0">
                <a:solidFill>
                  <a:srgbClr val="193889"/>
                </a:solidFill>
                <a:effectLst/>
                <a:hlinkClick r:id="rId2"/>
              </a:rPr>
              <a:t>Policy Alert: Permanent Regulations for the Transitional Housing Placement Program for Nonminor Dependents (THP-NMD) are Now in Effect</a:t>
            </a:r>
            <a:endParaRPr lang="en-US" dirty="0">
              <a:solidFill>
                <a:srgbClr val="193889"/>
              </a:solidFill>
            </a:endParaRPr>
          </a:p>
          <a:p>
            <a:pPr lvl="1">
              <a:buFont typeface="Arial" panose="020B0604020202020204" pitchFamily="34" charset="0"/>
              <a:buChar char="•"/>
            </a:pPr>
            <a:r>
              <a:rPr lang="en-US" i="0" u="none" strike="noStrike" dirty="0">
                <a:solidFill>
                  <a:srgbClr val="193889"/>
                </a:solidFill>
                <a:effectLst/>
                <a:hlinkClick r:id="rId3"/>
              </a:rPr>
              <a:t>Fact Sheet: Transitional Housing Placement for Non-Minor Dependents (THP-NMD)</a:t>
            </a:r>
            <a:endParaRPr lang="en-US" i="0" u="none" strike="noStrike" dirty="0">
              <a:solidFill>
                <a:srgbClr val="193889"/>
              </a:solidFill>
              <a:effectLst/>
            </a:endParaRPr>
          </a:p>
          <a:p>
            <a:pPr lvl="1">
              <a:buFont typeface="Arial" panose="020B0604020202020204" pitchFamily="34" charset="0"/>
              <a:buChar char="•"/>
            </a:pPr>
            <a:r>
              <a:rPr lang="en-US" dirty="0">
                <a:solidFill>
                  <a:srgbClr val="193889"/>
                </a:solidFill>
                <a:hlinkClick r:id="rId4"/>
              </a:rPr>
              <a:t>Template Reasonable Accommodation Request</a:t>
            </a:r>
            <a:endParaRPr lang="en-US" dirty="0">
              <a:solidFill>
                <a:srgbClr val="193889"/>
              </a:solidFill>
            </a:endParaRPr>
          </a:p>
          <a:p>
            <a:pPr lvl="1">
              <a:buFont typeface="Arial" panose="020B0604020202020204" pitchFamily="34" charset="0"/>
              <a:buChar char="•"/>
            </a:pPr>
            <a:r>
              <a:rPr lang="en-US" dirty="0">
                <a:hlinkClick r:id="rId5"/>
              </a:rPr>
              <a:t>THP-NMD: An Advocacy Guide to Preventing Involuntary Exits</a:t>
            </a:r>
            <a:endParaRPr lang="en-US" dirty="0"/>
          </a:p>
          <a:p>
            <a:pPr lvl="1">
              <a:buFont typeface="Arial" panose="020B0604020202020204" pitchFamily="34" charset="0"/>
              <a:buChar char="•"/>
            </a:pPr>
            <a:r>
              <a:rPr lang="en-US" i="0" dirty="0">
                <a:solidFill>
                  <a:schemeClr val="tx1"/>
                </a:solidFill>
                <a:effectLst/>
                <a:hlinkClick r:id="rId6"/>
              </a:rPr>
              <a:t>Maximizing Housing Entitlements for Current and Former Foster Youth</a:t>
            </a:r>
            <a:endParaRPr lang="en-US" dirty="0">
              <a:solidFill>
                <a:schemeClr val="tx1"/>
              </a:solidFill>
            </a:endParaRPr>
          </a:p>
          <a:p>
            <a:pPr lvl="1">
              <a:buFont typeface="Arial" panose="020B0604020202020204" pitchFamily="34" charset="0"/>
              <a:buChar char="•"/>
            </a:pPr>
            <a:r>
              <a:rPr lang="en-US" i="0" dirty="0">
                <a:solidFill>
                  <a:schemeClr val="tx1"/>
                </a:solidFill>
                <a:effectLst/>
                <a:hlinkClick r:id="rId7"/>
              </a:rPr>
              <a:t>Community Care Licensing (CCL) Complaints: An Overview for Advocates</a:t>
            </a:r>
            <a:endParaRPr lang="en-US" i="0" dirty="0">
              <a:solidFill>
                <a:schemeClr val="tx1"/>
              </a:solidFill>
              <a:effectLst/>
            </a:endParaRPr>
          </a:p>
          <a:p>
            <a:pPr marL="0" indent="0" algn="l" fontAlgn="base">
              <a:buNone/>
            </a:pPr>
            <a:r>
              <a:rPr lang="en-US" b="1" dirty="0"/>
              <a:t>CDSS Resources</a:t>
            </a:r>
          </a:p>
          <a:p>
            <a:pPr lvl="1" fontAlgn="base">
              <a:buFont typeface="Arial" panose="020B0604020202020204" pitchFamily="34" charset="0"/>
              <a:buChar char="•"/>
            </a:pPr>
            <a:r>
              <a:rPr lang="en-US" dirty="0">
                <a:hlinkClick r:id="rId8"/>
              </a:rPr>
              <a:t>California Department of Social Services, Community Care Licensing Division Frequently Asked Questions (FAQs) for Communication with Complainants</a:t>
            </a:r>
            <a:endParaRPr lang="en-US" dirty="0"/>
          </a:p>
          <a:p>
            <a:pPr lvl="1" fontAlgn="base">
              <a:buFont typeface="Arial" panose="020B0604020202020204" pitchFamily="34" charset="0"/>
              <a:buChar char="•"/>
            </a:pPr>
            <a:r>
              <a:rPr lang="en-US" i="0" dirty="0">
                <a:solidFill>
                  <a:schemeClr val="tx1"/>
                </a:solidFill>
                <a:effectLst/>
                <a:hlinkClick r:id="rId9"/>
              </a:rPr>
              <a:t>CCL Transparency Website</a:t>
            </a:r>
            <a:endParaRPr lang="en-US" i="0" dirty="0">
              <a:solidFill>
                <a:schemeClr val="tx1"/>
              </a:solidFill>
              <a:effectLst/>
            </a:endParaRPr>
          </a:p>
          <a:p>
            <a:pPr lvl="1" fontAlgn="base">
              <a:buFont typeface="Arial" panose="020B0604020202020204" pitchFamily="34" charset="0"/>
              <a:buChar char="•"/>
            </a:pPr>
            <a:r>
              <a:rPr lang="en-US" dirty="0">
                <a:solidFill>
                  <a:schemeClr val="tx1"/>
                </a:solidFill>
                <a:hlinkClick r:id="rId10"/>
              </a:rPr>
              <a:t>CCL Online Complaints</a:t>
            </a:r>
          </a:p>
          <a:p>
            <a:pPr lvl="1" fontAlgn="base">
              <a:buFont typeface="Arial" panose="020B0604020202020204" pitchFamily="34" charset="0"/>
              <a:buChar char="•"/>
            </a:pPr>
            <a:r>
              <a:rPr lang="en-US" dirty="0">
                <a:solidFill>
                  <a:schemeClr val="tx1"/>
                </a:solidFill>
                <a:hlinkClick r:id="rId11"/>
              </a:rPr>
              <a:t>Foster Care Ombudsperson Complaints</a:t>
            </a:r>
          </a:p>
          <a:p>
            <a:pPr lvl="1" fontAlgn="base">
              <a:buFont typeface="Arial" panose="020B0604020202020204" pitchFamily="34" charset="0"/>
              <a:buChar char="•"/>
            </a:pPr>
            <a:r>
              <a:rPr lang="en-US" dirty="0">
                <a:solidFill>
                  <a:schemeClr val="tx1"/>
                </a:solidFill>
                <a:hlinkClick r:id="rId12"/>
              </a:rPr>
              <a:t>CCLD Evaluator Manual</a:t>
            </a:r>
            <a:endParaRPr lang="en-US" i="0" dirty="0">
              <a:solidFill>
                <a:schemeClr val="tx1"/>
              </a:solidFill>
              <a:effectLst/>
            </a:endParaRPr>
          </a:p>
        </p:txBody>
      </p:sp>
    </p:spTree>
    <p:extLst>
      <p:ext uri="{BB962C8B-B14F-4D97-AF65-F5344CB8AC3E}">
        <p14:creationId xmlns:p14="http://schemas.microsoft.com/office/powerpoint/2010/main" val="4027664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8DD2-6EEC-4211-AAD1-ACC89C464D1A}"/>
              </a:ext>
            </a:extLst>
          </p:cNvPr>
          <p:cNvSpPr>
            <a:spLocks noGrp="1"/>
          </p:cNvSpPr>
          <p:nvPr>
            <p:ph type="title"/>
          </p:nvPr>
        </p:nvSpPr>
        <p:spPr/>
        <p:txBody>
          <a:bodyPr/>
          <a:lstStyle/>
          <a:p>
            <a:r>
              <a:rPr lang="en-US" dirty="0"/>
              <a:t>What Would be Helpful to Your Practice?</a:t>
            </a:r>
          </a:p>
        </p:txBody>
      </p:sp>
      <p:pic>
        <p:nvPicPr>
          <p:cNvPr id="5" name="Content Placeholder 4">
            <a:extLst>
              <a:ext uri="{FF2B5EF4-FFF2-40B4-BE49-F238E27FC236}">
                <a16:creationId xmlns:a16="http://schemas.microsoft.com/office/drawing/2014/main" id="{B9A66BDC-9714-4E11-9311-011D53D5B843}"/>
              </a:ext>
            </a:extLst>
          </p:cNvPr>
          <p:cNvPicPr>
            <a:picLocks noGrp="1" noChangeAspect="1"/>
          </p:cNvPicPr>
          <p:nvPr>
            <p:ph idx="1"/>
          </p:nvPr>
        </p:nvPicPr>
        <p:blipFill>
          <a:blip r:embed="rId2"/>
          <a:stretch>
            <a:fillRect/>
          </a:stretch>
        </p:blipFill>
        <p:spPr>
          <a:xfrm>
            <a:off x="4725611" y="2058611"/>
            <a:ext cx="2740777" cy="2740777"/>
          </a:xfrm>
        </p:spPr>
      </p:pic>
      <p:sp>
        <p:nvSpPr>
          <p:cNvPr id="6" name="TextBox 5">
            <a:extLst>
              <a:ext uri="{FF2B5EF4-FFF2-40B4-BE49-F238E27FC236}">
                <a16:creationId xmlns:a16="http://schemas.microsoft.com/office/drawing/2014/main" id="{76C87D07-8F24-46E2-85D8-0E3B116B6A3B}"/>
              </a:ext>
            </a:extLst>
          </p:cNvPr>
          <p:cNvSpPr txBox="1"/>
          <p:nvPr/>
        </p:nvSpPr>
        <p:spPr>
          <a:xfrm>
            <a:off x="1232034" y="2425566"/>
            <a:ext cx="3205212" cy="923330"/>
          </a:xfrm>
          <a:prstGeom prst="rect">
            <a:avLst/>
          </a:prstGeom>
          <a:noFill/>
        </p:spPr>
        <p:txBody>
          <a:bodyPr wrap="square" rtlCol="0">
            <a:spAutoFit/>
          </a:bodyPr>
          <a:lstStyle/>
          <a:p>
            <a:r>
              <a:rPr lang="en-US" dirty="0"/>
              <a:t>Scan QR Code or visit: </a:t>
            </a:r>
            <a:r>
              <a:rPr lang="en-US" dirty="0">
                <a:hlinkClick r:id="rId3"/>
              </a:rPr>
              <a:t>https://app.sli.do/event/iHihXwVmkR4vXNixBdfWJx</a:t>
            </a:r>
            <a:r>
              <a:rPr lang="en-US" dirty="0"/>
              <a:t>  </a:t>
            </a:r>
          </a:p>
        </p:txBody>
      </p:sp>
      <p:sp>
        <p:nvSpPr>
          <p:cNvPr id="7" name="TextBox 6">
            <a:extLst>
              <a:ext uri="{FF2B5EF4-FFF2-40B4-BE49-F238E27FC236}">
                <a16:creationId xmlns:a16="http://schemas.microsoft.com/office/drawing/2014/main" id="{BBC4FEE6-1208-4C09-A441-6C3BC693D23F}"/>
              </a:ext>
            </a:extLst>
          </p:cNvPr>
          <p:cNvSpPr txBox="1"/>
          <p:nvPr/>
        </p:nvSpPr>
        <p:spPr>
          <a:xfrm>
            <a:off x="1097279" y="5120641"/>
            <a:ext cx="10308657" cy="830997"/>
          </a:xfrm>
          <a:prstGeom prst="rect">
            <a:avLst/>
          </a:prstGeom>
          <a:noFill/>
        </p:spPr>
        <p:txBody>
          <a:bodyPr wrap="square" rtlCol="0">
            <a:spAutoFit/>
          </a:bodyPr>
          <a:lstStyle/>
          <a:p>
            <a:pPr marL="139700" rtl="0" fontAlgn="base">
              <a:spcBef>
                <a:spcPts val="0"/>
              </a:spcBef>
              <a:spcAft>
                <a:spcPts val="0"/>
              </a:spcAft>
            </a:pPr>
            <a:r>
              <a:rPr lang="en-US" sz="1600" dirty="0"/>
              <a:t>Examples may include: Know Your Rights Training for NMDs, </a:t>
            </a:r>
            <a:r>
              <a:rPr lang="en-US" sz="1600" b="0" i="0" u="none" strike="noStrike" dirty="0">
                <a:solidFill>
                  <a:srgbClr val="000000"/>
                </a:solidFill>
                <a:effectLst/>
                <a:latin typeface="Calibri" panose="020F0502020204030204" pitchFamily="34" charset="0"/>
              </a:rPr>
              <a:t>"Crosswalk" of key changes to the regulations comparing them to the old Interim Licensing Standards, Judicial Bench </a:t>
            </a:r>
            <a:r>
              <a:rPr lang="en-US" sz="1600" dirty="0">
                <a:solidFill>
                  <a:srgbClr val="000000"/>
                </a:solidFill>
                <a:latin typeface="Calibri" panose="020F0502020204030204" pitchFamily="34" charset="0"/>
              </a:rPr>
              <a:t>G</a:t>
            </a:r>
            <a:r>
              <a:rPr lang="en-US" sz="1600" b="0" i="0" u="none" strike="noStrike" dirty="0">
                <a:solidFill>
                  <a:srgbClr val="000000"/>
                </a:solidFill>
                <a:effectLst/>
                <a:latin typeface="Calibri" panose="020F0502020204030204" pitchFamily="34" charset="0"/>
              </a:rPr>
              <a:t>uide related to NMD placements, sample request for an assistance animal to reside in THP-NMD with the NMD, etc.</a:t>
            </a:r>
          </a:p>
        </p:txBody>
      </p:sp>
    </p:spTree>
    <p:extLst>
      <p:ext uri="{BB962C8B-B14F-4D97-AF65-F5344CB8AC3E}">
        <p14:creationId xmlns:p14="http://schemas.microsoft.com/office/powerpoint/2010/main" val="3588207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E9CD-8BB6-45E4-9399-1B3769CF5F4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8D5D7C-7310-4D77-B08F-C42A81620DA9}"/>
              </a:ext>
            </a:extLst>
          </p:cNvPr>
          <p:cNvSpPr>
            <a:spLocks noGrp="1"/>
          </p:cNvSpPr>
          <p:nvPr>
            <p:ph idx="1"/>
          </p:nvPr>
        </p:nvSpPr>
        <p:spPr/>
        <p:txBody>
          <a:bodyPr/>
          <a:lstStyle/>
          <a:p>
            <a:pPr marL="0" indent="0">
              <a:buNone/>
            </a:pPr>
            <a:endParaRPr lang="en-US" dirty="0"/>
          </a:p>
          <a:p>
            <a:pPr marL="0" indent="0">
              <a:buNone/>
            </a:pPr>
            <a:endParaRPr lang="en-US" dirty="0"/>
          </a:p>
          <a:p>
            <a:pPr marL="292608" lvl="1" indent="0">
              <a:buNone/>
            </a:pPr>
            <a:r>
              <a:rPr lang="en-US" sz="2400" dirty="0"/>
              <a:t>Marisa Lopez-Scott</a:t>
            </a:r>
          </a:p>
          <a:p>
            <a:pPr marL="292608" lvl="1" indent="0">
              <a:buNone/>
            </a:pPr>
            <a:r>
              <a:rPr lang="en-US" sz="2400" dirty="0"/>
              <a:t>Directing Attorney</a:t>
            </a:r>
          </a:p>
          <a:p>
            <a:pPr marL="292608" lvl="1" indent="0">
              <a:buNone/>
            </a:pPr>
            <a:r>
              <a:rPr lang="en-US" sz="2400" dirty="0"/>
              <a:t>Youth Law Center</a:t>
            </a:r>
          </a:p>
          <a:p>
            <a:pPr marL="292608" lvl="1" indent="0">
              <a:buNone/>
            </a:pPr>
            <a:r>
              <a:rPr lang="en-US" sz="2400" dirty="0">
                <a:hlinkClick r:id="rId2"/>
              </a:rPr>
              <a:t>mlopez@ylc.org</a:t>
            </a:r>
            <a:r>
              <a:rPr lang="en-US" sz="2400" dirty="0"/>
              <a:t> </a:t>
            </a:r>
          </a:p>
          <a:p>
            <a:pPr marL="292608" lvl="1" indent="0">
              <a:buNone/>
            </a:pPr>
            <a:r>
              <a:rPr lang="en-US" sz="2400" dirty="0">
                <a:hlinkClick r:id="rId3"/>
              </a:rPr>
              <a:t>https://www.ylc.org/</a:t>
            </a:r>
            <a:r>
              <a:rPr lang="en-US" sz="2400" dirty="0"/>
              <a:t> </a:t>
            </a:r>
          </a:p>
        </p:txBody>
      </p:sp>
      <p:pic>
        <p:nvPicPr>
          <p:cNvPr id="4" name="Picture 3">
            <a:extLst>
              <a:ext uri="{FF2B5EF4-FFF2-40B4-BE49-F238E27FC236}">
                <a16:creationId xmlns:a16="http://schemas.microsoft.com/office/drawing/2014/main" id="{62E7D4BC-7BC3-4189-A90A-6B71A72C2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460" y="3013807"/>
            <a:ext cx="5448457" cy="1383735"/>
          </a:xfrm>
          <a:prstGeom prst="rect">
            <a:avLst/>
          </a:prstGeom>
        </p:spPr>
      </p:pic>
    </p:spTree>
    <p:extLst>
      <p:ext uri="{BB962C8B-B14F-4D97-AF65-F5344CB8AC3E}">
        <p14:creationId xmlns:p14="http://schemas.microsoft.com/office/powerpoint/2010/main" val="2550768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eenage girl sitting in café">
            <a:extLst>
              <a:ext uri="{FF2B5EF4-FFF2-40B4-BE49-F238E27FC236}">
                <a16:creationId xmlns:a16="http://schemas.microsoft.com/office/drawing/2014/main" id="{02609598-F7A6-F34C-AA10-A51A846E88B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793" r="27793"/>
          <a:stretch/>
        </p:blipFill>
        <p:spPr>
          <a:xfrm>
            <a:off x="7741390" y="204802"/>
            <a:ext cx="4065684" cy="6098526"/>
          </a:xfrm>
        </p:spPr>
      </p:pic>
      <p:sp>
        <p:nvSpPr>
          <p:cNvPr id="7" name="TextBox 6">
            <a:extLst>
              <a:ext uri="{FF2B5EF4-FFF2-40B4-BE49-F238E27FC236}">
                <a16:creationId xmlns:a16="http://schemas.microsoft.com/office/drawing/2014/main" id="{6896B457-990D-4A66-B69E-8D1F579F5743}"/>
              </a:ext>
            </a:extLst>
          </p:cNvPr>
          <p:cNvSpPr txBox="1"/>
          <p:nvPr/>
        </p:nvSpPr>
        <p:spPr>
          <a:xfrm>
            <a:off x="6339296" y="4603634"/>
            <a:ext cx="3003467" cy="1323439"/>
          </a:xfrm>
          <a:prstGeom prst="rect">
            <a:avLst/>
          </a:prstGeom>
          <a:noFill/>
        </p:spPr>
        <p:txBody>
          <a:bodyPr wrap="square" rtlCol="0">
            <a:spAutoFit/>
          </a:bodyPr>
          <a:lstStyle/>
          <a:p>
            <a:r>
              <a:rPr lang="en-GB" sz="4000" b="1" dirty="0">
                <a:solidFill>
                  <a:schemeClr val="bg1"/>
                </a:solidFill>
                <a:latin typeface="Aktiv Grotesk Black" panose="020B0504020202020204" pitchFamily="34" charset="0"/>
                <a:ea typeface="Aktiv Grotesk Black" panose="020B0504020202020204" pitchFamily="34" charset="0"/>
                <a:cs typeface="Aktiv Grotesk Black" panose="020B0504020202020204" pitchFamily="34" charset="0"/>
              </a:rPr>
              <a:t>THANK</a:t>
            </a:r>
          </a:p>
          <a:p>
            <a:r>
              <a:rPr lang="en-GB" sz="4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rPr>
              <a:t>YOU</a:t>
            </a:r>
            <a:endParaRPr lang="en-ID" sz="4000" b="1" dirty="0">
              <a:solidFill>
                <a:srgbClr val="FBA400"/>
              </a:solidFill>
              <a:latin typeface="Aktiv Grotesk Black" panose="020B0504020202020204" pitchFamily="34" charset="0"/>
              <a:ea typeface="Aktiv Grotesk Black" panose="020B0504020202020204" pitchFamily="34" charset="0"/>
              <a:cs typeface="Aktiv Grotesk Black" panose="020B0504020202020204" pitchFamily="34" charset="0"/>
            </a:endParaRPr>
          </a:p>
        </p:txBody>
      </p:sp>
      <p:sp>
        <p:nvSpPr>
          <p:cNvPr id="18" name="TextBox 17">
            <a:extLst>
              <a:ext uri="{FF2B5EF4-FFF2-40B4-BE49-F238E27FC236}">
                <a16:creationId xmlns:a16="http://schemas.microsoft.com/office/drawing/2014/main" id="{6296D3B5-CD6E-4877-8D01-099F3EBC8C76}"/>
              </a:ext>
            </a:extLst>
          </p:cNvPr>
          <p:cNvSpPr txBox="1"/>
          <p:nvPr/>
        </p:nvSpPr>
        <p:spPr>
          <a:xfrm>
            <a:off x="1229671" y="5269936"/>
            <a:ext cx="2337419" cy="523220"/>
          </a:xfrm>
          <a:prstGeom prst="rect">
            <a:avLst/>
          </a:prstGeom>
          <a:noFill/>
        </p:spPr>
        <p:txBody>
          <a:bodyPr wrap="square" lIns="91440" tIns="45720" rIns="91440" bIns="45720" rtlCol="0" anchor="t">
            <a:spAutoFit/>
          </a:bodyPr>
          <a:lstStyle/>
          <a:p>
            <a:r>
              <a:rPr lang="en-GB" sz="1400" b="1" spc="450" dirty="0">
                <a:solidFill>
                  <a:srgbClr val="3B7BA1"/>
                </a:solidFill>
                <a:latin typeface="Aktiv Grotesk"/>
                <a:ea typeface="Aktiv Grotesk" panose="020B0504020202020204" pitchFamily="34" charset="0"/>
                <a:cs typeface="Aktiv Grotesk" panose="020B0504020202020204" pitchFamily="34" charset="0"/>
              </a:rPr>
              <a:t>STAY CONNECTED</a:t>
            </a:r>
            <a:endParaRPr lang="en-ID" sz="1400" b="1" spc="450" dirty="0">
              <a:solidFill>
                <a:srgbClr val="3B7BA1"/>
              </a:solidFill>
              <a:latin typeface="Aktiv Grotesk"/>
              <a:ea typeface="Aktiv Grotesk" panose="020B0504020202020204" pitchFamily="34" charset="0"/>
              <a:cs typeface="Aktiv Grotesk" panose="020B0504020202020204" pitchFamily="34" charset="0"/>
            </a:endParaRPr>
          </a:p>
        </p:txBody>
      </p:sp>
      <p:grpSp>
        <p:nvGrpSpPr>
          <p:cNvPr id="29" name="Group 28">
            <a:extLst>
              <a:ext uri="{FF2B5EF4-FFF2-40B4-BE49-F238E27FC236}">
                <a16:creationId xmlns:a16="http://schemas.microsoft.com/office/drawing/2014/main" id="{670B1615-47A5-4C41-A23C-989D41C06C8A}"/>
              </a:ext>
            </a:extLst>
          </p:cNvPr>
          <p:cNvGrpSpPr/>
          <p:nvPr/>
        </p:nvGrpSpPr>
        <p:grpSpPr>
          <a:xfrm>
            <a:off x="11582032" y="2721196"/>
            <a:ext cx="157188" cy="899498"/>
            <a:chOff x="11713469" y="500882"/>
            <a:chExt cx="209584" cy="1199331"/>
          </a:xfrm>
          <a:solidFill>
            <a:schemeClr val="bg1"/>
          </a:solidFill>
        </p:grpSpPr>
        <p:sp>
          <p:nvSpPr>
            <p:cNvPr id="30" name="Freeform: Shape 29">
              <a:extLst>
                <a:ext uri="{FF2B5EF4-FFF2-40B4-BE49-F238E27FC236}">
                  <a16:creationId xmlns:a16="http://schemas.microsoft.com/office/drawing/2014/main" id="{9201E6F6-139A-46D7-9F5F-59841A13324E}"/>
                </a:ext>
              </a:extLst>
            </p:cNvPr>
            <p:cNvSpPr/>
            <p:nvPr/>
          </p:nvSpPr>
          <p:spPr>
            <a:xfrm>
              <a:off x="11713469" y="1531747"/>
              <a:ext cx="209584" cy="168466"/>
            </a:xfrm>
            <a:custGeom>
              <a:avLst/>
              <a:gdLst>
                <a:gd name="connsiteX0" fmla="*/ 238095 w 284872"/>
                <a:gd name="connsiteY0" fmla="*/ 19069 h 228985"/>
                <a:gd name="connsiteX1" fmla="*/ 136129 w 284872"/>
                <a:gd name="connsiteY1" fmla="*/ 71103 h 228985"/>
                <a:gd name="connsiteX2" fmla="*/ 20498 w 284872"/>
                <a:gd name="connsiteY2" fmla="*/ 16967 h 228985"/>
                <a:gd name="connsiteX3" fmla="*/ 33522 w 284872"/>
                <a:gd name="connsiteY3" fmla="*/ 87716 h 228985"/>
                <a:gd name="connsiteX4" fmla="*/ 9461 w 284872"/>
                <a:gd name="connsiteY4" fmla="*/ 84243 h 228985"/>
                <a:gd name="connsiteX5" fmla="*/ 53085 w 284872"/>
                <a:gd name="connsiteY5" fmla="*/ 137854 h 228985"/>
                <a:gd name="connsiteX6" fmla="*/ 33113 w 284872"/>
                <a:gd name="connsiteY6" fmla="*/ 142584 h 228985"/>
                <a:gd name="connsiteX7" fmla="*/ 79890 w 284872"/>
                <a:gd name="connsiteY7" fmla="*/ 176222 h 228985"/>
                <a:gd name="connsiteX8" fmla="*/ 0 w 284872"/>
                <a:gd name="connsiteY8" fmla="*/ 206706 h 228985"/>
                <a:gd name="connsiteX9" fmla="*/ 249995 w 284872"/>
                <a:gd name="connsiteY9" fmla="*/ 58261 h 228985"/>
                <a:gd name="connsiteX10" fmla="*/ 284873 w 284872"/>
                <a:gd name="connsiteY10" fmla="*/ 29056 h 228985"/>
                <a:gd name="connsiteX11" fmla="*/ 254388 w 284872"/>
                <a:gd name="connsiteY11" fmla="*/ 35363 h 228985"/>
                <a:gd name="connsiteX12" fmla="*/ 279091 w 284872"/>
                <a:gd name="connsiteY12" fmla="*/ 6980 h 22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872" h="228985">
                  <a:moveTo>
                    <a:pt x="238095" y="19069"/>
                  </a:moveTo>
                  <a:cubicBezTo>
                    <a:pt x="207125" y="-16883"/>
                    <a:pt x="130957" y="-3330"/>
                    <a:pt x="136129" y="71103"/>
                  </a:cubicBezTo>
                  <a:cubicBezTo>
                    <a:pt x="136129" y="71103"/>
                    <a:pt x="93556" y="81090"/>
                    <a:pt x="20498" y="16967"/>
                  </a:cubicBezTo>
                  <a:cubicBezTo>
                    <a:pt x="20498" y="16967"/>
                    <a:pt x="8819" y="55654"/>
                    <a:pt x="33522" y="87716"/>
                  </a:cubicBezTo>
                  <a:cubicBezTo>
                    <a:pt x="33522" y="87716"/>
                    <a:pt x="21921" y="89843"/>
                    <a:pt x="9461" y="84243"/>
                  </a:cubicBezTo>
                  <a:cubicBezTo>
                    <a:pt x="9461" y="84243"/>
                    <a:pt x="11037" y="124188"/>
                    <a:pt x="53085" y="137854"/>
                  </a:cubicBezTo>
                  <a:cubicBezTo>
                    <a:pt x="53085" y="137854"/>
                    <a:pt x="41522" y="143109"/>
                    <a:pt x="33113" y="142584"/>
                  </a:cubicBezTo>
                  <a:cubicBezTo>
                    <a:pt x="33113" y="142584"/>
                    <a:pt x="42048" y="173068"/>
                    <a:pt x="79890" y="176222"/>
                  </a:cubicBezTo>
                  <a:cubicBezTo>
                    <a:pt x="79890" y="176222"/>
                    <a:pt x="61495" y="210385"/>
                    <a:pt x="0" y="206706"/>
                  </a:cubicBezTo>
                  <a:cubicBezTo>
                    <a:pt x="77218" y="253969"/>
                    <a:pt x="259204" y="235498"/>
                    <a:pt x="249995" y="58261"/>
                  </a:cubicBezTo>
                  <a:lnTo>
                    <a:pt x="284873" y="29056"/>
                  </a:lnTo>
                  <a:lnTo>
                    <a:pt x="254388" y="35363"/>
                  </a:lnTo>
                  <a:lnTo>
                    <a:pt x="279091" y="6980"/>
                  </a:lnTo>
                  <a:close/>
                </a:path>
              </a:pathLst>
            </a:custGeom>
            <a:grpFill/>
            <a:ln w="8124" cap="flat">
              <a:noFill/>
              <a:prstDash val="solid"/>
              <a:miter/>
            </a:ln>
          </p:spPr>
          <p:txBody>
            <a:bodyPr rtlCol="0" anchor="ctr"/>
            <a:lstStyle/>
            <a:p>
              <a:endParaRPr lang="en-ID" sz="1350" dirty="0"/>
            </a:p>
          </p:txBody>
        </p:sp>
        <p:sp>
          <p:nvSpPr>
            <p:cNvPr id="31" name="Freeform: Shape 30">
              <a:extLst>
                <a:ext uri="{FF2B5EF4-FFF2-40B4-BE49-F238E27FC236}">
                  <a16:creationId xmlns:a16="http://schemas.microsoft.com/office/drawing/2014/main" id="{530DA280-A33E-4E6B-8683-965AA9D9CE6F}"/>
                </a:ext>
              </a:extLst>
            </p:cNvPr>
            <p:cNvSpPr/>
            <p:nvPr/>
          </p:nvSpPr>
          <p:spPr>
            <a:xfrm>
              <a:off x="11766253" y="993140"/>
              <a:ext cx="104014" cy="218280"/>
            </a:xfrm>
            <a:custGeom>
              <a:avLst/>
              <a:gdLst>
                <a:gd name="connsiteX0" fmla="*/ 84616 w 141378"/>
                <a:gd name="connsiteY0" fmla="*/ 0 h 296691"/>
                <a:gd name="connsiteX1" fmla="*/ 33105 w 141378"/>
                <a:gd name="connsiteY1" fmla="*/ 52031 h 296691"/>
                <a:gd name="connsiteX2" fmla="*/ 33105 w 141378"/>
                <a:gd name="connsiteY2" fmla="*/ 78567 h 296691"/>
                <a:gd name="connsiteX3" fmla="*/ 33105 w 141378"/>
                <a:gd name="connsiteY3" fmla="*/ 91705 h 296691"/>
                <a:gd name="connsiteX4" fmla="*/ 0 w 141378"/>
                <a:gd name="connsiteY4" fmla="*/ 91705 h 296691"/>
                <a:gd name="connsiteX5" fmla="*/ 0 w 141378"/>
                <a:gd name="connsiteY5" fmla="*/ 150061 h 296691"/>
                <a:gd name="connsiteX6" fmla="*/ 33105 w 141378"/>
                <a:gd name="connsiteY6" fmla="*/ 150061 h 296691"/>
                <a:gd name="connsiteX7" fmla="*/ 33105 w 141378"/>
                <a:gd name="connsiteY7" fmla="*/ 296692 h 296691"/>
                <a:gd name="connsiteX8" fmla="*/ 88827 w 141378"/>
                <a:gd name="connsiteY8" fmla="*/ 296692 h 296691"/>
                <a:gd name="connsiteX9" fmla="*/ 88827 w 141378"/>
                <a:gd name="connsiteY9" fmla="*/ 150061 h 296691"/>
                <a:gd name="connsiteX10" fmla="*/ 139281 w 141378"/>
                <a:gd name="connsiteY10" fmla="*/ 150061 h 296691"/>
                <a:gd name="connsiteX11" fmla="*/ 139281 w 141378"/>
                <a:gd name="connsiteY11" fmla="*/ 91705 h 296691"/>
                <a:gd name="connsiteX12" fmla="*/ 88827 w 141378"/>
                <a:gd name="connsiteY12" fmla="*/ 91705 h 296691"/>
                <a:gd name="connsiteX13" fmla="*/ 88827 w 141378"/>
                <a:gd name="connsiteY13" fmla="*/ 78567 h 296691"/>
                <a:gd name="connsiteX14" fmla="*/ 88827 w 141378"/>
                <a:gd name="connsiteY14" fmla="*/ 61495 h 296691"/>
                <a:gd name="connsiteX15" fmla="*/ 101445 w 141378"/>
                <a:gd name="connsiteY15" fmla="*/ 48877 h 296691"/>
                <a:gd name="connsiteX16" fmla="*/ 141379 w 141378"/>
                <a:gd name="connsiteY16" fmla="*/ 48877 h 296691"/>
                <a:gd name="connsiteX17" fmla="*/ 141379 w 141378"/>
                <a:gd name="connsiteY17" fmla="*/ 0 h 29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78" h="296691">
                  <a:moveTo>
                    <a:pt x="84616" y="0"/>
                  </a:moveTo>
                  <a:cubicBezTo>
                    <a:pt x="62843" y="0"/>
                    <a:pt x="33105" y="21479"/>
                    <a:pt x="33105" y="52031"/>
                  </a:cubicBezTo>
                  <a:lnTo>
                    <a:pt x="33105" y="78567"/>
                  </a:lnTo>
                  <a:lnTo>
                    <a:pt x="33105" y="91705"/>
                  </a:lnTo>
                  <a:lnTo>
                    <a:pt x="0" y="91705"/>
                  </a:lnTo>
                  <a:lnTo>
                    <a:pt x="0" y="150061"/>
                  </a:lnTo>
                  <a:lnTo>
                    <a:pt x="33105" y="150061"/>
                  </a:lnTo>
                  <a:lnTo>
                    <a:pt x="33105" y="296692"/>
                  </a:lnTo>
                  <a:lnTo>
                    <a:pt x="88827" y="296692"/>
                  </a:lnTo>
                  <a:lnTo>
                    <a:pt x="88827" y="150061"/>
                  </a:lnTo>
                  <a:lnTo>
                    <a:pt x="139281" y="150061"/>
                  </a:lnTo>
                  <a:lnTo>
                    <a:pt x="139281" y="91705"/>
                  </a:lnTo>
                  <a:lnTo>
                    <a:pt x="88827" y="91705"/>
                  </a:lnTo>
                  <a:lnTo>
                    <a:pt x="88827" y="78567"/>
                  </a:lnTo>
                  <a:lnTo>
                    <a:pt x="88827" y="61495"/>
                  </a:lnTo>
                  <a:cubicBezTo>
                    <a:pt x="88827" y="56187"/>
                    <a:pt x="90423" y="48877"/>
                    <a:pt x="101445" y="48877"/>
                  </a:cubicBezTo>
                  <a:lnTo>
                    <a:pt x="141379" y="48877"/>
                  </a:lnTo>
                  <a:lnTo>
                    <a:pt x="141379" y="0"/>
                  </a:lnTo>
                  <a:close/>
                </a:path>
              </a:pathLst>
            </a:custGeom>
            <a:grpFill/>
            <a:ln w="61412" cap="rnd">
              <a:noFill/>
              <a:prstDash val="solid"/>
              <a:round/>
            </a:ln>
          </p:spPr>
          <p:txBody>
            <a:bodyPr rtlCol="0" anchor="ctr"/>
            <a:lstStyle/>
            <a:p>
              <a:endParaRPr lang="en-ID" sz="1350" dirty="0"/>
            </a:p>
          </p:txBody>
        </p:sp>
        <p:sp>
          <p:nvSpPr>
            <p:cNvPr id="32" name="Freeform: Shape 31">
              <a:extLst>
                <a:ext uri="{FF2B5EF4-FFF2-40B4-BE49-F238E27FC236}">
                  <a16:creationId xmlns:a16="http://schemas.microsoft.com/office/drawing/2014/main" id="{FBE17E54-7A06-4100-812F-F4E08FC6331D}"/>
                </a:ext>
              </a:extLst>
            </p:cNvPr>
            <p:cNvSpPr/>
            <p:nvPr/>
          </p:nvSpPr>
          <p:spPr>
            <a:xfrm>
              <a:off x="11731603" y="500882"/>
              <a:ext cx="173316" cy="171226"/>
            </a:xfrm>
            <a:custGeom>
              <a:avLst/>
              <a:gdLst>
                <a:gd name="connsiteX0" fmla="*/ 56039 w 235575"/>
                <a:gd name="connsiteY0" fmla="*/ 0 h 232738"/>
                <a:gd name="connsiteX1" fmla="*/ 0 w 235575"/>
                <a:gd name="connsiteY1" fmla="*/ 56039 h 232738"/>
                <a:gd name="connsiteX2" fmla="*/ 0 w 235575"/>
                <a:gd name="connsiteY2" fmla="*/ 176685 h 232738"/>
                <a:gd name="connsiteX3" fmla="*/ 56039 w 235575"/>
                <a:gd name="connsiteY3" fmla="*/ 232738 h 232738"/>
                <a:gd name="connsiteX4" fmla="*/ 179522 w 235575"/>
                <a:gd name="connsiteY4" fmla="*/ 232738 h 232738"/>
                <a:gd name="connsiteX5" fmla="*/ 235575 w 235575"/>
                <a:gd name="connsiteY5" fmla="*/ 176685 h 232738"/>
                <a:gd name="connsiteX6" fmla="*/ 235575 w 235575"/>
                <a:gd name="connsiteY6" fmla="*/ 56039 h 232738"/>
                <a:gd name="connsiteX7" fmla="*/ 179522 w 235575"/>
                <a:gd name="connsiteY7" fmla="*/ 0 h 232738"/>
                <a:gd name="connsiteX8" fmla="*/ 56039 w 235575"/>
                <a:gd name="connsiteY8" fmla="*/ 22706 h 232738"/>
                <a:gd name="connsiteX9" fmla="*/ 179522 w 235575"/>
                <a:gd name="connsiteY9" fmla="*/ 22706 h 232738"/>
                <a:gd name="connsiteX10" fmla="*/ 212854 w 235575"/>
                <a:gd name="connsiteY10" fmla="*/ 56039 h 232738"/>
                <a:gd name="connsiteX11" fmla="*/ 212854 w 235575"/>
                <a:gd name="connsiteY11" fmla="*/ 176685 h 232738"/>
                <a:gd name="connsiteX12" fmla="*/ 179522 w 235575"/>
                <a:gd name="connsiteY12" fmla="*/ 209958 h 232738"/>
                <a:gd name="connsiteX13" fmla="*/ 56039 w 235575"/>
                <a:gd name="connsiteY13" fmla="*/ 209958 h 232738"/>
                <a:gd name="connsiteX14" fmla="*/ 22765 w 235575"/>
                <a:gd name="connsiteY14" fmla="*/ 176685 h 232738"/>
                <a:gd name="connsiteX15" fmla="*/ 22765 w 235575"/>
                <a:gd name="connsiteY15" fmla="*/ 56039 h 232738"/>
                <a:gd name="connsiteX16" fmla="*/ 56039 w 235575"/>
                <a:gd name="connsiteY16" fmla="*/ 22706 h 232738"/>
                <a:gd name="connsiteX17" fmla="*/ 180271 w 235575"/>
                <a:gd name="connsiteY17" fmla="*/ 39902 h 232738"/>
                <a:gd name="connsiteX18" fmla="*/ 164384 w 235575"/>
                <a:gd name="connsiteY18" fmla="*/ 55774 h 232738"/>
                <a:gd name="connsiteX19" fmla="*/ 180257 w 235575"/>
                <a:gd name="connsiteY19" fmla="*/ 71661 h 232738"/>
                <a:gd name="connsiteX20" fmla="*/ 180271 w 235575"/>
                <a:gd name="connsiteY20" fmla="*/ 71661 h 232738"/>
                <a:gd name="connsiteX21" fmla="*/ 196144 w 235575"/>
                <a:gd name="connsiteY21" fmla="*/ 55774 h 232738"/>
                <a:gd name="connsiteX22" fmla="*/ 180271 w 235575"/>
                <a:gd name="connsiteY22" fmla="*/ 39902 h 232738"/>
                <a:gd name="connsiteX23" fmla="*/ 117810 w 235575"/>
                <a:gd name="connsiteY23" fmla="*/ 56260 h 232738"/>
                <a:gd name="connsiteX24" fmla="*/ 57714 w 235575"/>
                <a:gd name="connsiteY24" fmla="*/ 116369 h 232738"/>
                <a:gd name="connsiteX25" fmla="*/ 117810 w 235575"/>
                <a:gd name="connsiteY25" fmla="*/ 176406 h 232738"/>
                <a:gd name="connsiteX26" fmla="*/ 177861 w 235575"/>
                <a:gd name="connsiteY26" fmla="*/ 116369 h 232738"/>
                <a:gd name="connsiteX27" fmla="*/ 117810 w 235575"/>
                <a:gd name="connsiteY27" fmla="*/ 56260 h 232738"/>
                <a:gd name="connsiteX28" fmla="*/ 117810 w 235575"/>
                <a:gd name="connsiteY28" fmla="*/ 73322 h 232738"/>
                <a:gd name="connsiteX29" fmla="*/ 160812 w 235575"/>
                <a:gd name="connsiteY29" fmla="*/ 116369 h 232738"/>
                <a:gd name="connsiteX30" fmla="*/ 117810 w 235575"/>
                <a:gd name="connsiteY30" fmla="*/ 159358 h 232738"/>
                <a:gd name="connsiteX31" fmla="*/ 74763 w 235575"/>
                <a:gd name="connsiteY31" fmla="*/ 116369 h 232738"/>
                <a:gd name="connsiteX32" fmla="*/ 117810 w 235575"/>
                <a:gd name="connsiteY32" fmla="*/ 73322 h 23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575" h="232738">
                  <a:moveTo>
                    <a:pt x="56039" y="0"/>
                  </a:moveTo>
                  <a:cubicBezTo>
                    <a:pt x="25194" y="0"/>
                    <a:pt x="0" y="25193"/>
                    <a:pt x="0" y="56039"/>
                  </a:cubicBezTo>
                  <a:lnTo>
                    <a:pt x="0" y="176685"/>
                  </a:lnTo>
                  <a:cubicBezTo>
                    <a:pt x="0" y="207530"/>
                    <a:pt x="25194" y="232738"/>
                    <a:pt x="56039" y="232738"/>
                  </a:cubicBezTo>
                  <a:lnTo>
                    <a:pt x="179522" y="232738"/>
                  </a:lnTo>
                  <a:cubicBezTo>
                    <a:pt x="210367" y="232738"/>
                    <a:pt x="235575" y="207530"/>
                    <a:pt x="235575" y="176685"/>
                  </a:cubicBezTo>
                  <a:lnTo>
                    <a:pt x="235575" y="56039"/>
                  </a:lnTo>
                  <a:cubicBezTo>
                    <a:pt x="235575" y="25193"/>
                    <a:pt x="210367" y="0"/>
                    <a:pt x="179522" y="0"/>
                  </a:cubicBezTo>
                  <a:close/>
                  <a:moveTo>
                    <a:pt x="56039" y="22706"/>
                  </a:moveTo>
                  <a:lnTo>
                    <a:pt x="179522" y="22706"/>
                  </a:lnTo>
                  <a:cubicBezTo>
                    <a:pt x="198156" y="22706"/>
                    <a:pt x="212854" y="37404"/>
                    <a:pt x="212854" y="56039"/>
                  </a:cubicBezTo>
                  <a:lnTo>
                    <a:pt x="212854" y="176685"/>
                  </a:lnTo>
                  <a:cubicBezTo>
                    <a:pt x="212854" y="195319"/>
                    <a:pt x="198156" y="209958"/>
                    <a:pt x="179522" y="209958"/>
                  </a:cubicBezTo>
                  <a:lnTo>
                    <a:pt x="56039" y="209958"/>
                  </a:lnTo>
                  <a:cubicBezTo>
                    <a:pt x="37405" y="209958"/>
                    <a:pt x="22765" y="195319"/>
                    <a:pt x="22765" y="176685"/>
                  </a:cubicBezTo>
                  <a:lnTo>
                    <a:pt x="22765" y="56039"/>
                  </a:lnTo>
                  <a:cubicBezTo>
                    <a:pt x="22765" y="37404"/>
                    <a:pt x="37405" y="22706"/>
                    <a:pt x="56039" y="22706"/>
                  </a:cubicBezTo>
                  <a:close/>
                  <a:moveTo>
                    <a:pt x="180271" y="39902"/>
                  </a:moveTo>
                  <a:cubicBezTo>
                    <a:pt x="171501" y="39898"/>
                    <a:pt x="164388" y="47004"/>
                    <a:pt x="164384" y="55774"/>
                  </a:cubicBezTo>
                  <a:cubicBezTo>
                    <a:pt x="164380" y="64544"/>
                    <a:pt x="171486" y="71657"/>
                    <a:pt x="180257" y="71661"/>
                  </a:cubicBezTo>
                  <a:cubicBezTo>
                    <a:pt x="180262" y="71661"/>
                    <a:pt x="180266" y="71661"/>
                    <a:pt x="180271" y="71661"/>
                  </a:cubicBezTo>
                  <a:cubicBezTo>
                    <a:pt x="189041" y="71657"/>
                    <a:pt x="196147" y="64544"/>
                    <a:pt x="196144" y="55774"/>
                  </a:cubicBezTo>
                  <a:cubicBezTo>
                    <a:pt x="196139" y="47010"/>
                    <a:pt x="189035" y="39906"/>
                    <a:pt x="180271" y="39902"/>
                  </a:cubicBezTo>
                  <a:close/>
                  <a:moveTo>
                    <a:pt x="117810" y="56260"/>
                  </a:moveTo>
                  <a:cubicBezTo>
                    <a:pt x="84731" y="56260"/>
                    <a:pt x="57714" y="83290"/>
                    <a:pt x="57714" y="116369"/>
                  </a:cubicBezTo>
                  <a:cubicBezTo>
                    <a:pt x="57714" y="149448"/>
                    <a:pt x="84731" y="176406"/>
                    <a:pt x="117810" y="176406"/>
                  </a:cubicBezTo>
                  <a:cubicBezTo>
                    <a:pt x="150888" y="176406"/>
                    <a:pt x="177861" y="149448"/>
                    <a:pt x="177861" y="116369"/>
                  </a:cubicBezTo>
                  <a:cubicBezTo>
                    <a:pt x="177861" y="83290"/>
                    <a:pt x="150888" y="56260"/>
                    <a:pt x="117810" y="56260"/>
                  </a:cubicBezTo>
                  <a:close/>
                  <a:moveTo>
                    <a:pt x="117810" y="73322"/>
                  </a:moveTo>
                  <a:cubicBezTo>
                    <a:pt x="141666" y="73322"/>
                    <a:pt x="160812" y="92512"/>
                    <a:pt x="160812" y="116369"/>
                  </a:cubicBezTo>
                  <a:cubicBezTo>
                    <a:pt x="160812" y="140226"/>
                    <a:pt x="141666" y="159358"/>
                    <a:pt x="117810" y="159358"/>
                  </a:cubicBezTo>
                  <a:cubicBezTo>
                    <a:pt x="93953" y="159358"/>
                    <a:pt x="74763" y="140226"/>
                    <a:pt x="74763" y="116369"/>
                  </a:cubicBezTo>
                  <a:cubicBezTo>
                    <a:pt x="74763" y="92512"/>
                    <a:pt x="93953" y="73322"/>
                    <a:pt x="117810" y="73322"/>
                  </a:cubicBezTo>
                  <a:close/>
                </a:path>
              </a:pathLst>
            </a:custGeom>
            <a:grpFill/>
            <a:ln w="22203" cap="rnd">
              <a:noFill/>
              <a:prstDash val="solid"/>
              <a:round/>
            </a:ln>
          </p:spPr>
          <p:txBody>
            <a:bodyPr rtlCol="0" anchor="ctr"/>
            <a:lstStyle/>
            <a:p>
              <a:endParaRPr lang="en-ID" sz="1350" dirty="0"/>
            </a:p>
          </p:txBody>
        </p:sp>
      </p:grpSp>
      <p:grpSp>
        <p:nvGrpSpPr>
          <p:cNvPr id="33" name="Group 32">
            <a:extLst>
              <a:ext uri="{FF2B5EF4-FFF2-40B4-BE49-F238E27FC236}">
                <a16:creationId xmlns:a16="http://schemas.microsoft.com/office/drawing/2014/main" id="{8323BE82-1A08-47A5-9592-42F8A291F7CE}"/>
              </a:ext>
            </a:extLst>
          </p:cNvPr>
          <p:cNvGrpSpPr/>
          <p:nvPr/>
        </p:nvGrpSpPr>
        <p:grpSpPr>
          <a:xfrm rot="5400000">
            <a:off x="10285729" y="4954510"/>
            <a:ext cx="718049" cy="959244"/>
            <a:chOff x="1527558" y="3345408"/>
            <a:chExt cx="957398" cy="1278992"/>
          </a:xfrm>
          <a:solidFill>
            <a:schemeClr val="bg1">
              <a:alpha val="17000"/>
            </a:schemeClr>
          </a:solidFill>
        </p:grpSpPr>
        <p:sp>
          <p:nvSpPr>
            <p:cNvPr id="34" name="Oval 33">
              <a:extLst>
                <a:ext uri="{FF2B5EF4-FFF2-40B4-BE49-F238E27FC236}">
                  <a16:creationId xmlns:a16="http://schemas.microsoft.com/office/drawing/2014/main" id="{FAEFAA4C-7916-4B55-A9EE-BAEBD24E6EC5}"/>
                </a:ext>
              </a:extLst>
            </p:cNvPr>
            <p:cNvSpPr/>
            <p:nvPr/>
          </p:nvSpPr>
          <p:spPr>
            <a:xfrm rot="10800000">
              <a:off x="2368687"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Oval 34">
              <a:extLst>
                <a:ext uri="{FF2B5EF4-FFF2-40B4-BE49-F238E27FC236}">
                  <a16:creationId xmlns:a16="http://schemas.microsoft.com/office/drawing/2014/main" id="{891FD65E-159B-4889-B8C9-FA6DEE9EB63E}"/>
                </a:ext>
              </a:extLst>
            </p:cNvPr>
            <p:cNvSpPr/>
            <p:nvPr/>
          </p:nvSpPr>
          <p:spPr>
            <a:xfrm rot="10800000">
              <a:off x="1948122"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Oval 35">
              <a:extLst>
                <a:ext uri="{FF2B5EF4-FFF2-40B4-BE49-F238E27FC236}">
                  <a16:creationId xmlns:a16="http://schemas.microsoft.com/office/drawing/2014/main" id="{E6AF71BB-F468-42A8-A1F7-AB66126E27F7}"/>
                </a:ext>
              </a:extLst>
            </p:cNvPr>
            <p:cNvSpPr/>
            <p:nvPr/>
          </p:nvSpPr>
          <p:spPr>
            <a:xfrm rot="10800000">
              <a:off x="1527558" y="4508131"/>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7" name="Oval 36">
              <a:extLst>
                <a:ext uri="{FF2B5EF4-FFF2-40B4-BE49-F238E27FC236}">
                  <a16:creationId xmlns:a16="http://schemas.microsoft.com/office/drawing/2014/main" id="{99BCFF6A-A96D-4D08-A7B1-CBC2028CFC64}"/>
                </a:ext>
              </a:extLst>
            </p:cNvPr>
            <p:cNvSpPr/>
            <p:nvPr/>
          </p:nvSpPr>
          <p:spPr>
            <a:xfrm rot="10800000">
              <a:off x="2368687"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8" name="Oval 37">
              <a:extLst>
                <a:ext uri="{FF2B5EF4-FFF2-40B4-BE49-F238E27FC236}">
                  <a16:creationId xmlns:a16="http://schemas.microsoft.com/office/drawing/2014/main" id="{3E8152A1-46FA-46EB-ACB2-F8C3C3E44EBB}"/>
                </a:ext>
              </a:extLst>
            </p:cNvPr>
            <p:cNvSpPr/>
            <p:nvPr/>
          </p:nvSpPr>
          <p:spPr>
            <a:xfrm rot="10800000">
              <a:off x="1948122"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9" name="Oval 38">
              <a:extLst>
                <a:ext uri="{FF2B5EF4-FFF2-40B4-BE49-F238E27FC236}">
                  <a16:creationId xmlns:a16="http://schemas.microsoft.com/office/drawing/2014/main" id="{00C84C7D-4EE8-41F0-BE8B-177F824592BF}"/>
                </a:ext>
              </a:extLst>
            </p:cNvPr>
            <p:cNvSpPr/>
            <p:nvPr/>
          </p:nvSpPr>
          <p:spPr>
            <a:xfrm rot="10800000">
              <a:off x="2368687"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0" name="Oval 39">
              <a:extLst>
                <a:ext uri="{FF2B5EF4-FFF2-40B4-BE49-F238E27FC236}">
                  <a16:creationId xmlns:a16="http://schemas.microsoft.com/office/drawing/2014/main" id="{F1EDA11D-C00C-4FB8-AC37-931279F6E2AA}"/>
                </a:ext>
              </a:extLst>
            </p:cNvPr>
            <p:cNvSpPr/>
            <p:nvPr/>
          </p:nvSpPr>
          <p:spPr>
            <a:xfrm>
              <a:off x="1527558"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1" name="Oval 40">
              <a:extLst>
                <a:ext uri="{FF2B5EF4-FFF2-40B4-BE49-F238E27FC236}">
                  <a16:creationId xmlns:a16="http://schemas.microsoft.com/office/drawing/2014/main" id="{E7C946A9-DA96-432A-88E9-B77ED041196F}"/>
                </a:ext>
              </a:extLst>
            </p:cNvPr>
            <p:cNvSpPr/>
            <p:nvPr/>
          </p:nvSpPr>
          <p:spPr>
            <a:xfrm>
              <a:off x="1948124"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2" name="Oval 41">
              <a:extLst>
                <a:ext uri="{FF2B5EF4-FFF2-40B4-BE49-F238E27FC236}">
                  <a16:creationId xmlns:a16="http://schemas.microsoft.com/office/drawing/2014/main" id="{D3A62842-29C2-4EFA-98C3-1EDF2CE8C7EC}"/>
                </a:ext>
              </a:extLst>
            </p:cNvPr>
            <p:cNvSpPr/>
            <p:nvPr/>
          </p:nvSpPr>
          <p:spPr>
            <a:xfrm>
              <a:off x="2368687" y="3345408"/>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3" name="Oval 42">
              <a:extLst>
                <a:ext uri="{FF2B5EF4-FFF2-40B4-BE49-F238E27FC236}">
                  <a16:creationId xmlns:a16="http://schemas.microsoft.com/office/drawing/2014/main" id="{23D10D27-FD06-4A90-AC79-8E318267B31C}"/>
                </a:ext>
              </a:extLst>
            </p:cNvPr>
            <p:cNvSpPr/>
            <p:nvPr/>
          </p:nvSpPr>
          <p:spPr>
            <a:xfrm>
              <a:off x="1527558"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Oval 43">
              <a:extLst>
                <a:ext uri="{FF2B5EF4-FFF2-40B4-BE49-F238E27FC236}">
                  <a16:creationId xmlns:a16="http://schemas.microsoft.com/office/drawing/2014/main" id="{56EA04DE-6D56-42AF-AE80-8B724A446021}"/>
                </a:ext>
              </a:extLst>
            </p:cNvPr>
            <p:cNvSpPr/>
            <p:nvPr/>
          </p:nvSpPr>
          <p:spPr>
            <a:xfrm>
              <a:off x="1948124" y="3734027"/>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5" name="Oval 44">
              <a:extLst>
                <a:ext uri="{FF2B5EF4-FFF2-40B4-BE49-F238E27FC236}">
                  <a16:creationId xmlns:a16="http://schemas.microsoft.com/office/drawing/2014/main" id="{6DB06FCA-1472-4D66-81C6-1874E20462BC}"/>
                </a:ext>
              </a:extLst>
            </p:cNvPr>
            <p:cNvSpPr/>
            <p:nvPr/>
          </p:nvSpPr>
          <p:spPr>
            <a:xfrm>
              <a:off x="1527558" y="4119512"/>
              <a:ext cx="116269" cy="116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50" name="TextBox 49">
            <a:extLst>
              <a:ext uri="{FF2B5EF4-FFF2-40B4-BE49-F238E27FC236}">
                <a16:creationId xmlns:a16="http://schemas.microsoft.com/office/drawing/2014/main" id="{2A653DDB-9E6E-BB4C-8409-DA688221498F}"/>
              </a:ext>
            </a:extLst>
          </p:cNvPr>
          <p:cNvSpPr txBox="1"/>
          <p:nvPr/>
        </p:nvSpPr>
        <p:spPr>
          <a:xfrm>
            <a:off x="1229668" y="5719094"/>
            <a:ext cx="3597880" cy="881395"/>
          </a:xfrm>
          <a:prstGeom prst="rect">
            <a:avLst/>
          </a:prstGeom>
          <a:noFill/>
        </p:spPr>
        <p:txBody>
          <a:bodyPr wrap="square" rtlCol="0">
            <a:spAutoFit/>
          </a:bodyPr>
          <a:lstStyle/>
          <a:p>
            <a:pPr>
              <a:lnSpc>
                <a:spcPct val="150000"/>
              </a:lnSpc>
            </a:pPr>
            <a:r>
              <a:rPr lang="en-GB" b="1"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allianceforchildrensrights.org</a:t>
            </a:r>
          </a:p>
          <a:p>
            <a:pPr>
              <a:lnSpc>
                <a:spcPct val="150000"/>
              </a:lnSpc>
            </a:pPr>
            <a:endParaRPr lang="en-GB"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p:txBody>
      </p:sp>
      <p:sp>
        <p:nvSpPr>
          <p:cNvPr id="6" name="Rectangle 5">
            <a:extLst>
              <a:ext uri="{FF2B5EF4-FFF2-40B4-BE49-F238E27FC236}">
                <a16:creationId xmlns:a16="http://schemas.microsoft.com/office/drawing/2014/main" id="{54D806CF-63A0-1D48-AB29-E070D739D068}"/>
              </a:ext>
            </a:extLst>
          </p:cNvPr>
          <p:cNvSpPr/>
          <p:nvPr/>
        </p:nvSpPr>
        <p:spPr>
          <a:xfrm rot="16200000">
            <a:off x="10431108" y="4721359"/>
            <a:ext cx="2379457" cy="372474"/>
          </a:xfrm>
          <a:prstGeom prst="rect">
            <a:avLst/>
          </a:prstGeom>
        </p:spPr>
        <p:txBody>
          <a:bodyPr wrap="square">
            <a:spAutoFit/>
          </a:bodyPr>
          <a:lstStyle/>
          <a:p>
            <a:pPr>
              <a:lnSpc>
                <a:spcPct val="150000"/>
              </a:lnSpc>
            </a:pPr>
            <a:r>
              <a:rPr lang="en-GB" sz="1350" dirty="0">
                <a:solidFill>
                  <a:schemeClr val="bg1"/>
                </a:solidFill>
                <a:latin typeface="Aktiv Grotesk" panose="020B0504020202020204" pitchFamily="34" charset="0"/>
                <a:ea typeface="Aktiv Grotesk" panose="020B0504020202020204" pitchFamily="34" charset="0"/>
                <a:cs typeface="Aktiv Grotesk" panose="020B0504020202020204" pitchFamily="34" charset="0"/>
              </a:rPr>
              <a:t>@allianceforchildrensrights</a:t>
            </a:r>
          </a:p>
        </p:txBody>
      </p:sp>
      <p:pic>
        <p:nvPicPr>
          <p:cNvPr id="8" name="Picture 7">
            <a:extLst>
              <a:ext uri="{FF2B5EF4-FFF2-40B4-BE49-F238E27FC236}">
                <a16:creationId xmlns:a16="http://schemas.microsoft.com/office/drawing/2014/main" id="{2734B81B-3C2E-5049-9E75-E4AB1E5817C2}"/>
              </a:ext>
            </a:extLst>
          </p:cNvPr>
          <p:cNvPicPr>
            <a:picLocks noChangeAspect="1"/>
          </p:cNvPicPr>
          <p:nvPr/>
        </p:nvPicPr>
        <p:blipFill>
          <a:blip r:embed="rId4">
            <a:alphaModFix amt="50000"/>
          </a:blip>
          <a:stretch>
            <a:fillRect/>
          </a:stretch>
        </p:blipFill>
        <p:spPr>
          <a:xfrm>
            <a:off x="962933" y="564652"/>
            <a:ext cx="3046623" cy="1000384"/>
          </a:xfrm>
          <a:prstGeom prst="rect">
            <a:avLst/>
          </a:prstGeom>
        </p:spPr>
      </p:pic>
      <p:sp>
        <p:nvSpPr>
          <p:cNvPr id="4" name="TextBox 3">
            <a:extLst>
              <a:ext uri="{FF2B5EF4-FFF2-40B4-BE49-F238E27FC236}">
                <a16:creationId xmlns:a16="http://schemas.microsoft.com/office/drawing/2014/main" id="{D6EBF0DF-F800-DA23-12E7-322A9787A57C}"/>
              </a:ext>
            </a:extLst>
          </p:cNvPr>
          <p:cNvSpPr txBox="1"/>
          <p:nvPr/>
        </p:nvSpPr>
        <p:spPr>
          <a:xfrm>
            <a:off x="1371854" y="3326724"/>
            <a:ext cx="3597880" cy="1508105"/>
          </a:xfrm>
          <a:prstGeom prst="rect">
            <a:avLst/>
          </a:prstGeom>
          <a:noFill/>
        </p:spPr>
        <p:txBody>
          <a:bodyPr wrap="square" rtlCol="0">
            <a:spAutoFit/>
          </a:bodyPr>
          <a:lstStyle/>
          <a:p>
            <a:r>
              <a:rPr lang="en-US" sz="1600" i="1" dirty="0">
                <a:solidFill>
                  <a:schemeClr val="bg1"/>
                </a:solidFill>
                <a:latin typeface="DM Sans" pitchFamily="2" charset="0"/>
                <a:ea typeface="Meiryo" panose="020B0604030504040204" pitchFamily="34" charset="-128"/>
              </a:rPr>
              <a:t>Webinar resources, including recording and supplemental materials, will be posted at https://allianceforchildrensrights.org/resources/</a:t>
            </a:r>
          </a:p>
          <a:p>
            <a:endParaRPr lang="en-US" sz="1200" dirty="0"/>
          </a:p>
        </p:txBody>
      </p:sp>
    </p:spTree>
    <p:extLst>
      <p:ext uri="{BB962C8B-B14F-4D97-AF65-F5344CB8AC3E}">
        <p14:creationId xmlns:p14="http://schemas.microsoft.com/office/powerpoint/2010/main" val="151696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p:tgtEl>
                                          <p:spTgt spid="7"/>
                                        </p:tgtEl>
                                        <p:attrNameLst>
                                          <p:attrName>ppt_x</p:attrName>
                                        </p:attrNameLst>
                                      </p:cBhvr>
                                      <p:tavLst>
                                        <p:tav tm="0">
                                          <p:val>
                                            <p:strVal val="#ppt_x-#ppt_w*1.125000"/>
                                          </p:val>
                                        </p:tav>
                                        <p:tav tm="100000">
                                          <p:val>
                                            <p:strVal val="#ppt_x"/>
                                          </p:val>
                                        </p:tav>
                                      </p:tavLst>
                                    </p:anim>
                                    <p:animEffect transition="in" filter="wipe(right)">
                                      <p:cBhvr>
                                        <p:cTn id="12" dur="1000"/>
                                        <p:tgtEl>
                                          <p:spTgt spid="7"/>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anim calcmode="lin" valueType="num">
                                      <p:cBhvr>
                                        <p:cTn id="21" dur="1000" fill="hold"/>
                                        <p:tgtEl>
                                          <p:spTgt spid="50"/>
                                        </p:tgtEl>
                                        <p:attrNameLst>
                                          <p:attrName>ppt_x</p:attrName>
                                        </p:attrNameLst>
                                      </p:cBhvr>
                                      <p:tavLst>
                                        <p:tav tm="0">
                                          <p:val>
                                            <p:strVal val="#ppt_x"/>
                                          </p:val>
                                        </p:tav>
                                        <p:tav tm="100000">
                                          <p:val>
                                            <p:strVal val="#ppt_x"/>
                                          </p:val>
                                        </p:tav>
                                      </p:tavLst>
                                    </p:anim>
                                    <p:anim calcmode="lin" valueType="num">
                                      <p:cBhvr>
                                        <p:cTn id="2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737B-4E84-4775-9849-00BAB5F5F2C8}"/>
              </a:ext>
            </a:extLst>
          </p:cNvPr>
          <p:cNvSpPr>
            <a:spLocks noGrp="1"/>
          </p:cNvSpPr>
          <p:nvPr>
            <p:ph type="title"/>
          </p:nvPr>
        </p:nvSpPr>
        <p:spPr/>
        <p:txBody>
          <a:bodyPr/>
          <a:lstStyle/>
          <a:p>
            <a:r>
              <a:rPr lang="en-US" dirty="0"/>
              <a:t>Goals of Today’s Presentation</a:t>
            </a:r>
          </a:p>
        </p:txBody>
      </p:sp>
      <p:sp>
        <p:nvSpPr>
          <p:cNvPr id="3" name="Content Placeholder 2">
            <a:extLst>
              <a:ext uri="{FF2B5EF4-FFF2-40B4-BE49-F238E27FC236}">
                <a16:creationId xmlns:a16="http://schemas.microsoft.com/office/drawing/2014/main" id="{088D7CB6-DAC3-4815-BE7E-DF1012A93F1B}"/>
              </a:ext>
            </a:extLst>
          </p:cNvPr>
          <p:cNvSpPr>
            <a:spLocks noGrp="1"/>
          </p:cNvSpPr>
          <p:nvPr>
            <p:ph idx="1"/>
          </p:nvPr>
        </p:nvSpPr>
        <p:spPr>
          <a:xfrm>
            <a:off x="1600200" y="1845733"/>
            <a:ext cx="9555480" cy="4291115"/>
          </a:xfrm>
        </p:spPr>
        <p:txBody>
          <a:bodyPr>
            <a:noAutofit/>
          </a:bodyPr>
          <a:lstStyle/>
          <a:p>
            <a:pPr marL="228600" indent="-228600">
              <a:lnSpc>
                <a:spcPct val="70000"/>
              </a:lnSpc>
              <a:buFont typeface="Arial" panose="020B0604020202020204" pitchFamily="34" charset="0"/>
              <a:buChar char="•"/>
            </a:pPr>
            <a:r>
              <a:rPr lang="en-US" sz="2200" b="1" dirty="0"/>
              <a:t>Provide a refresher on extended foster care and placement options for NMDs</a:t>
            </a:r>
          </a:p>
          <a:p>
            <a:pPr marL="228600" indent="-228600">
              <a:lnSpc>
                <a:spcPct val="70000"/>
              </a:lnSpc>
              <a:buFont typeface="Arial" panose="020B0604020202020204" pitchFamily="34" charset="0"/>
              <a:buChar char="•"/>
            </a:pPr>
            <a:r>
              <a:rPr lang="en-US" sz="2200" b="1" dirty="0"/>
              <a:t>Discuss THP-NMD Basics</a:t>
            </a:r>
          </a:p>
          <a:p>
            <a:pPr marL="228600" indent="-228600">
              <a:lnSpc>
                <a:spcPct val="70000"/>
              </a:lnSpc>
              <a:buFont typeface="Arial" panose="020B0604020202020204" pitchFamily="34" charset="0"/>
              <a:buChar char="•"/>
            </a:pPr>
            <a:r>
              <a:rPr lang="en-US" sz="2200" b="1" dirty="0"/>
              <a:t>Overview of licensing structure and rules for THP-NMD</a:t>
            </a:r>
          </a:p>
          <a:p>
            <a:pPr marL="228600" indent="-228600">
              <a:lnSpc>
                <a:spcPct val="70000"/>
              </a:lnSpc>
              <a:buFont typeface="Arial" panose="020B0604020202020204" pitchFamily="34" charset="0"/>
              <a:buChar char="•"/>
            </a:pPr>
            <a:r>
              <a:rPr lang="en-US" sz="2200" b="1" dirty="0"/>
              <a:t>Review Nonminor Dependent Rights</a:t>
            </a:r>
          </a:p>
          <a:p>
            <a:pPr marL="228600" indent="-228600">
              <a:lnSpc>
                <a:spcPct val="70000"/>
              </a:lnSpc>
              <a:buFont typeface="Arial" panose="020B0604020202020204" pitchFamily="34" charset="0"/>
              <a:buChar char="•"/>
            </a:pPr>
            <a:r>
              <a:rPr lang="en-US" sz="2200" b="1" dirty="0"/>
              <a:t>Highlight select provisions of the new regulations</a:t>
            </a:r>
          </a:p>
          <a:p>
            <a:pPr marL="651510" lvl="3" indent="-285750">
              <a:lnSpc>
                <a:spcPct val="70000"/>
              </a:lnSpc>
              <a:buFont typeface="Courier New" panose="02070309020205020404" pitchFamily="49" charset="0"/>
              <a:buChar char="o"/>
            </a:pPr>
            <a:r>
              <a:rPr lang="en-US" sz="1800" dirty="0"/>
              <a:t>Intake Procedures</a:t>
            </a:r>
          </a:p>
          <a:p>
            <a:pPr marL="651510" lvl="3" indent="-285750">
              <a:lnSpc>
                <a:spcPct val="70000"/>
              </a:lnSpc>
              <a:buFont typeface="Courier New" panose="02070309020205020404" pitchFamily="49" charset="0"/>
              <a:buChar char="o"/>
            </a:pPr>
            <a:r>
              <a:rPr lang="en-US" sz="1800" dirty="0"/>
              <a:t>Personal Rights</a:t>
            </a:r>
          </a:p>
          <a:p>
            <a:pPr marL="651510" lvl="3" indent="-285750">
              <a:lnSpc>
                <a:spcPct val="70000"/>
              </a:lnSpc>
              <a:buFont typeface="Courier New" panose="02070309020205020404" pitchFamily="49" charset="0"/>
              <a:buChar char="o"/>
            </a:pPr>
            <a:r>
              <a:rPr lang="en-US" sz="1800" dirty="0"/>
              <a:t>Removal/Discharge</a:t>
            </a:r>
          </a:p>
          <a:p>
            <a:pPr marL="651510" lvl="3" indent="-285750">
              <a:lnSpc>
                <a:spcPct val="70000"/>
              </a:lnSpc>
              <a:buFont typeface="Courier New" panose="02070309020205020404" pitchFamily="49" charset="0"/>
              <a:buChar char="o"/>
            </a:pPr>
            <a:r>
              <a:rPr lang="en-US" sz="1800" dirty="0"/>
              <a:t>Phone/Internet Services</a:t>
            </a:r>
          </a:p>
          <a:p>
            <a:pPr marL="228600" indent="-228600">
              <a:lnSpc>
                <a:spcPct val="70000"/>
              </a:lnSpc>
              <a:buFont typeface="Arial" panose="020B0604020202020204" pitchFamily="34" charset="0"/>
              <a:buChar char="•"/>
            </a:pPr>
            <a:r>
              <a:rPr lang="en-US" sz="2200" dirty="0"/>
              <a:t> </a:t>
            </a:r>
            <a:r>
              <a:rPr lang="en-US" sz="2200" b="1" dirty="0"/>
              <a:t>Overview of Community Care Licensing (CCL) and the CCL complaint process</a:t>
            </a:r>
          </a:p>
          <a:p>
            <a:pPr marL="228600" indent="-228600">
              <a:lnSpc>
                <a:spcPct val="70000"/>
              </a:lnSpc>
              <a:buFont typeface="Arial" panose="020B0604020202020204" pitchFamily="34" charset="0"/>
              <a:buChar char="•"/>
            </a:pPr>
            <a:r>
              <a:rPr lang="en-US" sz="2200" dirty="0"/>
              <a:t> </a:t>
            </a:r>
            <a:r>
              <a:rPr lang="en-US" sz="2200" b="1" dirty="0"/>
              <a:t>Resources</a:t>
            </a:r>
          </a:p>
          <a:p>
            <a:pPr marL="228600" indent="-228600">
              <a:lnSpc>
                <a:spcPct val="70000"/>
              </a:lnSpc>
              <a:buFont typeface="Arial" panose="020B0604020202020204" pitchFamily="34" charset="0"/>
              <a:buChar char="•"/>
            </a:pPr>
            <a:r>
              <a:rPr lang="en-US" sz="2200" dirty="0"/>
              <a:t> </a:t>
            </a:r>
            <a:r>
              <a:rPr lang="en-US" sz="2200" b="1" dirty="0"/>
              <a:t>Questions</a:t>
            </a:r>
          </a:p>
        </p:txBody>
      </p:sp>
    </p:spTree>
    <p:extLst>
      <p:ext uri="{BB962C8B-B14F-4D97-AF65-F5344CB8AC3E}">
        <p14:creationId xmlns:p14="http://schemas.microsoft.com/office/powerpoint/2010/main" val="283605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1076-3281-4805-9818-C39315C53C0A}"/>
              </a:ext>
            </a:extLst>
          </p:cNvPr>
          <p:cNvSpPr>
            <a:spLocks noGrp="1"/>
          </p:cNvSpPr>
          <p:nvPr>
            <p:ph type="title"/>
          </p:nvPr>
        </p:nvSpPr>
        <p:spPr/>
        <p:txBody>
          <a:bodyPr>
            <a:normAutofit/>
          </a:bodyPr>
          <a:lstStyle/>
          <a:p>
            <a:r>
              <a:rPr lang="en-US" sz="6000" dirty="0"/>
              <a:t>Overview of Extended Foster Care and Nonminor Dependent Placement Options</a:t>
            </a:r>
          </a:p>
        </p:txBody>
      </p:sp>
    </p:spTree>
    <p:extLst>
      <p:ext uri="{BB962C8B-B14F-4D97-AF65-F5344CB8AC3E}">
        <p14:creationId xmlns:p14="http://schemas.microsoft.com/office/powerpoint/2010/main" val="114924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7ADE-A4E8-40EB-8DA8-F5354E4F601E}"/>
              </a:ext>
            </a:extLst>
          </p:cNvPr>
          <p:cNvSpPr>
            <a:spLocks noGrp="1"/>
          </p:cNvSpPr>
          <p:nvPr>
            <p:ph type="title"/>
          </p:nvPr>
        </p:nvSpPr>
        <p:spPr/>
        <p:txBody>
          <a:bodyPr/>
          <a:lstStyle/>
          <a:p>
            <a:r>
              <a:rPr lang="en-US" dirty="0"/>
              <a:t>Overview of Extended Foster Care (EFC)(AB 12)</a:t>
            </a:r>
          </a:p>
        </p:txBody>
      </p:sp>
      <p:sp>
        <p:nvSpPr>
          <p:cNvPr id="3" name="Content Placeholder 2">
            <a:extLst>
              <a:ext uri="{FF2B5EF4-FFF2-40B4-BE49-F238E27FC236}">
                <a16:creationId xmlns:a16="http://schemas.microsoft.com/office/drawing/2014/main" id="{45B1FA8A-8549-4F97-9910-EF2A93E7546F}"/>
              </a:ext>
            </a:extLst>
          </p:cNvPr>
          <p:cNvSpPr>
            <a:spLocks noGrp="1"/>
          </p:cNvSpPr>
          <p:nvPr>
            <p:ph idx="1"/>
          </p:nvPr>
        </p:nvSpPr>
        <p:spPr>
          <a:xfrm>
            <a:off x="1097280" y="1845734"/>
            <a:ext cx="10058400" cy="4347676"/>
          </a:xfrm>
        </p:spPr>
        <p:txBody>
          <a:bodyPr>
            <a:noAutofit/>
          </a:bodyPr>
          <a:lstStyle/>
          <a:p>
            <a:pPr marL="228600" indent="-228600">
              <a:buFont typeface="Arial" panose="020B0604020202020204" pitchFamily="34" charset="0"/>
              <a:buChar char="•"/>
            </a:pPr>
            <a:r>
              <a:rPr lang="en-US" b="1" dirty="0"/>
              <a:t> </a:t>
            </a:r>
            <a:r>
              <a:rPr lang="en-US" b="1" dirty="0">
                <a:solidFill>
                  <a:schemeClr val="accent2"/>
                </a:solidFill>
              </a:rPr>
              <a:t>What is it?</a:t>
            </a:r>
          </a:p>
          <a:p>
            <a:pPr marL="521208" lvl="1" indent="-228600" fontAlgn="base">
              <a:spcBef>
                <a:spcPts val="0"/>
              </a:spcBef>
              <a:spcAft>
                <a:spcPts val="0"/>
              </a:spcAft>
              <a:buFont typeface="Courier New" panose="02070309020205020404" pitchFamily="49" charset="0"/>
              <a:buChar char="o"/>
            </a:pPr>
            <a:r>
              <a:rPr lang="en-US" sz="2000" dirty="0"/>
              <a:t>Provides an optional extension of foster care up until age 21</a:t>
            </a:r>
          </a:p>
          <a:p>
            <a:pPr marL="521208" lvl="1" indent="-228600" fontAlgn="base">
              <a:spcBef>
                <a:spcPts val="0"/>
              </a:spcBef>
              <a:spcAft>
                <a:spcPts val="0"/>
              </a:spcAft>
              <a:buFont typeface="Courier New" panose="02070309020205020404" pitchFamily="49" charset="0"/>
              <a:buChar char="o"/>
            </a:pPr>
            <a:r>
              <a:rPr lang="en-US" sz="2000" dirty="0"/>
              <a:t> </a:t>
            </a:r>
            <a:r>
              <a:rPr lang="en-US" sz="2000" b="0" i="0" u="none" strike="noStrike" dirty="0">
                <a:effectLst/>
              </a:rPr>
              <a:t>Includes housing, case management, and ongoing services to transition to independence</a:t>
            </a:r>
          </a:p>
          <a:p>
            <a:pPr marL="521208" lvl="1" indent="-228600" fontAlgn="base">
              <a:spcBef>
                <a:spcPts val="0"/>
              </a:spcBef>
              <a:spcAft>
                <a:spcPts val="0"/>
              </a:spcAft>
              <a:buFont typeface="Courier New" panose="02070309020205020404" pitchFamily="49" charset="0"/>
              <a:buChar char="o"/>
            </a:pPr>
            <a:r>
              <a:rPr lang="en-US" sz="2000" b="0" i="0" u="none" strike="noStrike" dirty="0">
                <a:effectLst/>
              </a:rPr>
              <a:t> Youth in EFC are called “nonminor dependents” (NMDs)</a:t>
            </a:r>
          </a:p>
          <a:p>
            <a:pPr marL="521208" lvl="1" indent="-228600" fontAlgn="base">
              <a:spcBef>
                <a:spcPts val="0"/>
              </a:spcBef>
              <a:spcAft>
                <a:spcPts val="0"/>
              </a:spcAft>
              <a:buFont typeface="Courier New" panose="02070309020205020404" pitchFamily="49" charset="0"/>
              <a:buChar char="o"/>
            </a:pPr>
            <a:endParaRPr lang="en-US" sz="2000" b="0" i="0" u="none" strike="noStrike" dirty="0">
              <a:effectLst/>
            </a:endParaRPr>
          </a:p>
          <a:p>
            <a:pPr marL="228600" indent="-228600" rtl="0" fontAlgn="base">
              <a:spcBef>
                <a:spcPts val="0"/>
              </a:spcBef>
              <a:spcAft>
                <a:spcPts val="0"/>
              </a:spcAft>
              <a:buFont typeface="Arial" panose="020B0604020202020204" pitchFamily="34" charset="0"/>
              <a:buChar char="•"/>
            </a:pPr>
            <a:r>
              <a:rPr lang="en-US" b="1" i="0" u="none" strike="noStrike" dirty="0">
                <a:effectLst/>
              </a:rPr>
              <a:t> </a:t>
            </a:r>
            <a:r>
              <a:rPr lang="en-US" b="1" i="0" u="none" strike="noStrike" dirty="0">
                <a:solidFill>
                  <a:schemeClr val="accent2"/>
                </a:solidFill>
                <a:effectLst/>
              </a:rPr>
              <a:t>Who is eligible?</a:t>
            </a:r>
          </a:p>
          <a:p>
            <a:pPr marL="521208" lvl="1" indent="-228600" fontAlgn="base">
              <a:spcBef>
                <a:spcPts val="0"/>
              </a:spcBef>
              <a:spcAft>
                <a:spcPts val="0"/>
              </a:spcAft>
              <a:buFont typeface="Courier New" panose="02070309020205020404" pitchFamily="49" charset="0"/>
              <a:buChar char="o"/>
            </a:pPr>
            <a:r>
              <a:rPr lang="en-US" sz="2000" b="0" i="0" u="none" strike="noStrike" dirty="0">
                <a:effectLst/>
              </a:rPr>
              <a:t>Youth must have turned 18 years old while subject to a foster care placement order through the juvenile dependency or delinquency court</a:t>
            </a:r>
          </a:p>
          <a:p>
            <a:pPr marL="521208" lvl="1" indent="-228600" fontAlgn="base">
              <a:spcBef>
                <a:spcPts val="0"/>
              </a:spcBef>
              <a:spcAft>
                <a:spcPts val="0"/>
              </a:spcAft>
              <a:buFont typeface="Courier New" panose="02070309020205020404" pitchFamily="49" charset="0"/>
              <a:buChar char="o"/>
            </a:pPr>
            <a:r>
              <a:rPr lang="en-US" sz="2000" b="0" i="0" u="none" strike="noStrike" dirty="0">
                <a:effectLst/>
              </a:rPr>
              <a:t>Youth must continue to be under the placement and care authority of the county placing agency and live in a licensed or approved setting</a:t>
            </a:r>
          </a:p>
          <a:p>
            <a:pPr marL="521208" lvl="1" indent="-228600" fontAlgn="base">
              <a:spcBef>
                <a:spcPts val="0"/>
              </a:spcBef>
              <a:spcAft>
                <a:spcPts val="0"/>
              </a:spcAft>
              <a:buFont typeface="Courier New" panose="02070309020205020404" pitchFamily="49" charset="0"/>
              <a:buChar char="o"/>
            </a:pPr>
            <a:r>
              <a:rPr lang="en-US" sz="2000" b="0" i="0" u="none" strike="noStrike" dirty="0">
                <a:effectLst/>
              </a:rPr>
              <a:t>Youth must have a transitional independent living case plan (TILCP) which documents the youth’s willingness to satisfy one of the five participation conditions under </a:t>
            </a:r>
            <a:r>
              <a:rPr lang="en-US" sz="2000" u="sng" dirty="0">
                <a:hlinkClick r:id="rId3">
                  <a:extLst>
                    <a:ext uri="{A12FA001-AC4F-418D-AE19-62706E023703}">
                      <ahyp:hlinkClr xmlns:ahyp="http://schemas.microsoft.com/office/drawing/2018/hyperlinkcolor" val="tx"/>
                    </a:ext>
                  </a:extLst>
                </a:hlinkClick>
              </a:rPr>
              <a:t>WIC 11403(b)</a:t>
            </a:r>
            <a:endParaRPr lang="en-US" sz="2000" b="0" i="0" u="none" strike="noStrike" dirty="0">
              <a:effectLst/>
            </a:endParaRPr>
          </a:p>
        </p:txBody>
      </p:sp>
    </p:spTree>
    <p:extLst>
      <p:ext uri="{BB962C8B-B14F-4D97-AF65-F5344CB8AC3E}">
        <p14:creationId xmlns:p14="http://schemas.microsoft.com/office/powerpoint/2010/main" val="256567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D819-ACAD-44AB-8824-B03FC47693BE}"/>
              </a:ext>
            </a:extLst>
          </p:cNvPr>
          <p:cNvSpPr>
            <a:spLocks noGrp="1"/>
          </p:cNvSpPr>
          <p:nvPr>
            <p:ph type="title"/>
          </p:nvPr>
        </p:nvSpPr>
        <p:spPr/>
        <p:txBody>
          <a:bodyPr/>
          <a:lstStyle/>
          <a:p>
            <a:r>
              <a:rPr lang="en-US" dirty="0"/>
              <a:t>Optional Participation and Reentry</a:t>
            </a:r>
          </a:p>
        </p:txBody>
      </p:sp>
      <p:sp>
        <p:nvSpPr>
          <p:cNvPr id="3" name="Content Placeholder 2">
            <a:extLst>
              <a:ext uri="{FF2B5EF4-FFF2-40B4-BE49-F238E27FC236}">
                <a16:creationId xmlns:a16="http://schemas.microsoft.com/office/drawing/2014/main" id="{0CB1100B-7EA4-4253-B28F-F357DC23D83E}"/>
              </a:ext>
            </a:extLst>
          </p:cNvPr>
          <p:cNvSpPr>
            <a:spLocks noGrp="1"/>
          </p:cNvSpPr>
          <p:nvPr>
            <p:ph idx="1"/>
          </p:nvPr>
        </p:nvSpPr>
        <p:spPr/>
        <p:txBody>
          <a:bodyPr/>
          <a:lstStyle/>
          <a:p>
            <a:pPr marL="228600" indent="-228600" rtl="0" fontAlgn="base">
              <a:lnSpc>
                <a:spcPct val="100000"/>
              </a:lnSpc>
              <a:spcBef>
                <a:spcPts val="900"/>
              </a:spcBef>
              <a:spcAft>
                <a:spcPts val="0"/>
              </a:spcAft>
              <a:buFont typeface="Arial" panose="020B0604020202020204" pitchFamily="34" charset="0"/>
              <a:buChar char="•"/>
            </a:pPr>
            <a:r>
              <a:rPr lang="en-US" sz="2400" b="1" i="0" u="none" strike="noStrike" dirty="0">
                <a:solidFill>
                  <a:schemeClr val="accent2"/>
                </a:solidFill>
                <a:effectLst/>
              </a:rPr>
              <a:t>Extended foster care is optional – but is opt out</a:t>
            </a:r>
          </a:p>
          <a:p>
            <a:pPr marL="228600" indent="-228600" rtl="0" fontAlgn="base">
              <a:lnSpc>
                <a:spcPct val="100000"/>
              </a:lnSpc>
              <a:spcBef>
                <a:spcPts val="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If a nonminor dependent (NMD) does not want to participate, they can request a hearing to terminate the juvenile court’s jurisdiction</a:t>
            </a:r>
          </a:p>
          <a:p>
            <a:pPr marL="228600" indent="-228600" rtl="0" fontAlgn="base">
              <a:lnSpc>
                <a:spcPct val="100000"/>
              </a:lnSpc>
              <a:spcBef>
                <a:spcPts val="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When NMDs exit care, the juvenile court maintains general jurisdiction over them until age 21 to allow them the option to reenter (if they change their minds)</a:t>
            </a:r>
          </a:p>
          <a:p>
            <a:pPr marL="228600" indent="-228600" rtl="0" fontAlgn="base">
              <a:lnSpc>
                <a:spcPct val="100000"/>
              </a:lnSpc>
              <a:spcBef>
                <a:spcPts val="0"/>
              </a:spcBef>
              <a:spcAft>
                <a:spcPts val="0"/>
              </a:spcAft>
              <a:buFont typeface="Arial" panose="020B0604020202020204" pitchFamily="34" charset="0"/>
              <a:buChar char="•"/>
            </a:pPr>
            <a:r>
              <a:rPr lang="en-US" sz="2400" b="1" i="0" u="none" strike="noStrike" dirty="0">
                <a:solidFill>
                  <a:schemeClr val="accent2"/>
                </a:solidFill>
                <a:effectLst/>
              </a:rPr>
              <a:t>Youth can re-enter care an unlimited number of times until they turn 21</a:t>
            </a:r>
          </a:p>
          <a:p>
            <a:pPr marL="228600" indent="-228600" rtl="0" fontAlgn="base">
              <a:lnSpc>
                <a:spcPct val="100000"/>
              </a:lnSpc>
              <a:spcBef>
                <a:spcPts val="0"/>
              </a:spcBef>
              <a:spcAft>
                <a:spcPts val="0"/>
              </a:spcAft>
              <a:buFont typeface="Arial" panose="020B0604020202020204" pitchFamily="34" charset="0"/>
              <a:buChar char="•"/>
            </a:pPr>
            <a:r>
              <a:rPr lang="en-US" sz="2400" b="1" i="0" u="none" strike="noStrike" dirty="0">
                <a:solidFill>
                  <a:schemeClr val="accent2"/>
                </a:solidFill>
                <a:effectLst/>
              </a:rPr>
              <a:t>Reentry is intended to be accessible and easy</a:t>
            </a:r>
          </a:p>
          <a:p>
            <a:pPr marL="228600" indent="-228600" rtl="0" fontAlgn="base">
              <a:lnSpc>
                <a:spcPct val="100000"/>
              </a:lnSpc>
              <a:spcBef>
                <a:spcPts val="0"/>
              </a:spcBef>
              <a:spcAft>
                <a:spcPts val="0"/>
              </a:spcAft>
              <a:buFont typeface="Arial" panose="020B0604020202020204" pitchFamily="34" charset="0"/>
              <a:buChar char="•"/>
            </a:pPr>
            <a:r>
              <a:rPr lang="en-US" sz="2400" b="0" i="0" u="none" strike="noStrike" dirty="0">
                <a:solidFill>
                  <a:schemeClr val="tx1">
                    <a:lumMod val="85000"/>
                    <a:lumOff val="15000"/>
                  </a:schemeClr>
                </a:solidFill>
                <a:effectLst/>
              </a:rPr>
              <a:t>An NMD is entitled to benefits and placement again as of the date the </a:t>
            </a:r>
            <a:r>
              <a:rPr lang="en-US" sz="2400" b="0" i="0" u="none" strike="noStrike" dirty="0">
                <a:solidFill>
                  <a:schemeClr val="tx1">
                    <a:lumMod val="85000"/>
                    <a:lumOff val="15000"/>
                  </a:schemeClr>
                </a:solidFill>
                <a:effectLst/>
                <a:hlinkClick r:id="rId3"/>
              </a:rPr>
              <a:t>Voluntary Reentry Agreement</a:t>
            </a:r>
            <a:r>
              <a:rPr lang="en-US" sz="2400" b="0" i="0" u="none" strike="noStrike" dirty="0">
                <a:solidFill>
                  <a:schemeClr val="tx1">
                    <a:lumMod val="85000"/>
                    <a:lumOff val="15000"/>
                  </a:schemeClr>
                </a:solidFill>
                <a:effectLst/>
              </a:rPr>
              <a:t> is signed</a:t>
            </a:r>
          </a:p>
        </p:txBody>
      </p:sp>
    </p:spTree>
    <p:extLst>
      <p:ext uri="{BB962C8B-B14F-4D97-AF65-F5344CB8AC3E}">
        <p14:creationId xmlns:p14="http://schemas.microsoft.com/office/powerpoint/2010/main" val="35112266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184c43c-8eba-4c85-8954-a0ff159d287d}" enabled="0" method="" siteId="{3184c43c-8eba-4c85-8954-a0ff159d287d}" removed="1"/>
</clbl:labelList>
</file>

<file path=docProps/app.xml><?xml version="1.0" encoding="utf-8"?>
<Properties xmlns="http://schemas.openxmlformats.org/officeDocument/2006/extended-properties" xmlns:vt="http://schemas.openxmlformats.org/officeDocument/2006/docPropsVTypes">
  <Template>Retrospect</Template>
  <TotalTime>6962</TotalTime>
  <Words>6701</Words>
  <Application>Microsoft Office PowerPoint</Application>
  <PresentationFormat>Widescreen</PresentationFormat>
  <Paragraphs>379</Paragraphs>
  <Slides>55</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Aktiv Grotesk</vt:lpstr>
      <vt:lpstr>Aktiv Grotesk Black</vt:lpstr>
      <vt:lpstr>Arial</vt:lpstr>
      <vt:lpstr>arial, sans-serif</vt:lpstr>
      <vt:lpstr>Calibri</vt:lpstr>
      <vt:lpstr>Calibri Light</vt:lpstr>
      <vt:lpstr>Corbel</vt:lpstr>
      <vt:lpstr>Courier New</vt:lpstr>
      <vt:lpstr>DM Sans</vt:lpstr>
      <vt:lpstr>Georgia</vt:lpstr>
      <vt:lpstr>Retrospect</vt:lpstr>
      <vt:lpstr>PowerPoint Presentation</vt:lpstr>
      <vt:lpstr>LOGISTICS</vt:lpstr>
      <vt:lpstr>New Program Requirements for THP-NMD</vt:lpstr>
      <vt:lpstr>Youth Law Center</vt:lpstr>
      <vt:lpstr>Support Center Function and Services</vt:lpstr>
      <vt:lpstr>Goals of Today’s Presentation</vt:lpstr>
      <vt:lpstr>Overview of Extended Foster Care and Nonminor Dependent Placement Options</vt:lpstr>
      <vt:lpstr>Overview of Extended Foster Care (EFC)(AB 12)</vt:lpstr>
      <vt:lpstr>Optional Participation and Reentry</vt:lpstr>
      <vt:lpstr>Benefits of EFC</vt:lpstr>
      <vt:lpstr>Placement Options in Extended Foster Care</vt:lpstr>
      <vt:lpstr>THP-NMD – What is it?</vt:lpstr>
      <vt:lpstr>Who is Eligible for THP-NMD?</vt:lpstr>
      <vt:lpstr>Rights of Nonminor Dependents</vt:lpstr>
      <vt:lpstr>Rights of NMDs</vt:lpstr>
      <vt:lpstr>Rights of NMDs (Continued)</vt:lpstr>
      <vt:lpstr>State Licensing Rules for THP-NMD</vt:lpstr>
      <vt:lpstr>State Licensing Rules for THP-NMD</vt:lpstr>
      <vt:lpstr>Rules Governing THP-NMD*</vt:lpstr>
      <vt:lpstr>Further Guidance on THP-NMD</vt:lpstr>
      <vt:lpstr>How are the New Regulations Structured?</vt:lpstr>
      <vt:lpstr>PowerPoint Presentation</vt:lpstr>
      <vt:lpstr>New Regulations of Note</vt:lpstr>
      <vt:lpstr>Regulations Advocates Should be Aware of in Their Work with NMDs</vt:lpstr>
      <vt:lpstr>Intake Procedures</vt:lpstr>
      <vt:lpstr>Intake Procedures (Continued)</vt:lpstr>
      <vt:lpstr>Intake Procedures (Continued)</vt:lpstr>
      <vt:lpstr>Personal Rights</vt:lpstr>
      <vt:lpstr>Personal Rights (Continued)</vt:lpstr>
      <vt:lpstr>Personal Rights (Continued)</vt:lpstr>
      <vt:lpstr>Personal Rights (Continued)</vt:lpstr>
      <vt:lpstr>Removal/Discharge</vt:lpstr>
      <vt:lpstr>Removal/Discharge</vt:lpstr>
      <vt:lpstr>Limits on Emergency Circumstances Removals</vt:lpstr>
      <vt:lpstr>Removal/Discharge (Continued)</vt:lpstr>
      <vt:lpstr>Removal/Discharge Timeline*</vt:lpstr>
      <vt:lpstr>Removal/Discharge</vt:lpstr>
      <vt:lpstr>Phone/Internet Services</vt:lpstr>
      <vt:lpstr>Other Sections of Note</vt:lpstr>
      <vt:lpstr>Community Care Licensing Complaints</vt:lpstr>
      <vt:lpstr>Community Care Licensing (CCL) Complaints Overview</vt:lpstr>
      <vt:lpstr>What Happens After a Complaint is Made?</vt:lpstr>
      <vt:lpstr>What Happens After the Investigation?</vt:lpstr>
      <vt:lpstr>What Happens After CCL Substantiates a Violation?</vt:lpstr>
      <vt:lpstr>How can I find Information about THP-NMD Facilities?</vt:lpstr>
      <vt:lpstr>PowerPoint Presentation</vt:lpstr>
      <vt:lpstr>PowerPoint Presentation</vt:lpstr>
      <vt:lpstr>PowerPoint Presentation</vt:lpstr>
      <vt:lpstr>PowerPoint Presentation</vt:lpstr>
      <vt:lpstr>PowerPoint Presentation</vt:lpstr>
      <vt:lpstr>Why are CCL Complaints Important?</vt:lpstr>
      <vt:lpstr>Resources</vt:lpstr>
      <vt:lpstr>What Would be Helpful to Your Practice?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Program Requirements for THP-NMD</dc:title>
  <dc:creator>Marisa Lopez-Scott</dc:creator>
  <cp:lastModifiedBy>Marisa Lopez-Scott</cp:lastModifiedBy>
  <cp:revision>55</cp:revision>
  <dcterms:created xsi:type="dcterms:W3CDTF">2026-04-27T16:52:18Z</dcterms:created>
  <dcterms:modified xsi:type="dcterms:W3CDTF">2026-06-16T00:51:58Z</dcterms:modified>
</cp:coreProperties>
</file>