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4"/>
  </p:sldMasterIdLst>
  <p:notesMasterIdLst>
    <p:notesMasterId r:id="rId30"/>
  </p:notesMasterIdLst>
  <p:sldIdLst>
    <p:sldId id="394" r:id="rId5"/>
    <p:sldId id="302" r:id="rId6"/>
    <p:sldId id="683" r:id="rId7"/>
    <p:sldId id="685" r:id="rId8"/>
    <p:sldId id="649" r:id="rId9"/>
    <p:sldId id="397" r:id="rId10"/>
    <p:sldId id="395" r:id="rId11"/>
    <p:sldId id="396" r:id="rId12"/>
    <p:sldId id="680" r:id="rId13"/>
    <p:sldId id="676" r:id="rId14"/>
    <p:sldId id="664" r:id="rId15"/>
    <p:sldId id="678" r:id="rId16"/>
    <p:sldId id="666" r:id="rId17"/>
    <p:sldId id="667" r:id="rId18"/>
    <p:sldId id="668" r:id="rId19"/>
    <p:sldId id="681" r:id="rId20"/>
    <p:sldId id="682" r:id="rId21"/>
    <p:sldId id="671" r:id="rId22"/>
    <p:sldId id="672" r:id="rId23"/>
    <p:sldId id="675" r:id="rId24"/>
    <p:sldId id="673" r:id="rId25"/>
    <p:sldId id="656" r:id="rId26"/>
    <p:sldId id="674" r:id="rId27"/>
    <p:sldId id="684" r:id="rId28"/>
    <p:sldId id="30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09D"/>
    <a:srgbClr val="AEC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B2DE7B-0B79-4904-B5B8-2618FCC14A7A}" v="336" dt="2024-05-22T15:58:05.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65604" autoAdjust="0"/>
  </p:normalViewPr>
  <p:slideViewPr>
    <p:cSldViewPr snapToGrid="0">
      <p:cViewPr varScale="1">
        <p:scale>
          <a:sx n="39" d="100"/>
          <a:sy n="39" d="100"/>
        </p:scale>
        <p:origin x="160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Power" userId="743a15de-d1cf-4eb7-afe2-58fc916ff5f5" providerId="ADAL" clId="{BDB2DE7B-0B79-4904-B5B8-2618FCC14A7A}"/>
    <pc:docChg chg="undo custSel addSld delSld modSld">
      <pc:chgData name="Kristin Power" userId="743a15de-d1cf-4eb7-afe2-58fc916ff5f5" providerId="ADAL" clId="{BDB2DE7B-0B79-4904-B5B8-2618FCC14A7A}" dt="2024-05-22T18:02:02.567" v="1169" actId="20577"/>
      <pc:docMkLst>
        <pc:docMk/>
      </pc:docMkLst>
      <pc:sldChg chg="modSp mod modNotesTx">
        <pc:chgData name="Kristin Power" userId="743a15de-d1cf-4eb7-afe2-58fc916ff5f5" providerId="ADAL" clId="{BDB2DE7B-0B79-4904-B5B8-2618FCC14A7A}" dt="2024-05-16T17:35:41.468" v="150" actId="2711"/>
        <pc:sldMkLst>
          <pc:docMk/>
          <pc:sldMk cId="2702306781" sldId="302"/>
        </pc:sldMkLst>
        <pc:spChg chg="mod">
          <ac:chgData name="Kristin Power" userId="743a15de-d1cf-4eb7-afe2-58fc916ff5f5" providerId="ADAL" clId="{BDB2DE7B-0B79-4904-B5B8-2618FCC14A7A}" dt="2024-05-16T17:35:41.468" v="150" actId="2711"/>
          <ac:spMkLst>
            <pc:docMk/>
            <pc:sldMk cId="2702306781" sldId="302"/>
            <ac:spMk id="3" creationId="{966321EA-3B49-4494-9481-4B8E4788DA3F}"/>
          </ac:spMkLst>
        </pc:spChg>
      </pc:sldChg>
      <pc:sldChg chg="modSp mod">
        <pc:chgData name="Kristin Power" userId="743a15de-d1cf-4eb7-afe2-58fc916ff5f5" providerId="ADAL" clId="{BDB2DE7B-0B79-4904-B5B8-2618FCC14A7A}" dt="2024-05-22T18:01:45.700" v="1165" actId="20577"/>
        <pc:sldMkLst>
          <pc:docMk/>
          <pc:sldMk cId="2326382745" sldId="664"/>
        </pc:sldMkLst>
        <pc:spChg chg="mod">
          <ac:chgData name="Kristin Power" userId="743a15de-d1cf-4eb7-afe2-58fc916ff5f5" providerId="ADAL" clId="{BDB2DE7B-0B79-4904-B5B8-2618FCC14A7A}" dt="2024-05-22T18:01:45.700" v="1165" actId="20577"/>
          <ac:spMkLst>
            <pc:docMk/>
            <pc:sldMk cId="2326382745" sldId="664"/>
            <ac:spMk id="3" creationId="{267E3A89-2717-782E-9A5D-7038FB6C9A61}"/>
          </ac:spMkLst>
        </pc:spChg>
      </pc:sldChg>
      <pc:sldChg chg="modSp mod">
        <pc:chgData name="Kristin Power" userId="743a15de-d1cf-4eb7-afe2-58fc916ff5f5" providerId="ADAL" clId="{BDB2DE7B-0B79-4904-B5B8-2618FCC14A7A}" dt="2024-05-22T18:02:02.567" v="1169" actId="20577"/>
        <pc:sldMkLst>
          <pc:docMk/>
          <pc:sldMk cId="1740581160" sldId="666"/>
        </pc:sldMkLst>
        <pc:spChg chg="mod">
          <ac:chgData name="Kristin Power" userId="743a15de-d1cf-4eb7-afe2-58fc916ff5f5" providerId="ADAL" clId="{BDB2DE7B-0B79-4904-B5B8-2618FCC14A7A}" dt="2024-05-22T18:02:02.567" v="1169" actId="20577"/>
          <ac:spMkLst>
            <pc:docMk/>
            <pc:sldMk cId="1740581160" sldId="666"/>
            <ac:spMk id="3" creationId="{B7C0655C-ABBD-2A65-00C8-A706F7135315}"/>
          </ac:spMkLst>
        </pc:spChg>
      </pc:sldChg>
      <pc:sldChg chg="modSp mod">
        <pc:chgData name="Kristin Power" userId="743a15de-d1cf-4eb7-afe2-58fc916ff5f5" providerId="ADAL" clId="{BDB2DE7B-0B79-4904-B5B8-2618FCC14A7A}" dt="2024-05-22T18:01:53.440" v="1166" actId="20577"/>
        <pc:sldMkLst>
          <pc:docMk/>
          <pc:sldMk cId="1111537142" sldId="678"/>
        </pc:sldMkLst>
        <pc:spChg chg="mod">
          <ac:chgData name="Kristin Power" userId="743a15de-d1cf-4eb7-afe2-58fc916ff5f5" providerId="ADAL" clId="{BDB2DE7B-0B79-4904-B5B8-2618FCC14A7A}" dt="2024-05-22T18:01:53.440" v="1166" actId="20577"/>
          <ac:spMkLst>
            <pc:docMk/>
            <pc:sldMk cId="1111537142" sldId="678"/>
            <ac:spMk id="3" creationId="{267E3A89-2717-782E-9A5D-7038FB6C9A61}"/>
          </ac:spMkLst>
        </pc:spChg>
      </pc:sldChg>
      <pc:sldChg chg="addSp delSp modSp add mod modNotesTx">
        <pc:chgData name="Kristin Power" userId="743a15de-d1cf-4eb7-afe2-58fc916ff5f5" providerId="ADAL" clId="{BDB2DE7B-0B79-4904-B5B8-2618FCC14A7A}" dt="2024-05-22T15:40:31.357" v="715" actId="114"/>
        <pc:sldMkLst>
          <pc:docMk/>
          <pc:sldMk cId="3919219688" sldId="683"/>
        </pc:sldMkLst>
        <pc:spChg chg="add del">
          <ac:chgData name="Kristin Power" userId="743a15de-d1cf-4eb7-afe2-58fc916ff5f5" providerId="ADAL" clId="{BDB2DE7B-0B79-4904-B5B8-2618FCC14A7A}" dt="2024-05-16T17:38:45.709" v="188" actId="478"/>
          <ac:spMkLst>
            <pc:docMk/>
            <pc:sldMk cId="3919219688" sldId="683"/>
            <ac:spMk id="2" creationId="{411897CF-442F-5E75-E99A-8BB3184CBE58}"/>
          </ac:spMkLst>
        </pc:spChg>
        <pc:spChg chg="del mod">
          <ac:chgData name="Kristin Power" userId="743a15de-d1cf-4eb7-afe2-58fc916ff5f5" providerId="ADAL" clId="{BDB2DE7B-0B79-4904-B5B8-2618FCC14A7A}" dt="2024-05-16T17:38:27.869" v="182" actId="478"/>
          <ac:spMkLst>
            <pc:docMk/>
            <pc:sldMk cId="3919219688" sldId="683"/>
            <ac:spMk id="3" creationId="{966321EA-3B49-4494-9481-4B8E4788DA3F}"/>
          </ac:spMkLst>
        </pc:spChg>
        <pc:spChg chg="del mod">
          <ac:chgData name="Kristin Power" userId="743a15de-d1cf-4eb7-afe2-58fc916ff5f5" providerId="ADAL" clId="{BDB2DE7B-0B79-4904-B5B8-2618FCC14A7A}" dt="2024-05-16T17:38:35.573" v="185" actId="478"/>
          <ac:spMkLst>
            <pc:docMk/>
            <pc:sldMk cId="3919219688" sldId="683"/>
            <ac:spMk id="4" creationId="{DA5CBCDA-6C4C-C56C-705D-DDB14FCFBB4A}"/>
          </ac:spMkLst>
        </pc:spChg>
        <pc:spChg chg="add del mod">
          <ac:chgData name="Kristin Power" userId="743a15de-d1cf-4eb7-afe2-58fc916ff5f5" providerId="ADAL" clId="{BDB2DE7B-0B79-4904-B5B8-2618FCC14A7A}" dt="2024-05-16T17:38:32.271" v="183" actId="478"/>
          <ac:spMkLst>
            <pc:docMk/>
            <pc:sldMk cId="3919219688" sldId="683"/>
            <ac:spMk id="8" creationId="{4E0D0639-4B4B-E397-27FB-8D773C0B2F61}"/>
          </ac:spMkLst>
        </pc:spChg>
        <pc:spChg chg="add del mod">
          <ac:chgData name="Kristin Power" userId="743a15de-d1cf-4eb7-afe2-58fc916ff5f5" providerId="ADAL" clId="{BDB2DE7B-0B79-4904-B5B8-2618FCC14A7A}" dt="2024-05-16T17:38:38.142" v="186" actId="478"/>
          <ac:spMkLst>
            <pc:docMk/>
            <pc:sldMk cId="3919219688" sldId="683"/>
            <ac:spMk id="11" creationId="{92CA2319-AA3E-FB3D-3E24-ED1D2C961273}"/>
          </ac:spMkLst>
        </pc:spChg>
        <pc:spChg chg="add del">
          <ac:chgData name="Kristin Power" userId="743a15de-d1cf-4eb7-afe2-58fc916ff5f5" providerId="ADAL" clId="{BDB2DE7B-0B79-4904-B5B8-2618FCC14A7A}" dt="2024-05-16T17:40:14.244" v="394" actId="22"/>
          <ac:spMkLst>
            <pc:docMk/>
            <pc:sldMk cId="3919219688" sldId="683"/>
            <ac:spMk id="13" creationId="{A2455105-F539-D8A1-24C1-DA05E3061C36}"/>
          </ac:spMkLst>
        </pc:spChg>
        <pc:graphicFrameChg chg="add del mod modGraphic">
          <ac:chgData name="Kristin Power" userId="743a15de-d1cf-4eb7-afe2-58fc916ff5f5" providerId="ADAL" clId="{BDB2DE7B-0B79-4904-B5B8-2618FCC14A7A}" dt="2024-05-16T17:37:39.749" v="167" actId="478"/>
          <ac:graphicFrameMkLst>
            <pc:docMk/>
            <pc:sldMk cId="3919219688" sldId="683"/>
            <ac:graphicFrameMk id="5" creationId="{7BBE6CEF-732A-01B3-9503-BCBA71C960FE}"/>
          </ac:graphicFrameMkLst>
        </pc:graphicFrameChg>
        <pc:graphicFrameChg chg="add del mod modGraphic">
          <ac:chgData name="Kristin Power" userId="743a15de-d1cf-4eb7-afe2-58fc916ff5f5" providerId="ADAL" clId="{BDB2DE7B-0B79-4904-B5B8-2618FCC14A7A}" dt="2024-05-22T15:40:31.357" v="715" actId="114"/>
          <ac:graphicFrameMkLst>
            <pc:docMk/>
            <pc:sldMk cId="3919219688" sldId="683"/>
            <ac:graphicFrameMk id="6" creationId="{1D06A074-C287-ED35-931D-D7E084CE3E1C}"/>
          </ac:graphicFrameMkLst>
        </pc:graphicFrameChg>
        <pc:picChg chg="del">
          <ac:chgData name="Kristin Power" userId="743a15de-d1cf-4eb7-afe2-58fc916ff5f5" providerId="ADAL" clId="{BDB2DE7B-0B79-4904-B5B8-2618FCC14A7A}" dt="2024-05-16T17:31:24.089" v="11" actId="478"/>
          <ac:picMkLst>
            <pc:docMk/>
            <pc:sldMk cId="3919219688" sldId="683"/>
            <ac:picMk id="9" creationId="{57AE9570-58A3-4C10-BFBC-667A7745DDFF}"/>
          </ac:picMkLst>
        </pc:picChg>
      </pc:sldChg>
      <pc:sldChg chg="modSp add mod modTransition modAnim modNotesTx">
        <pc:chgData name="Kristin Power" userId="743a15de-d1cf-4eb7-afe2-58fc916ff5f5" providerId="ADAL" clId="{BDB2DE7B-0B79-4904-B5B8-2618FCC14A7A}" dt="2024-05-16T17:55:04.529" v="707" actId="207"/>
        <pc:sldMkLst>
          <pc:docMk/>
          <pc:sldMk cId="3172981202" sldId="684"/>
        </pc:sldMkLst>
        <pc:spChg chg="mod">
          <ac:chgData name="Kristin Power" userId="743a15de-d1cf-4eb7-afe2-58fc916ff5f5" providerId="ADAL" clId="{BDB2DE7B-0B79-4904-B5B8-2618FCC14A7A}" dt="2024-05-16T17:41:39.010" v="446" actId="20577"/>
          <ac:spMkLst>
            <pc:docMk/>
            <pc:sldMk cId="3172981202" sldId="684"/>
            <ac:spMk id="2" creationId="{0092A184-A2A2-1D32-D0E3-09BA6D73D846}"/>
          </ac:spMkLst>
        </pc:spChg>
        <pc:spChg chg="mod">
          <ac:chgData name="Kristin Power" userId="743a15de-d1cf-4eb7-afe2-58fc916ff5f5" providerId="ADAL" clId="{BDB2DE7B-0B79-4904-B5B8-2618FCC14A7A}" dt="2024-05-16T17:55:04.529" v="707" actId="207"/>
          <ac:spMkLst>
            <pc:docMk/>
            <pc:sldMk cId="3172981202" sldId="684"/>
            <ac:spMk id="3" creationId="{994FB949-EEA1-E9B0-46D3-B10B941E7132}"/>
          </ac:spMkLst>
        </pc:spChg>
      </pc:sldChg>
      <pc:sldChg chg="add del">
        <pc:chgData name="Kristin Power" userId="743a15de-d1cf-4eb7-afe2-58fc916ff5f5" providerId="ADAL" clId="{BDB2DE7B-0B79-4904-B5B8-2618FCC14A7A}" dt="2024-05-16T17:40:24.766" v="396" actId="47"/>
        <pc:sldMkLst>
          <pc:docMk/>
          <pc:sldMk cId="3756380049" sldId="684"/>
        </pc:sldMkLst>
      </pc:sldChg>
      <pc:sldChg chg="delSp modSp add del mod modNotesTx">
        <pc:chgData name="Kristin Power" userId="743a15de-d1cf-4eb7-afe2-58fc916ff5f5" providerId="ADAL" clId="{BDB2DE7B-0B79-4904-B5B8-2618FCC14A7A}" dt="2024-05-16T17:41:15.087" v="433" actId="47"/>
        <pc:sldMkLst>
          <pc:docMk/>
          <pc:sldMk cId="3827627114" sldId="684"/>
        </pc:sldMkLst>
        <pc:spChg chg="mod">
          <ac:chgData name="Kristin Power" userId="743a15de-d1cf-4eb7-afe2-58fc916ff5f5" providerId="ADAL" clId="{BDB2DE7B-0B79-4904-B5B8-2618FCC14A7A}" dt="2024-05-16T17:41:10.766" v="432" actId="20577"/>
          <ac:spMkLst>
            <pc:docMk/>
            <pc:sldMk cId="3827627114" sldId="684"/>
            <ac:spMk id="3" creationId="{966321EA-3B49-4494-9481-4B8E4788DA3F}"/>
          </ac:spMkLst>
        </pc:spChg>
        <pc:picChg chg="del">
          <ac:chgData name="Kristin Power" userId="743a15de-d1cf-4eb7-afe2-58fc916ff5f5" providerId="ADAL" clId="{BDB2DE7B-0B79-4904-B5B8-2618FCC14A7A}" dt="2024-05-16T17:40:30.648" v="398" actId="478"/>
          <ac:picMkLst>
            <pc:docMk/>
            <pc:sldMk cId="3827627114" sldId="684"/>
            <ac:picMk id="9" creationId="{57AE9570-58A3-4C10-BFBC-667A7745DDFF}"/>
          </ac:picMkLst>
        </pc:picChg>
      </pc:sldChg>
      <pc:sldChg chg="new del">
        <pc:chgData name="Kristin Power" userId="743a15de-d1cf-4eb7-afe2-58fc916ff5f5" providerId="ADAL" clId="{BDB2DE7B-0B79-4904-B5B8-2618FCC14A7A}" dt="2024-05-22T15:42:40.704" v="717" actId="47"/>
        <pc:sldMkLst>
          <pc:docMk/>
          <pc:sldMk cId="2986733315" sldId="685"/>
        </pc:sldMkLst>
      </pc:sldChg>
      <pc:sldChg chg="addSp delSp modSp add mod modNotesTx">
        <pc:chgData name="Kristin Power" userId="743a15de-d1cf-4eb7-afe2-58fc916ff5f5" providerId="ADAL" clId="{BDB2DE7B-0B79-4904-B5B8-2618FCC14A7A}" dt="2024-05-22T15:59:03.668" v="1164" actId="20577"/>
        <pc:sldMkLst>
          <pc:docMk/>
          <pc:sldMk cId="4173532778" sldId="685"/>
        </pc:sldMkLst>
        <pc:spChg chg="add del mod ord">
          <ac:chgData name="Kristin Power" userId="743a15de-d1cf-4eb7-afe2-58fc916ff5f5" providerId="ADAL" clId="{BDB2DE7B-0B79-4904-B5B8-2618FCC14A7A}" dt="2024-05-22T15:48:11.305" v="824" actId="478"/>
          <ac:spMkLst>
            <pc:docMk/>
            <pc:sldMk cId="4173532778" sldId="685"/>
            <ac:spMk id="8" creationId="{056D024A-07CC-80B6-76F6-BCF0B6BFC915}"/>
          </ac:spMkLst>
        </pc:spChg>
        <pc:spChg chg="add del mod ord">
          <ac:chgData name="Kristin Power" userId="743a15de-d1cf-4eb7-afe2-58fc916ff5f5" providerId="ADAL" clId="{BDB2DE7B-0B79-4904-B5B8-2618FCC14A7A}" dt="2024-05-22T15:48:06.924" v="821" actId="478"/>
          <ac:spMkLst>
            <pc:docMk/>
            <pc:sldMk cId="4173532778" sldId="685"/>
            <ac:spMk id="9" creationId="{168C089A-193C-8CDB-665B-9DF9EDB009FF}"/>
          </ac:spMkLst>
        </pc:spChg>
        <pc:spChg chg="add del mod ord">
          <ac:chgData name="Kristin Power" userId="743a15de-d1cf-4eb7-afe2-58fc916ff5f5" providerId="ADAL" clId="{BDB2DE7B-0B79-4904-B5B8-2618FCC14A7A}" dt="2024-05-22T15:48:07.650" v="822" actId="478"/>
          <ac:spMkLst>
            <pc:docMk/>
            <pc:sldMk cId="4173532778" sldId="685"/>
            <ac:spMk id="10" creationId="{1F612729-913C-C7FA-58B6-8A2067A0449C}"/>
          </ac:spMkLst>
        </pc:spChg>
        <pc:spChg chg="add del mod">
          <ac:chgData name="Kristin Power" userId="743a15de-d1cf-4eb7-afe2-58fc916ff5f5" providerId="ADAL" clId="{BDB2DE7B-0B79-4904-B5B8-2618FCC14A7A}" dt="2024-05-22T15:55:37.296" v="1145"/>
          <ac:spMkLst>
            <pc:docMk/>
            <pc:sldMk cId="4173532778" sldId="685"/>
            <ac:spMk id="16" creationId="{5893FCFE-F318-D403-4702-2F2B5865DD00}"/>
          </ac:spMkLst>
        </pc:spChg>
        <pc:spChg chg="add mod">
          <ac:chgData name="Kristin Power" userId="743a15de-d1cf-4eb7-afe2-58fc916ff5f5" providerId="ADAL" clId="{BDB2DE7B-0B79-4904-B5B8-2618FCC14A7A}" dt="2024-05-22T15:58:17.608" v="1163" actId="1076"/>
          <ac:spMkLst>
            <pc:docMk/>
            <pc:sldMk cId="4173532778" sldId="685"/>
            <ac:spMk id="17" creationId="{B6C2E485-351C-47D8-10C5-BDE93838F775}"/>
          </ac:spMkLst>
        </pc:spChg>
        <pc:spChg chg="add del">
          <ac:chgData name="Kristin Power" userId="743a15de-d1cf-4eb7-afe2-58fc916ff5f5" providerId="ADAL" clId="{BDB2DE7B-0B79-4904-B5B8-2618FCC14A7A}" dt="2024-05-22T15:57:28.527" v="1160" actId="478"/>
          <ac:spMkLst>
            <pc:docMk/>
            <pc:sldMk cId="4173532778" sldId="685"/>
            <ac:spMk id="18" creationId="{2F8FE9AA-3616-127F-21DC-A7E844A2BAB7}"/>
          </ac:spMkLst>
        </pc:spChg>
        <pc:graphicFrameChg chg="del mod">
          <ac:chgData name="Kristin Power" userId="743a15de-d1cf-4eb7-afe2-58fc916ff5f5" providerId="ADAL" clId="{BDB2DE7B-0B79-4904-B5B8-2618FCC14A7A}" dt="2024-05-22T15:42:55.569" v="721" actId="478"/>
          <ac:graphicFrameMkLst>
            <pc:docMk/>
            <pc:sldMk cId="4173532778" sldId="685"/>
            <ac:graphicFrameMk id="6" creationId="{1D06A074-C287-ED35-931D-D7E084CE3E1C}"/>
          </ac:graphicFrameMkLst>
        </pc:graphicFrameChg>
        <pc:graphicFrameChg chg="add del modGraphic">
          <ac:chgData name="Kristin Power" userId="743a15de-d1cf-4eb7-afe2-58fc916ff5f5" providerId="ADAL" clId="{BDB2DE7B-0B79-4904-B5B8-2618FCC14A7A}" dt="2024-05-22T15:48:08.514" v="823" actId="478"/>
          <ac:graphicFrameMkLst>
            <pc:docMk/>
            <pc:sldMk cId="4173532778" sldId="685"/>
            <ac:graphicFrameMk id="14" creationId="{08159D56-1FA2-9C91-DB50-5345DBE47B52}"/>
          </ac:graphicFrameMkLst>
        </pc:graphicFrameChg>
        <pc:graphicFrameChg chg="add mod modGraphic">
          <ac:chgData name="Kristin Power" userId="743a15de-d1cf-4eb7-afe2-58fc916ff5f5" providerId="ADAL" clId="{BDB2DE7B-0B79-4904-B5B8-2618FCC14A7A}" dt="2024-05-22T15:58:12.761" v="1162" actId="1076"/>
          <ac:graphicFrameMkLst>
            <pc:docMk/>
            <pc:sldMk cId="4173532778" sldId="685"/>
            <ac:graphicFrameMk id="15" creationId="{9A570B87-099C-79EB-58D2-DB9E484B98DB}"/>
          </ac:graphicFrameMkLst>
        </pc:graphicFrameChg>
        <pc:picChg chg="add del mod">
          <ac:chgData name="Kristin Power" userId="743a15de-d1cf-4eb7-afe2-58fc916ff5f5" providerId="ADAL" clId="{BDB2DE7B-0B79-4904-B5B8-2618FCC14A7A}" dt="2024-05-22T15:44:15.324" v="738" actId="478"/>
          <ac:picMkLst>
            <pc:docMk/>
            <pc:sldMk cId="4173532778" sldId="685"/>
            <ac:picMk id="4" creationId="{48E5A0DB-5FD0-F59F-3635-25162EAF6D75}"/>
          </ac:picMkLst>
        </pc:picChg>
        <pc:picChg chg="add del mod">
          <ac:chgData name="Kristin Power" userId="743a15de-d1cf-4eb7-afe2-58fc916ff5f5" providerId="ADAL" clId="{BDB2DE7B-0B79-4904-B5B8-2618FCC14A7A}" dt="2024-05-22T15:46:31.795" v="802" actId="478"/>
          <ac:picMkLst>
            <pc:docMk/>
            <pc:sldMk cId="4173532778" sldId="685"/>
            <ac:picMk id="7" creationId="{35E080A9-86B1-8F54-CC93-929C1FDCC2F3}"/>
          </ac:picMkLst>
        </pc:picChg>
        <pc:picChg chg="add del mod">
          <ac:chgData name="Kristin Power" userId="743a15de-d1cf-4eb7-afe2-58fc916ff5f5" providerId="ADAL" clId="{BDB2DE7B-0B79-4904-B5B8-2618FCC14A7A}" dt="2024-05-22T15:45:56.368" v="799" actId="478"/>
          <ac:picMkLst>
            <pc:docMk/>
            <pc:sldMk cId="4173532778" sldId="685"/>
            <ac:picMk id="11" creationId="{1ACA70B1-5E1C-A161-A345-0EB3AF5E9284}"/>
          </ac:picMkLst>
        </pc:picChg>
        <pc:picChg chg="add del mod">
          <ac:chgData name="Kristin Power" userId="743a15de-d1cf-4eb7-afe2-58fc916ff5f5" providerId="ADAL" clId="{BDB2DE7B-0B79-4904-B5B8-2618FCC14A7A}" dt="2024-05-22T15:46:28.554" v="801" actId="478"/>
          <ac:picMkLst>
            <pc:docMk/>
            <pc:sldMk cId="4173532778" sldId="685"/>
            <ac:picMk id="13" creationId="{12BB6CBC-7E6C-1649-104B-B3AC0C01DC70}"/>
          </ac:picMkLst>
        </pc:picChg>
      </pc:sldChg>
      <pc:sldChg chg="add del">
        <pc:chgData name="Kristin Power" userId="743a15de-d1cf-4eb7-afe2-58fc916ff5f5" providerId="ADAL" clId="{BDB2DE7B-0B79-4904-B5B8-2618FCC14A7A}" dt="2024-05-22T15:45:28.850" v="790"/>
        <pc:sldMkLst>
          <pc:docMk/>
          <pc:sldMk cId="2541308932" sldId="68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1DB8EB-94DA-4E8C-8662-341A58868D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3F3C62A-D3A4-41BD-B37C-7A2EC4D4C70D}">
      <dgm:prSet phldrT="[Text]"/>
      <dgm:spPr/>
      <dgm:t>
        <a:bodyPr/>
        <a:lstStyle/>
        <a:p>
          <a:r>
            <a:rPr lang="en-US" dirty="0"/>
            <a:t>Presenters</a:t>
          </a:r>
        </a:p>
      </dgm:t>
    </dgm:pt>
    <dgm:pt modelId="{5A0EBD29-CA79-4777-969F-81EA422A02CC}" type="parTrans" cxnId="{09FAB6DF-5D91-4964-91CC-81D281458F28}">
      <dgm:prSet/>
      <dgm:spPr/>
      <dgm:t>
        <a:bodyPr/>
        <a:lstStyle/>
        <a:p>
          <a:endParaRPr lang="en-US"/>
        </a:p>
      </dgm:t>
    </dgm:pt>
    <dgm:pt modelId="{E0445EC6-ED43-4C85-928A-BECED72AB4AE}" type="sibTrans" cxnId="{09FAB6DF-5D91-4964-91CC-81D281458F28}">
      <dgm:prSet/>
      <dgm:spPr/>
      <dgm:t>
        <a:bodyPr/>
        <a:lstStyle/>
        <a:p>
          <a:endParaRPr lang="en-US"/>
        </a:p>
      </dgm:t>
    </dgm:pt>
    <dgm:pt modelId="{6850A5B2-42E6-44BB-92A3-499D928804E3}">
      <dgm:prSet phldrT="[Text]"/>
      <dgm:spPr/>
      <dgm:t>
        <a:bodyPr/>
        <a:lstStyle/>
        <a:p>
          <a:pPr>
            <a:buNone/>
          </a:pPr>
          <a:r>
            <a:rPr lang="en-US"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Kelley Hartmann Barr</a:t>
          </a:r>
        </a:p>
        <a:p>
          <a:pPr>
            <a:buNone/>
          </a:pPr>
          <a:r>
            <a:rPr lang="en-US" i="1" dirty="0">
              <a:solidFill>
                <a:schemeClr val="accent1">
                  <a:lumMod val="75000"/>
                </a:schemeClr>
              </a:solidFill>
              <a:effectLst/>
              <a:latin typeface="Lato" panose="020F0502020204030203" pitchFamily="34" charset="0"/>
              <a:ea typeface="Lato" panose="020F0502020204030203" pitchFamily="34" charset="0"/>
              <a:cs typeface="Lato" panose="020F0502020204030203" pitchFamily="34" charset="0"/>
            </a:rPr>
            <a:t>Manager, Child Trafficking Program Support Unit</a:t>
          </a:r>
          <a:endParaRPr lang="en-US" dirty="0">
            <a:solidFill>
              <a:schemeClr val="accent1">
                <a:lumMod val="75000"/>
              </a:schemeClr>
            </a:solidFill>
            <a:effectLst/>
            <a:latin typeface="Lato" panose="020F0502020204030203" pitchFamily="34" charset="0"/>
            <a:ea typeface="Lato" panose="020F0502020204030203" pitchFamily="34" charset="0"/>
            <a:cs typeface="Lato" panose="020F0502020204030203" pitchFamily="34" charset="0"/>
          </a:endParaRPr>
        </a:p>
        <a:p>
          <a:pPr>
            <a:buNone/>
          </a:pPr>
          <a:r>
            <a:rPr lang="en-US"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Safety and Early Intervention Bureau</a:t>
          </a:r>
        </a:p>
        <a:p>
          <a:pPr>
            <a:buNone/>
          </a:pPr>
          <a:r>
            <a:rPr lang="en-US"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California Department of Social Services</a:t>
          </a:r>
        </a:p>
      </dgm:t>
    </dgm:pt>
    <dgm:pt modelId="{25E0891D-AD80-45F6-8282-C9567F52611B}" type="parTrans" cxnId="{35D9E72E-B094-4E93-ADBC-619AF3B20A84}">
      <dgm:prSet/>
      <dgm:spPr/>
      <dgm:t>
        <a:bodyPr/>
        <a:lstStyle/>
        <a:p>
          <a:endParaRPr lang="en-US"/>
        </a:p>
      </dgm:t>
    </dgm:pt>
    <dgm:pt modelId="{A7607FA0-2D83-4642-AD0F-77F3A289DDE0}" type="sibTrans" cxnId="{35D9E72E-B094-4E93-ADBC-619AF3B20A84}">
      <dgm:prSet/>
      <dgm:spPr/>
      <dgm:t>
        <a:bodyPr/>
        <a:lstStyle/>
        <a:p>
          <a:endParaRPr lang="en-US"/>
        </a:p>
      </dgm:t>
    </dgm:pt>
    <dgm:pt modelId="{96ABC51E-59EA-4CAE-A8E5-22F108A0D647}">
      <dgm:prSet phldrT="[Text]"/>
      <dgm:spPr/>
      <dgm:t>
        <a:bodyPr/>
        <a:lstStyle/>
        <a:p>
          <a:pPr>
            <a:buNone/>
          </a:pPr>
          <a:r>
            <a:rPr lang="en-US" dirty="0">
              <a:solidFill>
                <a:schemeClr val="accent1">
                  <a:lumMod val="75000"/>
                </a:schemeClr>
              </a:solidFill>
              <a:effectLst/>
              <a:latin typeface="Lato" panose="020F0502020204030203" pitchFamily="34" charset="0"/>
              <a:ea typeface="Lato" panose="020F0502020204030203" pitchFamily="34" charset="0"/>
              <a:cs typeface="Lato" panose="020F0502020204030203" pitchFamily="34" charset="0"/>
            </a:rPr>
            <a:t>Ivy Hammond</a:t>
          </a:r>
        </a:p>
        <a:p>
          <a:pPr>
            <a:buNone/>
          </a:pPr>
          <a:r>
            <a:rPr lang="en-US" b="0" i="1" dirty="0">
              <a:solidFill>
                <a:schemeClr val="accent1">
                  <a:lumMod val="75000"/>
                </a:schemeClr>
              </a:solidFill>
              <a:effectLst/>
              <a:latin typeface="Lato" panose="020F0502020204030203" pitchFamily="34" charset="0"/>
              <a:ea typeface="Lato" panose="020F0502020204030203" pitchFamily="34" charset="0"/>
              <a:cs typeface="Lato" panose="020F0502020204030203" pitchFamily="34" charset="0"/>
            </a:rPr>
            <a:t>Associate Research Specialist</a:t>
          </a:r>
        </a:p>
        <a:p>
          <a:pPr>
            <a:buNone/>
          </a:pPr>
          <a:r>
            <a:rPr lang="en-US" b="0" i="0" dirty="0">
              <a:solidFill>
                <a:schemeClr val="accent1">
                  <a:lumMod val="75000"/>
                </a:schemeClr>
              </a:solidFill>
              <a:effectLst/>
              <a:latin typeface="Lato" panose="020F0502020204030203" pitchFamily="34" charset="0"/>
              <a:ea typeface="Lato" panose="020F0502020204030203" pitchFamily="34" charset="0"/>
              <a:cs typeface="Lato" panose="020F0502020204030203" pitchFamily="34" charset="0"/>
            </a:rPr>
            <a:t>University of California, Berkeley</a:t>
          </a:r>
          <a:endParaRPr lang="en-US" dirty="0"/>
        </a:p>
      </dgm:t>
    </dgm:pt>
    <dgm:pt modelId="{244A7E1E-04A4-48CF-B156-4A0742137F8F}" type="parTrans" cxnId="{0CDFD9F4-470C-4417-BB1F-43A923F228D9}">
      <dgm:prSet/>
      <dgm:spPr/>
      <dgm:t>
        <a:bodyPr/>
        <a:lstStyle/>
        <a:p>
          <a:endParaRPr lang="en-US"/>
        </a:p>
      </dgm:t>
    </dgm:pt>
    <dgm:pt modelId="{7DDA25E0-E16C-464A-96B8-2935400A6A45}" type="sibTrans" cxnId="{0CDFD9F4-470C-4417-BB1F-43A923F228D9}">
      <dgm:prSet/>
      <dgm:spPr/>
      <dgm:t>
        <a:bodyPr/>
        <a:lstStyle/>
        <a:p>
          <a:endParaRPr lang="en-US"/>
        </a:p>
      </dgm:t>
    </dgm:pt>
    <dgm:pt modelId="{B557CB20-EF4F-447F-AE01-7806F7C88427}">
      <dgm:prSet phldrT="[Text]"/>
      <dgm:spPr/>
      <dgm:t>
        <a:bodyPr/>
        <a:lstStyle/>
        <a:p>
          <a:pPr>
            <a:buNone/>
          </a:pPr>
          <a:r>
            <a:rPr lang="en-US" dirty="0">
              <a:solidFill>
                <a:schemeClr val="accent1">
                  <a:lumMod val="75000"/>
                </a:schemeClr>
              </a:solidFill>
              <a:effectLst/>
              <a:latin typeface="Lato" panose="020F0502020204030203" pitchFamily="34" charset="0"/>
              <a:ea typeface="Lato" panose="020F0502020204030203" pitchFamily="34" charset="0"/>
              <a:cs typeface="Lato" panose="020F0502020204030203" pitchFamily="34" charset="0"/>
            </a:rPr>
            <a:t>Darrin Holt</a:t>
          </a:r>
        </a:p>
        <a:p>
          <a:pPr>
            <a:buNone/>
          </a:pPr>
          <a:r>
            <a:rPr lang="en-US"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Manager, Child Trafficking Research and Policy Unit</a:t>
          </a:r>
        </a:p>
        <a:p>
          <a:r>
            <a:rPr lang="en-US"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Safety and Early Intervention Bureau</a:t>
          </a:r>
        </a:p>
        <a:p>
          <a:r>
            <a:rPr lang="en-US"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California Department of Social Services</a:t>
          </a:r>
        </a:p>
      </dgm:t>
    </dgm:pt>
    <dgm:pt modelId="{83BC05E1-3C8E-4759-B693-70889FC9DD31}" type="parTrans" cxnId="{011128FD-EAD1-4BE0-8014-808874B5C1C7}">
      <dgm:prSet/>
      <dgm:spPr/>
      <dgm:t>
        <a:bodyPr/>
        <a:lstStyle/>
        <a:p>
          <a:endParaRPr lang="en-US"/>
        </a:p>
      </dgm:t>
    </dgm:pt>
    <dgm:pt modelId="{A14FF2C6-2F1A-4309-B141-8C68E71E6329}" type="sibTrans" cxnId="{011128FD-EAD1-4BE0-8014-808874B5C1C7}">
      <dgm:prSet/>
      <dgm:spPr/>
      <dgm:t>
        <a:bodyPr/>
        <a:lstStyle/>
        <a:p>
          <a:endParaRPr lang="en-US"/>
        </a:p>
      </dgm:t>
    </dgm:pt>
    <dgm:pt modelId="{D297D12B-4A54-4820-B64A-34E61FBA3A4F}" type="pres">
      <dgm:prSet presAssocID="{F41DB8EB-94DA-4E8C-8662-341A58868D20}" presName="vert0" presStyleCnt="0">
        <dgm:presLayoutVars>
          <dgm:dir/>
          <dgm:animOne val="branch"/>
          <dgm:animLvl val="lvl"/>
        </dgm:presLayoutVars>
      </dgm:prSet>
      <dgm:spPr/>
    </dgm:pt>
    <dgm:pt modelId="{54BC8993-66F2-4202-8D28-AC68E535A0E5}" type="pres">
      <dgm:prSet presAssocID="{23F3C62A-D3A4-41BD-B37C-7A2EC4D4C70D}" presName="thickLine" presStyleLbl="alignNode1" presStyleIdx="0" presStyleCnt="1"/>
      <dgm:spPr/>
    </dgm:pt>
    <dgm:pt modelId="{6330D97F-7519-4BA3-9F43-1CD1D3708B9A}" type="pres">
      <dgm:prSet presAssocID="{23F3C62A-D3A4-41BD-B37C-7A2EC4D4C70D}" presName="horz1" presStyleCnt="0"/>
      <dgm:spPr/>
    </dgm:pt>
    <dgm:pt modelId="{1B0F2CED-72C2-44F2-AB05-2B45FB30C498}" type="pres">
      <dgm:prSet presAssocID="{23F3C62A-D3A4-41BD-B37C-7A2EC4D4C70D}" presName="tx1" presStyleLbl="revTx" presStyleIdx="0" presStyleCnt="4"/>
      <dgm:spPr/>
    </dgm:pt>
    <dgm:pt modelId="{4A020765-5D63-4B3F-939F-555A9896A96E}" type="pres">
      <dgm:prSet presAssocID="{23F3C62A-D3A4-41BD-B37C-7A2EC4D4C70D}" presName="vert1" presStyleCnt="0"/>
      <dgm:spPr/>
    </dgm:pt>
    <dgm:pt modelId="{9231B47A-2C5A-40BA-B232-DE622E334835}" type="pres">
      <dgm:prSet presAssocID="{6850A5B2-42E6-44BB-92A3-499D928804E3}" presName="vertSpace2a" presStyleCnt="0"/>
      <dgm:spPr/>
    </dgm:pt>
    <dgm:pt modelId="{E2B4675C-C76D-4B89-83B8-8592BD96E6ED}" type="pres">
      <dgm:prSet presAssocID="{6850A5B2-42E6-44BB-92A3-499D928804E3}" presName="horz2" presStyleCnt="0"/>
      <dgm:spPr/>
    </dgm:pt>
    <dgm:pt modelId="{81E00BCE-00AA-419A-9437-9B1EE2FBBD84}" type="pres">
      <dgm:prSet presAssocID="{6850A5B2-42E6-44BB-92A3-499D928804E3}" presName="horzSpace2" presStyleCnt="0"/>
      <dgm:spPr/>
    </dgm:pt>
    <dgm:pt modelId="{504F6305-509E-4B9A-88EE-307AFADCC536}" type="pres">
      <dgm:prSet presAssocID="{6850A5B2-42E6-44BB-92A3-499D928804E3}" presName="tx2" presStyleLbl="revTx" presStyleIdx="1" presStyleCnt="4"/>
      <dgm:spPr/>
    </dgm:pt>
    <dgm:pt modelId="{D45BE82B-10B4-4529-8215-25886DE47319}" type="pres">
      <dgm:prSet presAssocID="{6850A5B2-42E6-44BB-92A3-499D928804E3}" presName="vert2" presStyleCnt="0"/>
      <dgm:spPr/>
    </dgm:pt>
    <dgm:pt modelId="{69EF5AB9-F4DA-476D-A97A-B082241FD88D}" type="pres">
      <dgm:prSet presAssocID="{6850A5B2-42E6-44BB-92A3-499D928804E3}" presName="thinLine2b" presStyleLbl="callout" presStyleIdx="0" presStyleCnt="3"/>
      <dgm:spPr/>
    </dgm:pt>
    <dgm:pt modelId="{853EFDA4-AF9F-4010-99E6-B19D85D3D990}" type="pres">
      <dgm:prSet presAssocID="{6850A5B2-42E6-44BB-92A3-499D928804E3}" presName="vertSpace2b" presStyleCnt="0"/>
      <dgm:spPr/>
    </dgm:pt>
    <dgm:pt modelId="{72944913-F6DB-4EAE-B25A-85970C72F6A7}" type="pres">
      <dgm:prSet presAssocID="{96ABC51E-59EA-4CAE-A8E5-22F108A0D647}" presName="horz2" presStyleCnt="0"/>
      <dgm:spPr/>
    </dgm:pt>
    <dgm:pt modelId="{6623839A-D355-4590-8EF5-07EA6FA0E602}" type="pres">
      <dgm:prSet presAssocID="{96ABC51E-59EA-4CAE-A8E5-22F108A0D647}" presName="horzSpace2" presStyleCnt="0"/>
      <dgm:spPr/>
    </dgm:pt>
    <dgm:pt modelId="{C1C8F5A7-A0AC-4E8D-A25C-A39C621DB6B9}" type="pres">
      <dgm:prSet presAssocID="{96ABC51E-59EA-4CAE-A8E5-22F108A0D647}" presName="tx2" presStyleLbl="revTx" presStyleIdx="2" presStyleCnt="4"/>
      <dgm:spPr/>
    </dgm:pt>
    <dgm:pt modelId="{CB6662F9-0900-4957-89D7-E8B9265C2776}" type="pres">
      <dgm:prSet presAssocID="{96ABC51E-59EA-4CAE-A8E5-22F108A0D647}" presName="vert2" presStyleCnt="0"/>
      <dgm:spPr/>
    </dgm:pt>
    <dgm:pt modelId="{4933E460-644C-4EB9-AAE4-33406E7E4807}" type="pres">
      <dgm:prSet presAssocID="{96ABC51E-59EA-4CAE-A8E5-22F108A0D647}" presName="thinLine2b" presStyleLbl="callout" presStyleIdx="1" presStyleCnt="3"/>
      <dgm:spPr/>
    </dgm:pt>
    <dgm:pt modelId="{C00038E1-F2BE-46FC-A623-BAA36E81FEE5}" type="pres">
      <dgm:prSet presAssocID="{96ABC51E-59EA-4CAE-A8E5-22F108A0D647}" presName="vertSpace2b" presStyleCnt="0"/>
      <dgm:spPr/>
    </dgm:pt>
    <dgm:pt modelId="{B5414299-3FA0-4644-8911-AA6058AA322C}" type="pres">
      <dgm:prSet presAssocID="{B557CB20-EF4F-447F-AE01-7806F7C88427}" presName="horz2" presStyleCnt="0"/>
      <dgm:spPr/>
    </dgm:pt>
    <dgm:pt modelId="{C4DD8C7F-1B54-4553-887F-446AC8CA665C}" type="pres">
      <dgm:prSet presAssocID="{B557CB20-EF4F-447F-AE01-7806F7C88427}" presName="horzSpace2" presStyleCnt="0"/>
      <dgm:spPr/>
    </dgm:pt>
    <dgm:pt modelId="{736DF15D-E842-49A5-9515-D11F25C70EA0}" type="pres">
      <dgm:prSet presAssocID="{B557CB20-EF4F-447F-AE01-7806F7C88427}" presName="tx2" presStyleLbl="revTx" presStyleIdx="3" presStyleCnt="4"/>
      <dgm:spPr/>
    </dgm:pt>
    <dgm:pt modelId="{D22C4FA9-251A-47D3-8500-3F5F6C1A68F6}" type="pres">
      <dgm:prSet presAssocID="{B557CB20-EF4F-447F-AE01-7806F7C88427}" presName="vert2" presStyleCnt="0"/>
      <dgm:spPr/>
    </dgm:pt>
    <dgm:pt modelId="{7F1FAB8F-230A-453C-88C7-42770E09AEEA}" type="pres">
      <dgm:prSet presAssocID="{B557CB20-EF4F-447F-AE01-7806F7C88427}" presName="thinLine2b" presStyleLbl="callout" presStyleIdx="2" presStyleCnt="3"/>
      <dgm:spPr/>
    </dgm:pt>
    <dgm:pt modelId="{024063A3-D915-4687-B17E-462E1EF6F097}" type="pres">
      <dgm:prSet presAssocID="{B557CB20-EF4F-447F-AE01-7806F7C88427}" presName="vertSpace2b" presStyleCnt="0"/>
      <dgm:spPr/>
    </dgm:pt>
  </dgm:ptLst>
  <dgm:cxnLst>
    <dgm:cxn modelId="{29ECE21D-BD50-43B7-BB66-465C104B91D1}" type="presOf" srcId="{6850A5B2-42E6-44BB-92A3-499D928804E3}" destId="{504F6305-509E-4B9A-88EE-307AFADCC536}" srcOrd="0" destOrd="0" presId="urn:microsoft.com/office/officeart/2008/layout/LinedList"/>
    <dgm:cxn modelId="{12108727-6301-4087-A64B-720AE41A3D1A}" type="presOf" srcId="{96ABC51E-59EA-4CAE-A8E5-22F108A0D647}" destId="{C1C8F5A7-A0AC-4E8D-A25C-A39C621DB6B9}" srcOrd="0" destOrd="0" presId="urn:microsoft.com/office/officeart/2008/layout/LinedList"/>
    <dgm:cxn modelId="{35D9E72E-B094-4E93-ADBC-619AF3B20A84}" srcId="{23F3C62A-D3A4-41BD-B37C-7A2EC4D4C70D}" destId="{6850A5B2-42E6-44BB-92A3-499D928804E3}" srcOrd="0" destOrd="0" parTransId="{25E0891D-AD80-45F6-8282-C9567F52611B}" sibTransId="{A7607FA0-2D83-4642-AD0F-77F3A289DDE0}"/>
    <dgm:cxn modelId="{C3A41A76-5DE4-4A5C-ABDB-BD7D77376F78}" type="presOf" srcId="{F41DB8EB-94DA-4E8C-8662-341A58868D20}" destId="{D297D12B-4A54-4820-B64A-34E61FBA3A4F}" srcOrd="0" destOrd="0" presId="urn:microsoft.com/office/officeart/2008/layout/LinedList"/>
    <dgm:cxn modelId="{09FAB6DF-5D91-4964-91CC-81D281458F28}" srcId="{F41DB8EB-94DA-4E8C-8662-341A58868D20}" destId="{23F3C62A-D3A4-41BD-B37C-7A2EC4D4C70D}" srcOrd="0" destOrd="0" parTransId="{5A0EBD29-CA79-4777-969F-81EA422A02CC}" sibTransId="{E0445EC6-ED43-4C85-928A-BECED72AB4AE}"/>
    <dgm:cxn modelId="{1ACA11E3-10CC-45D9-ACC0-3E8886CB055D}" type="presOf" srcId="{B557CB20-EF4F-447F-AE01-7806F7C88427}" destId="{736DF15D-E842-49A5-9515-D11F25C70EA0}" srcOrd="0" destOrd="0" presId="urn:microsoft.com/office/officeart/2008/layout/LinedList"/>
    <dgm:cxn modelId="{C84020F2-440E-41DB-9A68-3EF577CCBB96}" type="presOf" srcId="{23F3C62A-D3A4-41BD-B37C-7A2EC4D4C70D}" destId="{1B0F2CED-72C2-44F2-AB05-2B45FB30C498}" srcOrd="0" destOrd="0" presId="urn:microsoft.com/office/officeart/2008/layout/LinedList"/>
    <dgm:cxn modelId="{0CDFD9F4-470C-4417-BB1F-43A923F228D9}" srcId="{23F3C62A-D3A4-41BD-B37C-7A2EC4D4C70D}" destId="{96ABC51E-59EA-4CAE-A8E5-22F108A0D647}" srcOrd="1" destOrd="0" parTransId="{244A7E1E-04A4-48CF-B156-4A0742137F8F}" sibTransId="{7DDA25E0-E16C-464A-96B8-2935400A6A45}"/>
    <dgm:cxn modelId="{011128FD-EAD1-4BE0-8014-808874B5C1C7}" srcId="{23F3C62A-D3A4-41BD-B37C-7A2EC4D4C70D}" destId="{B557CB20-EF4F-447F-AE01-7806F7C88427}" srcOrd="2" destOrd="0" parTransId="{83BC05E1-3C8E-4759-B693-70889FC9DD31}" sibTransId="{A14FF2C6-2F1A-4309-B141-8C68E71E6329}"/>
    <dgm:cxn modelId="{AB8618E2-B467-49A9-BF12-0A279DC669B0}" type="presParOf" srcId="{D297D12B-4A54-4820-B64A-34E61FBA3A4F}" destId="{54BC8993-66F2-4202-8D28-AC68E535A0E5}" srcOrd="0" destOrd="0" presId="urn:microsoft.com/office/officeart/2008/layout/LinedList"/>
    <dgm:cxn modelId="{EA515E6D-9238-4169-8DE5-01791E834FE1}" type="presParOf" srcId="{D297D12B-4A54-4820-B64A-34E61FBA3A4F}" destId="{6330D97F-7519-4BA3-9F43-1CD1D3708B9A}" srcOrd="1" destOrd="0" presId="urn:microsoft.com/office/officeart/2008/layout/LinedList"/>
    <dgm:cxn modelId="{BBC544B7-2D33-4482-8C6B-8268725B6C05}" type="presParOf" srcId="{6330D97F-7519-4BA3-9F43-1CD1D3708B9A}" destId="{1B0F2CED-72C2-44F2-AB05-2B45FB30C498}" srcOrd="0" destOrd="0" presId="urn:microsoft.com/office/officeart/2008/layout/LinedList"/>
    <dgm:cxn modelId="{8F815346-9289-4077-A2AA-9E9087E08223}" type="presParOf" srcId="{6330D97F-7519-4BA3-9F43-1CD1D3708B9A}" destId="{4A020765-5D63-4B3F-939F-555A9896A96E}" srcOrd="1" destOrd="0" presId="urn:microsoft.com/office/officeart/2008/layout/LinedList"/>
    <dgm:cxn modelId="{7CD21090-FE47-4909-8AE0-17131836F192}" type="presParOf" srcId="{4A020765-5D63-4B3F-939F-555A9896A96E}" destId="{9231B47A-2C5A-40BA-B232-DE622E334835}" srcOrd="0" destOrd="0" presId="urn:microsoft.com/office/officeart/2008/layout/LinedList"/>
    <dgm:cxn modelId="{FA42CC90-E3B1-4EB2-8766-0E2CCD0E6827}" type="presParOf" srcId="{4A020765-5D63-4B3F-939F-555A9896A96E}" destId="{E2B4675C-C76D-4B89-83B8-8592BD96E6ED}" srcOrd="1" destOrd="0" presId="urn:microsoft.com/office/officeart/2008/layout/LinedList"/>
    <dgm:cxn modelId="{6887309C-AA28-43B6-BC6C-4FCCEC8D161A}" type="presParOf" srcId="{E2B4675C-C76D-4B89-83B8-8592BD96E6ED}" destId="{81E00BCE-00AA-419A-9437-9B1EE2FBBD84}" srcOrd="0" destOrd="0" presId="urn:microsoft.com/office/officeart/2008/layout/LinedList"/>
    <dgm:cxn modelId="{660E2871-5A86-43ED-A147-8132FD75E3F1}" type="presParOf" srcId="{E2B4675C-C76D-4B89-83B8-8592BD96E6ED}" destId="{504F6305-509E-4B9A-88EE-307AFADCC536}" srcOrd="1" destOrd="0" presId="urn:microsoft.com/office/officeart/2008/layout/LinedList"/>
    <dgm:cxn modelId="{1658D4F2-2B70-49CA-BFB8-22EA403690BE}" type="presParOf" srcId="{E2B4675C-C76D-4B89-83B8-8592BD96E6ED}" destId="{D45BE82B-10B4-4529-8215-25886DE47319}" srcOrd="2" destOrd="0" presId="urn:microsoft.com/office/officeart/2008/layout/LinedList"/>
    <dgm:cxn modelId="{F4B62B87-AE06-4F39-9DA2-C62787CD6AD7}" type="presParOf" srcId="{4A020765-5D63-4B3F-939F-555A9896A96E}" destId="{69EF5AB9-F4DA-476D-A97A-B082241FD88D}" srcOrd="2" destOrd="0" presId="urn:microsoft.com/office/officeart/2008/layout/LinedList"/>
    <dgm:cxn modelId="{DC8FDC72-3E16-44A5-8822-404590D3DA4C}" type="presParOf" srcId="{4A020765-5D63-4B3F-939F-555A9896A96E}" destId="{853EFDA4-AF9F-4010-99E6-B19D85D3D990}" srcOrd="3" destOrd="0" presId="urn:microsoft.com/office/officeart/2008/layout/LinedList"/>
    <dgm:cxn modelId="{CDD520BD-B1A8-43A5-9D8C-DB5530080807}" type="presParOf" srcId="{4A020765-5D63-4B3F-939F-555A9896A96E}" destId="{72944913-F6DB-4EAE-B25A-85970C72F6A7}" srcOrd="4" destOrd="0" presId="urn:microsoft.com/office/officeart/2008/layout/LinedList"/>
    <dgm:cxn modelId="{FA69505A-166D-426C-AFA3-FF3A2EE8751D}" type="presParOf" srcId="{72944913-F6DB-4EAE-B25A-85970C72F6A7}" destId="{6623839A-D355-4590-8EF5-07EA6FA0E602}" srcOrd="0" destOrd="0" presId="urn:microsoft.com/office/officeart/2008/layout/LinedList"/>
    <dgm:cxn modelId="{B05085D6-1E92-4399-A45E-6132AA4AFE59}" type="presParOf" srcId="{72944913-F6DB-4EAE-B25A-85970C72F6A7}" destId="{C1C8F5A7-A0AC-4E8D-A25C-A39C621DB6B9}" srcOrd="1" destOrd="0" presId="urn:microsoft.com/office/officeart/2008/layout/LinedList"/>
    <dgm:cxn modelId="{2D81102E-DB6C-40B1-BB16-5F021789C5F0}" type="presParOf" srcId="{72944913-F6DB-4EAE-B25A-85970C72F6A7}" destId="{CB6662F9-0900-4957-89D7-E8B9265C2776}" srcOrd="2" destOrd="0" presId="urn:microsoft.com/office/officeart/2008/layout/LinedList"/>
    <dgm:cxn modelId="{C41E80B2-A17B-4577-8C88-37B236F11D02}" type="presParOf" srcId="{4A020765-5D63-4B3F-939F-555A9896A96E}" destId="{4933E460-644C-4EB9-AAE4-33406E7E4807}" srcOrd="5" destOrd="0" presId="urn:microsoft.com/office/officeart/2008/layout/LinedList"/>
    <dgm:cxn modelId="{2614F614-F001-47AE-B5DA-02E6FB606C37}" type="presParOf" srcId="{4A020765-5D63-4B3F-939F-555A9896A96E}" destId="{C00038E1-F2BE-46FC-A623-BAA36E81FEE5}" srcOrd="6" destOrd="0" presId="urn:microsoft.com/office/officeart/2008/layout/LinedList"/>
    <dgm:cxn modelId="{304FFA48-FC2D-443D-B60C-F888E49B6114}" type="presParOf" srcId="{4A020765-5D63-4B3F-939F-555A9896A96E}" destId="{B5414299-3FA0-4644-8911-AA6058AA322C}" srcOrd="7" destOrd="0" presId="urn:microsoft.com/office/officeart/2008/layout/LinedList"/>
    <dgm:cxn modelId="{46C09656-5E2C-489A-8CC4-F1F38C6E8A57}" type="presParOf" srcId="{B5414299-3FA0-4644-8911-AA6058AA322C}" destId="{C4DD8C7F-1B54-4553-887F-446AC8CA665C}" srcOrd="0" destOrd="0" presId="urn:microsoft.com/office/officeart/2008/layout/LinedList"/>
    <dgm:cxn modelId="{F50FF650-464B-4E85-9FCC-4CE873175C71}" type="presParOf" srcId="{B5414299-3FA0-4644-8911-AA6058AA322C}" destId="{736DF15D-E842-49A5-9515-D11F25C70EA0}" srcOrd="1" destOrd="0" presId="urn:microsoft.com/office/officeart/2008/layout/LinedList"/>
    <dgm:cxn modelId="{29AF0C44-EEAF-48C2-8DEB-A32970FBD6B3}" type="presParOf" srcId="{B5414299-3FA0-4644-8911-AA6058AA322C}" destId="{D22C4FA9-251A-47D3-8500-3F5F6C1A68F6}" srcOrd="2" destOrd="0" presId="urn:microsoft.com/office/officeart/2008/layout/LinedList"/>
    <dgm:cxn modelId="{01745EE7-138A-486D-B584-54C3B8424B9B}" type="presParOf" srcId="{4A020765-5D63-4B3F-939F-555A9896A96E}" destId="{7F1FAB8F-230A-453C-88C7-42770E09AEEA}" srcOrd="8" destOrd="0" presId="urn:microsoft.com/office/officeart/2008/layout/LinedList"/>
    <dgm:cxn modelId="{837D7D59-61F5-4E1D-9F06-2F10303E2C60}" type="presParOf" srcId="{4A020765-5D63-4B3F-939F-555A9896A96E}" destId="{024063A3-D915-4687-B17E-462E1EF6F097}"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07CAE-AA9F-4344-9C0D-393483B9A3C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0202C59-67EA-4605-9B2C-D9E159E15EA8}">
      <dgm:prSet phldrT="[Text]"/>
      <dgm:spPr/>
      <dgm:t>
        <a:bodyPr/>
        <a:lstStyle/>
        <a:p>
          <a:r>
            <a:rPr lang="en-US" dirty="0"/>
            <a:t>Do you work directly with families impacted by CSEC?</a:t>
          </a:r>
        </a:p>
      </dgm:t>
    </dgm:pt>
    <dgm:pt modelId="{2DFA8CBA-529A-4C39-80D4-8819600520F4}" type="parTrans" cxnId="{9A825CE2-448D-48F2-93FB-67D44B5BFF89}">
      <dgm:prSet/>
      <dgm:spPr/>
      <dgm:t>
        <a:bodyPr/>
        <a:lstStyle/>
        <a:p>
          <a:endParaRPr lang="en-US"/>
        </a:p>
      </dgm:t>
    </dgm:pt>
    <dgm:pt modelId="{8AC6494E-CC29-461A-8563-7C74C7BA6768}" type="sibTrans" cxnId="{9A825CE2-448D-48F2-93FB-67D44B5BFF89}">
      <dgm:prSet/>
      <dgm:spPr/>
      <dgm:t>
        <a:bodyPr/>
        <a:lstStyle/>
        <a:p>
          <a:endParaRPr lang="en-US"/>
        </a:p>
      </dgm:t>
    </dgm:pt>
    <dgm:pt modelId="{7D8C9AB6-1040-4F59-8AD4-E477753B64C2}">
      <dgm:prSet phldrT="[Text]"/>
      <dgm:spPr/>
      <dgm:t>
        <a:bodyPr/>
        <a:lstStyle/>
        <a:p>
          <a:endParaRPr lang="en-US" dirty="0"/>
        </a:p>
      </dgm:t>
    </dgm:pt>
    <dgm:pt modelId="{EBDEE777-2DF8-44D7-8BBA-2B925A1601B6}" type="parTrans" cxnId="{F882ADDE-495D-4321-AA24-B4D736C967A7}">
      <dgm:prSet/>
      <dgm:spPr/>
      <dgm:t>
        <a:bodyPr/>
        <a:lstStyle/>
        <a:p>
          <a:endParaRPr lang="en-US"/>
        </a:p>
      </dgm:t>
    </dgm:pt>
    <dgm:pt modelId="{EE25C5EF-2208-427C-8AC8-FFFA0E4EFDB4}" type="sibTrans" cxnId="{F882ADDE-495D-4321-AA24-B4D736C967A7}">
      <dgm:prSet/>
      <dgm:spPr/>
      <dgm:t>
        <a:bodyPr/>
        <a:lstStyle/>
        <a:p>
          <a:endParaRPr lang="en-US"/>
        </a:p>
      </dgm:t>
    </dgm:pt>
    <dgm:pt modelId="{C6C5625E-DBF4-41E1-8F56-0F26D526866A}">
      <dgm:prSet phldrT="[Text]"/>
      <dgm:spPr/>
      <dgm:t>
        <a:bodyPr/>
        <a:lstStyle/>
        <a:p>
          <a:r>
            <a:rPr lang="en-US" dirty="0"/>
            <a:t>How familiar are you with CSEC procedures &amp; resources?</a:t>
          </a:r>
        </a:p>
      </dgm:t>
    </dgm:pt>
    <dgm:pt modelId="{7E4C2C9C-E1FD-455C-842E-73A82D9A0A32}" type="sibTrans" cxnId="{78805E2B-9463-4542-BB24-008F4F1BD1FE}">
      <dgm:prSet/>
      <dgm:spPr/>
      <dgm:t>
        <a:bodyPr/>
        <a:lstStyle/>
        <a:p>
          <a:endParaRPr lang="en-US"/>
        </a:p>
      </dgm:t>
    </dgm:pt>
    <dgm:pt modelId="{1F7F82C9-201C-4C7B-BD60-E2C89E165E88}" type="parTrans" cxnId="{78805E2B-9463-4542-BB24-008F4F1BD1FE}">
      <dgm:prSet/>
      <dgm:spPr/>
      <dgm:t>
        <a:bodyPr/>
        <a:lstStyle/>
        <a:p>
          <a:endParaRPr lang="en-US"/>
        </a:p>
      </dgm:t>
    </dgm:pt>
    <dgm:pt modelId="{6F61C8DD-9C70-40E0-A90C-031BB7FD894D}" type="pres">
      <dgm:prSet presAssocID="{D9E07CAE-AA9F-4344-9C0D-393483B9A3CD}" presName="Name0" presStyleCnt="0">
        <dgm:presLayoutVars>
          <dgm:chMax/>
          <dgm:chPref/>
          <dgm:dir/>
          <dgm:animLvl val="lvl"/>
        </dgm:presLayoutVars>
      </dgm:prSet>
      <dgm:spPr/>
    </dgm:pt>
    <dgm:pt modelId="{02119169-38F2-4B45-8155-31D36225AF95}" type="pres">
      <dgm:prSet presAssocID="{20202C59-67EA-4605-9B2C-D9E159E15EA8}" presName="composite" presStyleCnt="0"/>
      <dgm:spPr/>
    </dgm:pt>
    <dgm:pt modelId="{FE36661C-4567-4AF4-AE66-914F3F504EC6}" type="pres">
      <dgm:prSet presAssocID="{20202C59-67EA-4605-9B2C-D9E159E15EA8}" presName="Parent1" presStyleLbl="node1" presStyleIdx="0" presStyleCnt="6">
        <dgm:presLayoutVars>
          <dgm:chMax val="1"/>
          <dgm:chPref val="1"/>
          <dgm:bulletEnabled val="1"/>
        </dgm:presLayoutVars>
      </dgm:prSet>
      <dgm:spPr/>
    </dgm:pt>
    <dgm:pt modelId="{AB62B148-713B-49BB-B273-12CFD4ACC5FB}" type="pres">
      <dgm:prSet presAssocID="{20202C59-67EA-4605-9B2C-D9E159E15EA8}" presName="Childtext1" presStyleLbl="revTx" presStyleIdx="0" presStyleCnt="3">
        <dgm:presLayoutVars>
          <dgm:chMax val="0"/>
          <dgm:chPref val="0"/>
          <dgm:bulletEnabled val="1"/>
        </dgm:presLayoutVars>
      </dgm:prSet>
      <dgm:spPr/>
    </dgm:pt>
    <dgm:pt modelId="{FD2833C9-E1CC-405D-979D-F0198F2B24A4}" type="pres">
      <dgm:prSet presAssocID="{20202C59-67EA-4605-9B2C-D9E159E15EA8}" presName="BalanceSpacing" presStyleCnt="0"/>
      <dgm:spPr/>
    </dgm:pt>
    <dgm:pt modelId="{26B8FFD6-7CFC-422A-AC70-59E12943F23F}" type="pres">
      <dgm:prSet presAssocID="{20202C59-67EA-4605-9B2C-D9E159E15EA8}" presName="BalanceSpacing1" presStyleCnt="0"/>
      <dgm:spPr/>
    </dgm:pt>
    <dgm:pt modelId="{7E06A1C0-FEC9-4C1E-89DC-DAD8AC424578}" type="pres">
      <dgm:prSet presAssocID="{8AC6494E-CC29-461A-8563-7C74C7BA6768}" presName="Accent1Text" presStyleLbl="node1" presStyleIdx="1" presStyleCnt="6"/>
      <dgm:spPr/>
    </dgm:pt>
    <dgm:pt modelId="{749675D9-190A-43F2-91DE-74C2E66E7D0D}" type="pres">
      <dgm:prSet presAssocID="{8AC6494E-CC29-461A-8563-7C74C7BA6768}" presName="spaceBetweenRectangles" presStyleCnt="0"/>
      <dgm:spPr/>
    </dgm:pt>
    <dgm:pt modelId="{55801608-3F6C-4CE6-8471-4CE60590A635}" type="pres">
      <dgm:prSet presAssocID="{7D8C9AB6-1040-4F59-8AD4-E477753B64C2}" presName="composite" presStyleCnt="0"/>
      <dgm:spPr/>
    </dgm:pt>
    <dgm:pt modelId="{C298988E-F812-446A-97F9-0896B2DBD1E5}" type="pres">
      <dgm:prSet presAssocID="{7D8C9AB6-1040-4F59-8AD4-E477753B64C2}" presName="Parent1" presStyleLbl="node1" presStyleIdx="2" presStyleCnt="6">
        <dgm:presLayoutVars>
          <dgm:chMax val="1"/>
          <dgm:chPref val="1"/>
          <dgm:bulletEnabled val="1"/>
        </dgm:presLayoutVars>
      </dgm:prSet>
      <dgm:spPr/>
    </dgm:pt>
    <dgm:pt modelId="{A206C56F-B285-428C-B928-845A8D551E26}" type="pres">
      <dgm:prSet presAssocID="{7D8C9AB6-1040-4F59-8AD4-E477753B64C2}" presName="Childtext1" presStyleLbl="revTx" presStyleIdx="1" presStyleCnt="3">
        <dgm:presLayoutVars>
          <dgm:chMax val="0"/>
          <dgm:chPref val="0"/>
          <dgm:bulletEnabled val="1"/>
        </dgm:presLayoutVars>
      </dgm:prSet>
      <dgm:spPr/>
    </dgm:pt>
    <dgm:pt modelId="{1FFD42AF-37CD-4173-A266-ED3E37B3580A}" type="pres">
      <dgm:prSet presAssocID="{7D8C9AB6-1040-4F59-8AD4-E477753B64C2}" presName="BalanceSpacing" presStyleCnt="0"/>
      <dgm:spPr/>
    </dgm:pt>
    <dgm:pt modelId="{BCAFD388-AE95-4B51-85A2-9830B2811B9D}" type="pres">
      <dgm:prSet presAssocID="{7D8C9AB6-1040-4F59-8AD4-E477753B64C2}" presName="BalanceSpacing1" presStyleCnt="0"/>
      <dgm:spPr/>
    </dgm:pt>
    <dgm:pt modelId="{C8EE634C-9375-424D-ABC3-68AC864EEDB0}" type="pres">
      <dgm:prSet presAssocID="{EE25C5EF-2208-427C-8AC8-FFFA0E4EFDB4}" presName="Accent1Text" presStyleLbl="node1" presStyleIdx="3" presStyleCnt="6"/>
      <dgm:spPr/>
    </dgm:pt>
    <dgm:pt modelId="{81FB51B2-1032-417D-8774-C5C0CE7803C6}" type="pres">
      <dgm:prSet presAssocID="{EE25C5EF-2208-427C-8AC8-FFFA0E4EFDB4}" presName="spaceBetweenRectangles" presStyleCnt="0"/>
      <dgm:spPr/>
    </dgm:pt>
    <dgm:pt modelId="{0D24AB95-6E1D-4AFA-8223-C8DE751C9114}" type="pres">
      <dgm:prSet presAssocID="{C6C5625E-DBF4-41E1-8F56-0F26D526866A}" presName="composite" presStyleCnt="0"/>
      <dgm:spPr/>
    </dgm:pt>
    <dgm:pt modelId="{528B9F38-F90C-4C21-B2BF-5C50DF62BE3E}" type="pres">
      <dgm:prSet presAssocID="{C6C5625E-DBF4-41E1-8F56-0F26D526866A}" presName="Parent1" presStyleLbl="node1" presStyleIdx="4" presStyleCnt="6">
        <dgm:presLayoutVars>
          <dgm:chMax val="1"/>
          <dgm:chPref val="1"/>
          <dgm:bulletEnabled val="1"/>
        </dgm:presLayoutVars>
      </dgm:prSet>
      <dgm:spPr/>
    </dgm:pt>
    <dgm:pt modelId="{C8702FFE-4E6C-4EAD-8498-2DB004945AA8}" type="pres">
      <dgm:prSet presAssocID="{C6C5625E-DBF4-41E1-8F56-0F26D526866A}" presName="Childtext1" presStyleLbl="revTx" presStyleIdx="2" presStyleCnt="3">
        <dgm:presLayoutVars>
          <dgm:chMax val="0"/>
          <dgm:chPref val="0"/>
          <dgm:bulletEnabled val="1"/>
        </dgm:presLayoutVars>
      </dgm:prSet>
      <dgm:spPr/>
    </dgm:pt>
    <dgm:pt modelId="{A01E43E5-BB3E-4688-B6DE-6C323DC97D92}" type="pres">
      <dgm:prSet presAssocID="{C6C5625E-DBF4-41E1-8F56-0F26D526866A}" presName="BalanceSpacing" presStyleCnt="0"/>
      <dgm:spPr/>
    </dgm:pt>
    <dgm:pt modelId="{82975179-0FE6-4069-B22D-1DD2FB1A15BF}" type="pres">
      <dgm:prSet presAssocID="{C6C5625E-DBF4-41E1-8F56-0F26D526866A}" presName="BalanceSpacing1" presStyleCnt="0"/>
      <dgm:spPr/>
    </dgm:pt>
    <dgm:pt modelId="{087D42DA-B8FA-4B8B-BC38-EE79F5173FCC}" type="pres">
      <dgm:prSet presAssocID="{7E4C2C9C-E1FD-455C-842E-73A82D9A0A32}" presName="Accent1Text" presStyleLbl="node1" presStyleIdx="5" presStyleCnt="6"/>
      <dgm:spPr/>
    </dgm:pt>
  </dgm:ptLst>
  <dgm:cxnLst>
    <dgm:cxn modelId="{C3CC5C07-20EB-4643-9456-A990FB5F5C60}" type="presOf" srcId="{8AC6494E-CC29-461A-8563-7C74C7BA6768}" destId="{7E06A1C0-FEC9-4C1E-89DC-DAD8AC424578}" srcOrd="0" destOrd="0" presId="urn:microsoft.com/office/officeart/2008/layout/AlternatingHexagons"/>
    <dgm:cxn modelId="{78805E2B-9463-4542-BB24-008F4F1BD1FE}" srcId="{D9E07CAE-AA9F-4344-9C0D-393483B9A3CD}" destId="{C6C5625E-DBF4-41E1-8F56-0F26D526866A}" srcOrd="2" destOrd="0" parTransId="{1F7F82C9-201C-4C7B-BD60-E2C89E165E88}" sibTransId="{7E4C2C9C-E1FD-455C-842E-73A82D9A0A32}"/>
    <dgm:cxn modelId="{F4D1E52D-5E92-42F8-A5B2-D747EEF11C2F}" type="presOf" srcId="{C6C5625E-DBF4-41E1-8F56-0F26D526866A}" destId="{528B9F38-F90C-4C21-B2BF-5C50DF62BE3E}" srcOrd="0" destOrd="0" presId="urn:microsoft.com/office/officeart/2008/layout/AlternatingHexagons"/>
    <dgm:cxn modelId="{24533633-2EE5-4F6D-81D2-A6EAD579BC4B}" type="presOf" srcId="{20202C59-67EA-4605-9B2C-D9E159E15EA8}" destId="{FE36661C-4567-4AF4-AE66-914F3F504EC6}" srcOrd="0" destOrd="0" presId="urn:microsoft.com/office/officeart/2008/layout/AlternatingHexagons"/>
    <dgm:cxn modelId="{1DF2B748-18CC-4525-BD6A-B3F95D209104}" type="presOf" srcId="{EE25C5EF-2208-427C-8AC8-FFFA0E4EFDB4}" destId="{C8EE634C-9375-424D-ABC3-68AC864EEDB0}" srcOrd="0" destOrd="0" presId="urn:microsoft.com/office/officeart/2008/layout/AlternatingHexagons"/>
    <dgm:cxn modelId="{EF46E172-CDBB-43A2-9791-AAECE9FDC058}" type="presOf" srcId="{D9E07CAE-AA9F-4344-9C0D-393483B9A3CD}" destId="{6F61C8DD-9C70-40E0-A90C-031BB7FD894D}" srcOrd="0" destOrd="0" presId="urn:microsoft.com/office/officeart/2008/layout/AlternatingHexagons"/>
    <dgm:cxn modelId="{F6393553-CD62-4BC5-9117-3981B8B762A2}" type="presOf" srcId="{7D8C9AB6-1040-4F59-8AD4-E477753B64C2}" destId="{C298988E-F812-446A-97F9-0896B2DBD1E5}" srcOrd="0" destOrd="0" presId="urn:microsoft.com/office/officeart/2008/layout/AlternatingHexagons"/>
    <dgm:cxn modelId="{841CA2B1-9FBD-4197-AEC0-6CC06FDF181E}" type="presOf" srcId="{7E4C2C9C-E1FD-455C-842E-73A82D9A0A32}" destId="{087D42DA-B8FA-4B8B-BC38-EE79F5173FCC}" srcOrd="0" destOrd="0" presId="urn:microsoft.com/office/officeart/2008/layout/AlternatingHexagons"/>
    <dgm:cxn modelId="{F882ADDE-495D-4321-AA24-B4D736C967A7}" srcId="{D9E07CAE-AA9F-4344-9C0D-393483B9A3CD}" destId="{7D8C9AB6-1040-4F59-8AD4-E477753B64C2}" srcOrd="1" destOrd="0" parTransId="{EBDEE777-2DF8-44D7-8BBA-2B925A1601B6}" sibTransId="{EE25C5EF-2208-427C-8AC8-FFFA0E4EFDB4}"/>
    <dgm:cxn modelId="{9A825CE2-448D-48F2-93FB-67D44B5BFF89}" srcId="{D9E07CAE-AA9F-4344-9C0D-393483B9A3CD}" destId="{20202C59-67EA-4605-9B2C-D9E159E15EA8}" srcOrd="0" destOrd="0" parTransId="{2DFA8CBA-529A-4C39-80D4-8819600520F4}" sibTransId="{8AC6494E-CC29-461A-8563-7C74C7BA6768}"/>
    <dgm:cxn modelId="{0E3B9CF9-D30F-423F-B02B-4CADC56722DE}" type="presParOf" srcId="{6F61C8DD-9C70-40E0-A90C-031BB7FD894D}" destId="{02119169-38F2-4B45-8155-31D36225AF95}" srcOrd="0" destOrd="0" presId="urn:microsoft.com/office/officeart/2008/layout/AlternatingHexagons"/>
    <dgm:cxn modelId="{5A98609A-F6A8-4974-B860-8902B0FCC819}" type="presParOf" srcId="{02119169-38F2-4B45-8155-31D36225AF95}" destId="{FE36661C-4567-4AF4-AE66-914F3F504EC6}" srcOrd="0" destOrd="0" presId="urn:microsoft.com/office/officeart/2008/layout/AlternatingHexagons"/>
    <dgm:cxn modelId="{98FA4286-E04D-4AEE-864F-252EA64102E3}" type="presParOf" srcId="{02119169-38F2-4B45-8155-31D36225AF95}" destId="{AB62B148-713B-49BB-B273-12CFD4ACC5FB}" srcOrd="1" destOrd="0" presId="urn:microsoft.com/office/officeart/2008/layout/AlternatingHexagons"/>
    <dgm:cxn modelId="{41E47FF5-A60B-4342-A977-2E47B17F6BD3}" type="presParOf" srcId="{02119169-38F2-4B45-8155-31D36225AF95}" destId="{FD2833C9-E1CC-405D-979D-F0198F2B24A4}" srcOrd="2" destOrd="0" presId="urn:microsoft.com/office/officeart/2008/layout/AlternatingHexagons"/>
    <dgm:cxn modelId="{9FA6F8C1-A456-4599-8F41-A1481BC4D009}" type="presParOf" srcId="{02119169-38F2-4B45-8155-31D36225AF95}" destId="{26B8FFD6-7CFC-422A-AC70-59E12943F23F}" srcOrd="3" destOrd="0" presId="urn:microsoft.com/office/officeart/2008/layout/AlternatingHexagons"/>
    <dgm:cxn modelId="{F085BFB1-7291-4809-8680-13615CEE995F}" type="presParOf" srcId="{02119169-38F2-4B45-8155-31D36225AF95}" destId="{7E06A1C0-FEC9-4C1E-89DC-DAD8AC424578}" srcOrd="4" destOrd="0" presId="urn:microsoft.com/office/officeart/2008/layout/AlternatingHexagons"/>
    <dgm:cxn modelId="{8CFED8A7-F1D6-42E5-97E9-95926EDE8BF6}" type="presParOf" srcId="{6F61C8DD-9C70-40E0-A90C-031BB7FD894D}" destId="{749675D9-190A-43F2-91DE-74C2E66E7D0D}" srcOrd="1" destOrd="0" presId="urn:microsoft.com/office/officeart/2008/layout/AlternatingHexagons"/>
    <dgm:cxn modelId="{CEC3BED8-95F4-4774-AD8B-5B72596E4FC7}" type="presParOf" srcId="{6F61C8DD-9C70-40E0-A90C-031BB7FD894D}" destId="{55801608-3F6C-4CE6-8471-4CE60590A635}" srcOrd="2" destOrd="0" presId="urn:microsoft.com/office/officeart/2008/layout/AlternatingHexagons"/>
    <dgm:cxn modelId="{31C2561C-C395-43CA-9583-9FA53E5BC581}" type="presParOf" srcId="{55801608-3F6C-4CE6-8471-4CE60590A635}" destId="{C298988E-F812-446A-97F9-0896B2DBD1E5}" srcOrd="0" destOrd="0" presId="urn:microsoft.com/office/officeart/2008/layout/AlternatingHexagons"/>
    <dgm:cxn modelId="{ABFAD3F1-07EC-4971-A8A1-B9AF7468DAFF}" type="presParOf" srcId="{55801608-3F6C-4CE6-8471-4CE60590A635}" destId="{A206C56F-B285-428C-B928-845A8D551E26}" srcOrd="1" destOrd="0" presId="urn:microsoft.com/office/officeart/2008/layout/AlternatingHexagons"/>
    <dgm:cxn modelId="{8920D056-E6DD-444D-801D-9C1968519A24}" type="presParOf" srcId="{55801608-3F6C-4CE6-8471-4CE60590A635}" destId="{1FFD42AF-37CD-4173-A266-ED3E37B3580A}" srcOrd="2" destOrd="0" presId="urn:microsoft.com/office/officeart/2008/layout/AlternatingHexagons"/>
    <dgm:cxn modelId="{83AD62E2-0788-4C86-A8D5-BADCD698F446}" type="presParOf" srcId="{55801608-3F6C-4CE6-8471-4CE60590A635}" destId="{BCAFD388-AE95-4B51-85A2-9830B2811B9D}" srcOrd="3" destOrd="0" presId="urn:microsoft.com/office/officeart/2008/layout/AlternatingHexagons"/>
    <dgm:cxn modelId="{3F50D2B8-06AB-4FDF-8EDD-3556364C8470}" type="presParOf" srcId="{55801608-3F6C-4CE6-8471-4CE60590A635}" destId="{C8EE634C-9375-424D-ABC3-68AC864EEDB0}" srcOrd="4" destOrd="0" presId="urn:microsoft.com/office/officeart/2008/layout/AlternatingHexagons"/>
    <dgm:cxn modelId="{014EC70F-479D-4C54-AAC1-EEBABBD923FB}" type="presParOf" srcId="{6F61C8DD-9C70-40E0-A90C-031BB7FD894D}" destId="{81FB51B2-1032-417D-8774-C5C0CE7803C6}" srcOrd="3" destOrd="0" presId="urn:microsoft.com/office/officeart/2008/layout/AlternatingHexagons"/>
    <dgm:cxn modelId="{A5E6C5C5-45C8-47E0-8A2E-EB3FB7A6AE72}" type="presParOf" srcId="{6F61C8DD-9C70-40E0-A90C-031BB7FD894D}" destId="{0D24AB95-6E1D-4AFA-8223-C8DE751C9114}" srcOrd="4" destOrd="0" presId="urn:microsoft.com/office/officeart/2008/layout/AlternatingHexagons"/>
    <dgm:cxn modelId="{881E2C8A-8AA1-47AD-9A6A-751E643374E0}" type="presParOf" srcId="{0D24AB95-6E1D-4AFA-8223-C8DE751C9114}" destId="{528B9F38-F90C-4C21-B2BF-5C50DF62BE3E}" srcOrd="0" destOrd="0" presId="urn:microsoft.com/office/officeart/2008/layout/AlternatingHexagons"/>
    <dgm:cxn modelId="{0BED1E6D-95BD-45B2-8A0E-A2CF0D07112E}" type="presParOf" srcId="{0D24AB95-6E1D-4AFA-8223-C8DE751C9114}" destId="{C8702FFE-4E6C-4EAD-8498-2DB004945AA8}" srcOrd="1" destOrd="0" presId="urn:microsoft.com/office/officeart/2008/layout/AlternatingHexagons"/>
    <dgm:cxn modelId="{055316AD-0EA8-4ED5-8DAC-BE01AC1320E3}" type="presParOf" srcId="{0D24AB95-6E1D-4AFA-8223-C8DE751C9114}" destId="{A01E43E5-BB3E-4688-B6DE-6C323DC97D92}" srcOrd="2" destOrd="0" presId="urn:microsoft.com/office/officeart/2008/layout/AlternatingHexagons"/>
    <dgm:cxn modelId="{7AFF2865-BC7F-48CF-BB1E-DF7199756628}" type="presParOf" srcId="{0D24AB95-6E1D-4AFA-8223-C8DE751C9114}" destId="{82975179-0FE6-4069-B22D-1DD2FB1A15BF}" srcOrd="3" destOrd="0" presId="urn:microsoft.com/office/officeart/2008/layout/AlternatingHexagons"/>
    <dgm:cxn modelId="{288F3FB8-493A-4F0A-9091-2A1DDC7408F6}" type="presParOf" srcId="{0D24AB95-6E1D-4AFA-8223-C8DE751C9114}" destId="{087D42DA-B8FA-4B8B-BC38-EE79F5173FC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C8993-66F2-4202-8D28-AC68E535A0E5}">
      <dsp:nvSpPr>
        <dsp:cNvPr id="0" name=""/>
        <dsp:cNvSpPr/>
      </dsp:nvSpPr>
      <dsp:spPr>
        <a:xfrm>
          <a:off x="0" y="0"/>
          <a:ext cx="979714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0F2CED-72C2-44F2-AB05-2B45FB30C498}">
      <dsp:nvSpPr>
        <dsp:cNvPr id="0" name=""/>
        <dsp:cNvSpPr/>
      </dsp:nvSpPr>
      <dsp:spPr>
        <a:xfrm>
          <a:off x="0" y="0"/>
          <a:ext cx="1959428" cy="579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Presenters</a:t>
          </a:r>
        </a:p>
      </dsp:txBody>
      <dsp:txXfrm>
        <a:off x="0" y="0"/>
        <a:ext cx="1959428" cy="5795433"/>
      </dsp:txXfrm>
    </dsp:sp>
    <dsp:sp modelId="{504F6305-509E-4B9A-88EE-307AFADCC536}">
      <dsp:nvSpPr>
        <dsp:cNvPr id="0" name=""/>
        <dsp:cNvSpPr/>
      </dsp:nvSpPr>
      <dsp:spPr>
        <a:xfrm>
          <a:off x="2106385" y="90553"/>
          <a:ext cx="7690757" cy="181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Kelley Hartmann Barr</a:t>
          </a:r>
        </a:p>
        <a:p>
          <a:pPr marL="0" lvl="0" indent="0" algn="l" defTabSz="1022350">
            <a:lnSpc>
              <a:spcPct val="90000"/>
            </a:lnSpc>
            <a:spcBef>
              <a:spcPct val="0"/>
            </a:spcBef>
            <a:spcAft>
              <a:spcPct val="35000"/>
            </a:spcAft>
            <a:buNone/>
          </a:pPr>
          <a:r>
            <a:rPr lang="en-US" sz="2300" i="1" kern="1200" dirty="0">
              <a:solidFill>
                <a:schemeClr val="accent1">
                  <a:lumMod val="75000"/>
                </a:schemeClr>
              </a:solidFill>
              <a:effectLst/>
              <a:latin typeface="Lato" panose="020F0502020204030203" pitchFamily="34" charset="0"/>
              <a:ea typeface="Lato" panose="020F0502020204030203" pitchFamily="34" charset="0"/>
              <a:cs typeface="Lato" panose="020F0502020204030203" pitchFamily="34" charset="0"/>
            </a:rPr>
            <a:t>Manager, Child Trafficking Program Support Unit</a:t>
          </a:r>
          <a:endParaRPr lang="en-US" sz="2300" kern="1200" dirty="0">
            <a:solidFill>
              <a:schemeClr val="accent1">
                <a:lumMod val="75000"/>
              </a:schemeClr>
            </a:solidFill>
            <a:effectLst/>
            <a:latin typeface="Lato" panose="020F0502020204030203" pitchFamily="34" charset="0"/>
            <a:ea typeface="Lato" panose="020F0502020204030203" pitchFamily="34" charset="0"/>
            <a:cs typeface="Lato" panose="020F0502020204030203" pitchFamily="34" charset="0"/>
          </a:endParaRPr>
        </a:p>
        <a:p>
          <a:pPr marL="0" lvl="0" indent="0" algn="l" defTabSz="1022350">
            <a:lnSpc>
              <a:spcPct val="90000"/>
            </a:lnSpc>
            <a:spcBef>
              <a:spcPct val="0"/>
            </a:spcBef>
            <a:spcAft>
              <a:spcPct val="35000"/>
            </a:spcAft>
            <a:buNone/>
          </a:pPr>
          <a:r>
            <a:rPr lang="en-US" sz="2300" kern="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Safety and Early Intervention Bureau</a:t>
          </a:r>
        </a:p>
        <a:p>
          <a:pPr marL="0" lvl="0" indent="0" algn="l" defTabSz="1022350">
            <a:lnSpc>
              <a:spcPct val="90000"/>
            </a:lnSpc>
            <a:spcBef>
              <a:spcPct val="0"/>
            </a:spcBef>
            <a:spcAft>
              <a:spcPct val="35000"/>
            </a:spcAft>
            <a:buNone/>
          </a:pPr>
          <a:r>
            <a:rPr lang="en-US" sz="2300" kern="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California Department of Social Services</a:t>
          </a:r>
        </a:p>
      </dsp:txBody>
      <dsp:txXfrm>
        <a:off x="2106385" y="90553"/>
        <a:ext cx="7690757" cy="1811072"/>
      </dsp:txXfrm>
    </dsp:sp>
    <dsp:sp modelId="{69EF5AB9-F4DA-476D-A97A-B082241FD88D}">
      <dsp:nvSpPr>
        <dsp:cNvPr id="0" name=""/>
        <dsp:cNvSpPr/>
      </dsp:nvSpPr>
      <dsp:spPr>
        <a:xfrm>
          <a:off x="1959428" y="1901626"/>
          <a:ext cx="78377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C8F5A7-A0AC-4E8D-A25C-A39C621DB6B9}">
      <dsp:nvSpPr>
        <dsp:cNvPr id="0" name=""/>
        <dsp:cNvSpPr/>
      </dsp:nvSpPr>
      <dsp:spPr>
        <a:xfrm>
          <a:off x="2106385" y="1992180"/>
          <a:ext cx="7690757" cy="181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accent1">
                  <a:lumMod val="75000"/>
                </a:schemeClr>
              </a:solidFill>
              <a:effectLst/>
              <a:latin typeface="Lato" panose="020F0502020204030203" pitchFamily="34" charset="0"/>
              <a:ea typeface="Lato" panose="020F0502020204030203" pitchFamily="34" charset="0"/>
              <a:cs typeface="Lato" panose="020F0502020204030203" pitchFamily="34" charset="0"/>
            </a:rPr>
            <a:t>Ivy Hammond</a:t>
          </a:r>
        </a:p>
        <a:p>
          <a:pPr marL="0" lvl="0" indent="0" algn="l" defTabSz="1022350">
            <a:lnSpc>
              <a:spcPct val="90000"/>
            </a:lnSpc>
            <a:spcBef>
              <a:spcPct val="0"/>
            </a:spcBef>
            <a:spcAft>
              <a:spcPct val="35000"/>
            </a:spcAft>
            <a:buNone/>
          </a:pPr>
          <a:r>
            <a:rPr lang="en-US" sz="2300" b="0" i="1" kern="1200" dirty="0">
              <a:solidFill>
                <a:schemeClr val="accent1">
                  <a:lumMod val="75000"/>
                </a:schemeClr>
              </a:solidFill>
              <a:effectLst/>
              <a:latin typeface="Lato" panose="020F0502020204030203" pitchFamily="34" charset="0"/>
              <a:ea typeface="Lato" panose="020F0502020204030203" pitchFamily="34" charset="0"/>
              <a:cs typeface="Lato" panose="020F0502020204030203" pitchFamily="34" charset="0"/>
            </a:rPr>
            <a:t>Associate Research Specialist</a:t>
          </a:r>
        </a:p>
        <a:p>
          <a:pPr marL="0" lvl="0" indent="0" algn="l" defTabSz="1022350">
            <a:lnSpc>
              <a:spcPct val="90000"/>
            </a:lnSpc>
            <a:spcBef>
              <a:spcPct val="0"/>
            </a:spcBef>
            <a:spcAft>
              <a:spcPct val="35000"/>
            </a:spcAft>
            <a:buNone/>
          </a:pPr>
          <a:r>
            <a:rPr lang="en-US" sz="2300" b="0" i="0" kern="1200" dirty="0">
              <a:solidFill>
                <a:schemeClr val="accent1">
                  <a:lumMod val="75000"/>
                </a:schemeClr>
              </a:solidFill>
              <a:effectLst/>
              <a:latin typeface="Lato" panose="020F0502020204030203" pitchFamily="34" charset="0"/>
              <a:ea typeface="Lato" panose="020F0502020204030203" pitchFamily="34" charset="0"/>
              <a:cs typeface="Lato" panose="020F0502020204030203" pitchFamily="34" charset="0"/>
            </a:rPr>
            <a:t>University of California, Berkeley</a:t>
          </a:r>
          <a:endParaRPr lang="en-US" sz="2300" kern="1200" dirty="0"/>
        </a:p>
      </dsp:txBody>
      <dsp:txXfrm>
        <a:off x="2106385" y="1992180"/>
        <a:ext cx="7690757" cy="1811072"/>
      </dsp:txXfrm>
    </dsp:sp>
    <dsp:sp modelId="{4933E460-644C-4EB9-AAE4-33406E7E4807}">
      <dsp:nvSpPr>
        <dsp:cNvPr id="0" name=""/>
        <dsp:cNvSpPr/>
      </dsp:nvSpPr>
      <dsp:spPr>
        <a:xfrm>
          <a:off x="1959428" y="3803252"/>
          <a:ext cx="78377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6DF15D-E842-49A5-9515-D11F25C70EA0}">
      <dsp:nvSpPr>
        <dsp:cNvPr id="0" name=""/>
        <dsp:cNvSpPr/>
      </dsp:nvSpPr>
      <dsp:spPr>
        <a:xfrm>
          <a:off x="2106385" y="3893806"/>
          <a:ext cx="7690757" cy="181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accent1">
                  <a:lumMod val="75000"/>
                </a:schemeClr>
              </a:solidFill>
              <a:effectLst/>
              <a:latin typeface="Lato" panose="020F0502020204030203" pitchFamily="34" charset="0"/>
              <a:ea typeface="Lato" panose="020F0502020204030203" pitchFamily="34" charset="0"/>
              <a:cs typeface="Lato" panose="020F0502020204030203" pitchFamily="34" charset="0"/>
            </a:rPr>
            <a:t>Darrin Holt</a:t>
          </a:r>
        </a:p>
        <a:p>
          <a:pPr marL="0" lvl="0" indent="0" algn="l" defTabSz="1022350">
            <a:lnSpc>
              <a:spcPct val="90000"/>
            </a:lnSpc>
            <a:spcBef>
              <a:spcPct val="0"/>
            </a:spcBef>
            <a:spcAft>
              <a:spcPct val="35000"/>
            </a:spcAft>
            <a:buNone/>
          </a:pPr>
          <a:r>
            <a:rPr lang="en-US" sz="2300" i="1" kern="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Manager, Child Trafficking Research and Policy Unit</a:t>
          </a:r>
        </a:p>
        <a:p>
          <a:pPr marL="0" lvl="0" indent="0" algn="l" defTabSz="1022350">
            <a:lnSpc>
              <a:spcPct val="90000"/>
            </a:lnSpc>
            <a:spcBef>
              <a:spcPct val="0"/>
            </a:spcBef>
            <a:spcAft>
              <a:spcPct val="35000"/>
            </a:spcAft>
            <a:buNone/>
          </a:pPr>
          <a:r>
            <a:rPr lang="en-US" sz="2300" kern="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Safety and Early Intervention Bureau</a:t>
          </a:r>
        </a:p>
        <a:p>
          <a:pPr marL="0" lvl="0" indent="0" algn="l" defTabSz="1022350">
            <a:lnSpc>
              <a:spcPct val="90000"/>
            </a:lnSpc>
            <a:spcBef>
              <a:spcPct val="0"/>
            </a:spcBef>
            <a:spcAft>
              <a:spcPct val="35000"/>
            </a:spcAft>
            <a:buNone/>
          </a:pPr>
          <a:r>
            <a:rPr lang="en-US" sz="2300" kern="12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California Department of Social Services</a:t>
          </a:r>
        </a:p>
      </dsp:txBody>
      <dsp:txXfrm>
        <a:off x="2106385" y="3893806"/>
        <a:ext cx="7690757" cy="1811072"/>
      </dsp:txXfrm>
    </dsp:sp>
    <dsp:sp modelId="{7F1FAB8F-230A-453C-88C7-42770E09AEEA}">
      <dsp:nvSpPr>
        <dsp:cNvPr id="0" name=""/>
        <dsp:cNvSpPr/>
      </dsp:nvSpPr>
      <dsp:spPr>
        <a:xfrm>
          <a:off x="1959428" y="5704879"/>
          <a:ext cx="78377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6661C-4567-4AF4-AE66-914F3F504EC6}">
      <dsp:nvSpPr>
        <dsp:cNvPr id="0" name=""/>
        <dsp:cNvSpPr/>
      </dsp:nvSpPr>
      <dsp:spPr>
        <a:xfrm rot="5400000">
          <a:off x="5405696" y="156129"/>
          <a:ext cx="2390374" cy="207962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Do you work directly with families impacted by CSEC?</a:t>
          </a:r>
        </a:p>
      </dsp:txBody>
      <dsp:txXfrm rot="-5400000">
        <a:off x="5885145" y="373255"/>
        <a:ext cx="1431475" cy="1645374"/>
      </dsp:txXfrm>
    </dsp:sp>
    <dsp:sp modelId="{AB62B148-713B-49BB-B273-12CFD4ACC5FB}">
      <dsp:nvSpPr>
        <dsp:cNvPr id="0" name=""/>
        <dsp:cNvSpPr/>
      </dsp:nvSpPr>
      <dsp:spPr>
        <a:xfrm>
          <a:off x="7703802" y="478830"/>
          <a:ext cx="2667658" cy="1434224"/>
        </a:xfrm>
        <a:prstGeom prst="rect">
          <a:avLst/>
        </a:prstGeom>
        <a:noFill/>
        <a:ln>
          <a:noFill/>
        </a:ln>
        <a:effectLst/>
      </dsp:spPr>
      <dsp:style>
        <a:lnRef idx="0">
          <a:scrgbClr r="0" g="0" b="0"/>
        </a:lnRef>
        <a:fillRef idx="0">
          <a:scrgbClr r="0" g="0" b="0"/>
        </a:fillRef>
        <a:effectRef idx="0">
          <a:scrgbClr r="0" g="0" b="0"/>
        </a:effectRef>
        <a:fontRef idx="minor"/>
      </dsp:style>
    </dsp:sp>
    <dsp:sp modelId="{7E06A1C0-FEC9-4C1E-89DC-DAD8AC424578}">
      <dsp:nvSpPr>
        <dsp:cNvPr id="0" name=""/>
        <dsp:cNvSpPr/>
      </dsp:nvSpPr>
      <dsp:spPr>
        <a:xfrm rot="5400000">
          <a:off x="3159699" y="156129"/>
          <a:ext cx="2390374" cy="207962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639148" y="373255"/>
        <a:ext cx="1431475" cy="1645374"/>
      </dsp:txXfrm>
    </dsp:sp>
    <dsp:sp modelId="{C298988E-F812-446A-97F9-0896B2DBD1E5}">
      <dsp:nvSpPr>
        <dsp:cNvPr id="0" name=""/>
        <dsp:cNvSpPr/>
      </dsp:nvSpPr>
      <dsp:spPr>
        <a:xfrm rot="5400000">
          <a:off x="4278395" y="2185079"/>
          <a:ext cx="2390374" cy="207962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5400000">
        <a:off x="4757844" y="2402205"/>
        <a:ext cx="1431475" cy="1645374"/>
      </dsp:txXfrm>
    </dsp:sp>
    <dsp:sp modelId="{A206C56F-B285-428C-B928-845A8D551E26}">
      <dsp:nvSpPr>
        <dsp:cNvPr id="0" name=""/>
        <dsp:cNvSpPr/>
      </dsp:nvSpPr>
      <dsp:spPr>
        <a:xfrm>
          <a:off x="1766111" y="2507780"/>
          <a:ext cx="2581604" cy="1434224"/>
        </a:xfrm>
        <a:prstGeom prst="rect">
          <a:avLst/>
        </a:prstGeom>
        <a:noFill/>
        <a:ln>
          <a:noFill/>
        </a:ln>
        <a:effectLst/>
      </dsp:spPr>
      <dsp:style>
        <a:lnRef idx="0">
          <a:scrgbClr r="0" g="0" b="0"/>
        </a:lnRef>
        <a:fillRef idx="0">
          <a:scrgbClr r="0" g="0" b="0"/>
        </a:fillRef>
        <a:effectRef idx="0">
          <a:scrgbClr r="0" g="0" b="0"/>
        </a:effectRef>
        <a:fontRef idx="minor"/>
      </dsp:style>
    </dsp:sp>
    <dsp:sp modelId="{C8EE634C-9375-424D-ABC3-68AC864EEDB0}">
      <dsp:nvSpPr>
        <dsp:cNvPr id="0" name=""/>
        <dsp:cNvSpPr/>
      </dsp:nvSpPr>
      <dsp:spPr>
        <a:xfrm rot="5400000">
          <a:off x="6524391" y="2185079"/>
          <a:ext cx="2390374" cy="207962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7003840" y="2402205"/>
        <a:ext cx="1431475" cy="1645374"/>
      </dsp:txXfrm>
    </dsp:sp>
    <dsp:sp modelId="{528B9F38-F90C-4C21-B2BF-5C50DF62BE3E}">
      <dsp:nvSpPr>
        <dsp:cNvPr id="0" name=""/>
        <dsp:cNvSpPr/>
      </dsp:nvSpPr>
      <dsp:spPr>
        <a:xfrm rot="5400000">
          <a:off x="5405696" y="4214029"/>
          <a:ext cx="2390374" cy="207962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How familiar are you with CSEC procedures &amp; resources?</a:t>
          </a:r>
        </a:p>
      </dsp:txBody>
      <dsp:txXfrm rot="-5400000">
        <a:off x="5885145" y="4431155"/>
        <a:ext cx="1431475" cy="1645374"/>
      </dsp:txXfrm>
    </dsp:sp>
    <dsp:sp modelId="{C8702FFE-4E6C-4EAD-8498-2DB004945AA8}">
      <dsp:nvSpPr>
        <dsp:cNvPr id="0" name=""/>
        <dsp:cNvSpPr/>
      </dsp:nvSpPr>
      <dsp:spPr>
        <a:xfrm>
          <a:off x="7703802" y="4536730"/>
          <a:ext cx="2667658" cy="1434224"/>
        </a:xfrm>
        <a:prstGeom prst="rect">
          <a:avLst/>
        </a:prstGeom>
        <a:noFill/>
        <a:ln>
          <a:noFill/>
        </a:ln>
        <a:effectLst/>
      </dsp:spPr>
      <dsp:style>
        <a:lnRef idx="0">
          <a:scrgbClr r="0" g="0" b="0"/>
        </a:lnRef>
        <a:fillRef idx="0">
          <a:scrgbClr r="0" g="0" b="0"/>
        </a:fillRef>
        <a:effectRef idx="0">
          <a:scrgbClr r="0" g="0" b="0"/>
        </a:effectRef>
        <a:fontRef idx="minor"/>
      </dsp:style>
    </dsp:sp>
    <dsp:sp modelId="{087D42DA-B8FA-4B8B-BC38-EE79F5173FCC}">
      <dsp:nvSpPr>
        <dsp:cNvPr id="0" name=""/>
        <dsp:cNvSpPr/>
      </dsp:nvSpPr>
      <dsp:spPr>
        <a:xfrm rot="5400000">
          <a:off x="3159699" y="4214029"/>
          <a:ext cx="2390374" cy="207962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639148" y="4431155"/>
        <a:ext cx="1431475" cy="16453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115F0-16BA-4C05-930A-EA2FF3C0CA88}" type="datetimeFigureOut">
              <a:rPr lang="en-US" smtClean="0"/>
              <a:t>5/22/2024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B0B37B-3546-4D5F-AB53-F665383A3B4F}" type="slidenum">
              <a:rPr lang="en-US" smtClean="0"/>
              <a:t>‹#›</a:t>
            </a:fld>
            <a:endParaRPr lang="en-US"/>
          </a:p>
        </p:txBody>
      </p:sp>
    </p:spTree>
    <p:extLst>
      <p:ext uri="{BB962C8B-B14F-4D97-AF65-F5344CB8AC3E}">
        <p14:creationId xmlns:p14="http://schemas.microsoft.com/office/powerpoint/2010/main" val="190584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7BCCBF-A045-498B-ACA6-1B5F75AF9FA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b="1" dirty="0"/>
              <a:t>Kristin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br>
              <a:rPr lang="en-US" sz="1200" dirty="0">
                <a:latin typeface="Lato"/>
              </a:rPr>
            </a:br>
            <a:endParaRPr lang="en-US" dirty="0"/>
          </a:p>
        </p:txBody>
      </p:sp>
      <p:sp>
        <p:nvSpPr>
          <p:cNvPr id="4" name="Slide Number Placeholder 3"/>
          <p:cNvSpPr>
            <a:spLocks noGrp="1"/>
          </p:cNvSpPr>
          <p:nvPr>
            <p:ph type="sldNum" sz="quarter" idx="5"/>
          </p:nvPr>
        </p:nvSpPr>
        <p:spPr/>
        <p:txBody>
          <a:bodyPr/>
          <a:lstStyle/>
          <a:p>
            <a:fld id="{75B0B37B-3546-4D5F-AB53-F665383A3B4F}" type="slidenum">
              <a:rPr lang="en-US" smtClean="0"/>
              <a:t>10</a:t>
            </a:fld>
            <a:endParaRPr lang="en-US"/>
          </a:p>
        </p:txBody>
      </p:sp>
    </p:spTree>
    <p:extLst>
      <p:ext uri="{BB962C8B-B14F-4D97-AF65-F5344CB8AC3E}">
        <p14:creationId xmlns:p14="http://schemas.microsoft.com/office/powerpoint/2010/main" val="112811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highlights key findings from both the implementation study and the outcome study in the executive summary and the body of the evaluation.</a:t>
            </a:r>
          </a:p>
          <a:p>
            <a:endParaRPr lang="en-US" dirty="0"/>
          </a:p>
          <a:p>
            <a:pPr marL="171450" indent="-171450" algn="l">
              <a:spcBef>
                <a:spcPts val="1200"/>
              </a:spcBef>
              <a:spcAft>
                <a:spcPts val="1500"/>
              </a:spcAft>
              <a:buClr>
                <a:prstClr val="black"/>
              </a:buClr>
              <a:buSzPts val="2196"/>
              <a:buFont typeface="Arial" panose="020B0604020202020204" pitchFamily="34" charset="0"/>
              <a:buChar char="•"/>
              <a:defRPr/>
            </a:pPr>
            <a:r>
              <a:rPr lang="en-US" sz="1200" dirty="0">
                <a:solidFill>
                  <a:srgbClr val="002060"/>
                </a:solidFill>
                <a:latin typeface="Lato"/>
              </a:rPr>
              <a:t>About</a:t>
            </a:r>
            <a:r>
              <a:rPr lang="en-US" sz="1200" b="1" dirty="0">
                <a:solidFill>
                  <a:srgbClr val="002060"/>
                </a:solidFill>
                <a:latin typeface="Lato"/>
              </a:rPr>
              <a:t> </a:t>
            </a:r>
            <a:r>
              <a:rPr lang="en-US" sz="1200" b="1" dirty="0">
                <a:solidFill>
                  <a:srgbClr val="00B0F0"/>
                </a:solidFill>
                <a:latin typeface="Lato"/>
              </a:rPr>
              <a:t>two-thirds</a:t>
            </a:r>
            <a:r>
              <a:rPr lang="en-US" sz="1200" b="1" dirty="0">
                <a:solidFill>
                  <a:srgbClr val="002060"/>
                </a:solidFill>
                <a:latin typeface="Lato"/>
              </a:rPr>
              <a:t> </a:t>
            </a:r>
            <a:r>
              <a:rPr lang="en-US" sz="1200" dirty="0">
                <a:solidFill>
                  <a:srgbClr val="002060"/>
                </a:solidFill>
                <a:latin typeface="Lato"/>
              </a:rPr>
              <a:t>(63.5%) of CSE reports were screened in for investigation.</a:t>
            </a:r>
          </a:p>
          <a:p>
            <a:pPr marL="171450" indent="-171450" algn="l">
              <a:spcBef>
                <a:spcPts val="1200"/>
              </a:spcBef>
              <a:spcAft>
                <a:spcPts val="1500"/>
              </a:spcAft>
              <a:buClr>
                <a:prstClr val="black"/>
              </a:buClr>
              <a:buSzPts val="2196"/>
              <a:buFont typeface="Arial" panose="020B0604020202020204" pitchFamily="34" charset="0"/>
              <a:buChar char="•"/>
              <a:defRPr/>
            </a:pPr>
            <a:r>
              <a:rPr lang="en-US" sz="1200" dirty="0">
                <a:solidFill>
                  <a:srgbClr val="002060"/>
                </a:solidFill>
                <a:latin typeface="Lato"/>
              </a:rPr>
              <a:t>Nearly </a:t>
            </a:r>
            <a:r>
              <a:rPr lang="en-US" sz="1200" b="1" dirty="0">
                <a:solidFill>
                  <a:srgbClr val="00B0F0"/>
                </a:solidFill>
                <a:latin typeface="Lato"/>
              </a:rPr>
              <a:t>one in six </a:t>
            </a:r>
            <a:r>
              <a:rPr lang="en-US" sz="1200" dirty="0">
                <a:solidFill>
                  <a:srgbClr val="002060"/>
                </a:solidFill>
                <a:latin typeface="Lato"/>
              </a:rPr>
              <a:t>(15.5%) CSE reports was substantiated. </a:t>
            </a:r>
            <a:endParaRPr lang="en-US" sz="1200" dirty="0">
              <a:solidFill>
                <a:schemeClr val="tx1"/>
              </a:solidFill>
              <a:latin typeface="+mn-lt"/>
            </a:endParaRPr>
          </a:p>
          <a:p>
            <a:pPr marL="0" indent="0">
              <a:spcAft>
                <a:spcPts val="2000"/>
              </a:spcAft>
              <a:buFont typeface="Arial" panose="020B0604020202020204" pitchFamily="34" charset="0"/>
              <a:buNone/>
            </a:pPr>
            <a:endParaRPr lang="en-US" sz="1200" dirty="0">
              <a:solidFill>
                <a:srgbClr val="000000"/>
              </a:solidFill>
              <a:latin typeface="Lato"/>
            </a:endParaRPr>
          </a:p>
          <a:p>
            <a:endParaRPr lang="en-US" dirty="0"/>
          </a:p>
          <a:p>
            <a:pPr marL="0" marR="0" lvl="0" indent="0" algn="l" defTabSz="914400" rtl="0" eaLnBrk="1" fontAlgn="auto" latinLnBrk="0" hangingPunct="1">
              <a:lnSpc>
                <a:spcPct val="100000"/>
              </a:lnSpc>
              <a:spcBef>
                <a:spcPts val="0"/>
              </a:spcBef>
              <a:spcAft>
                <a:spcPts val="2000"/>
              </a:spcAft>
              <a:buClrTx/>
              <a:buSzTx/>
              <a:buFontTx/>
              <a:buNone/>
              <a:tabLst/>
              <a:defRPr/>
            </a:pPr>
            <a:r>
              <a:rPr lang="en-US" sz="1200" dirty="0">
                <a:latin typeface="Lato" panose="020F0502020204030203" pitchFamily="34" charset="0"/>
                <a:ea typeface="Lato" panose="020F0502020204030203" pitchFamily="34" charset="0"/>
                <a:cs typeface="Lato" panose="020F0502020204030203" pitchFamily="34" charset="0"/>
              </a:rPr>
              <a:t>Case openings and placement entries were more common among youth with confirmed CSE victimization . </a:t>
            </a:r>
            <a:r>
              <a:rPr lang="en-US" sz="1200" dirty="0">
                <a:solidFill>
                  <a:srgbClr val="000000"/>
                </a:solidFill>
                <a:latin typeface="Lato"/>
              </a:rPr>
              <a:t>Among those with confirmed experiences of CSE…</a:t>
            </a:r>
            <a:endParaRPr lang="en-US" sz="1200" dirty="0">
              <a:latin typeface="Lato"/>
            </a:endParaRPr>
          </a:p>
          <a:p>
            <a:pPr marL="342900" indent="-342900">
              <a:spcAft>
                <a:spcPts val="2000"/>
              </a:spcAft>
              <a:buFont typeface="Arial" panose="020B0604020202020204" pitchFamily="34" charset="0"/>
              <a:buChar char="•"/>
            </a:pPr>
            <a:r>
              <a:rPr lang="en-US" sz="1200" dirty="0">
                <a:latin typeface="Lato"/>
              </a:rPr>
              <a:t>CASE About </a:t>
            </a:r>
            <a:r>
              <a:rPr lang="en-US" sz="1200" b="1" dirty="0">
                <a:solidFill>
                  <a:srgbClr val="00B0F0"/>
                </a:solidFill>
                <a:latin typeface="Lato"/>
              </a:rPr>
              <a:t>17% </a:t>
            </a:r>
            <a:r>
              <a:rPr lang="en-US" sz="1200" dirty="0">
                <a:solidFill>
                  <a:srgbClr val="000000"/>
                </a:solidFill>
                <a:latin typeface="Lato"/>
              </a:rPr>
              <a:t>were in child welfare cases at the time concerns of CSE were first documented</a:t>
            </a:r>
          </a:p>
          <a:p>
            <a:pPr marL="342900" indent="-342900">
              <a:spcAft>
                <a:spcPts val="2000"/>
              </a:spcAft>
              <a:buFont typeface="Arial" panose="020B0604020202020204" pitchFamily="34" charset="0"/>
              <a:buChar char="•"/>
            </a:pPr>
            <a:r>
              <a:rPr lang="en-US" sz="1200" dirty="0">
                <a:solidFill>
                  <a:srgbClr val="000000"/>
                </a:solidFill>
                <a:latin typeface="Lato"/>
              </a:rPr>
              <a:t>CASE An additional </a:t>
            </a:r>
            <a:r>
              <a:rPr lang="en-US" sz="1200" b="1" dirty="0">
                <a:solidFill>
                  <a:srgbClr val="00B0F0"/>
                </a:solidFill>
                <a:latin typeface="Lato"/>
              </a:rPr>
              <a:t> 45% </a:t>
            </a:r>
            <a:r>
              <a:rPr lang="en-US" sz="1200" dirty="0">
                <a:solidFill>
                  <a:srgbClr val="000000"/>
                </a:solidFill>
                <a:latin typeface="Lato"/>
              </a:rPr>
              <a:t>had a child welfare case opening within 12 months of CSE</a:t>
            </a:r>
            <a:br>
              <a:rPr lang="en-US" sz="1200" dirty="0">
                <a:solidFill>
                  <a:srgbClr val="000000"/>
                </a:solidFill>
                <a:latin typeface="Lato"/>
              </a:rPr>
            </a:br>
            <a:endParaRPr lang="en-US" sz="1200" dirty="0">
              <a:solidFill>
                <a:srgbClr val="000000"/>
              </a:solidFill>
              <a:latin typeface="Lato"/>
            </a:endParaRPr>
          </a:p>
          <a:p>
            <a:pPr marL="342900" indent="-342900">
              <a:spcAft>
                <a:spcPts val="2000"/>
              </a:spcAft>
              <a:buFont typeface="Arial" panose="020B0604020202020204" pitchFamily="34" charset="0"/>
              <a:buChar char="•"/>
            </a:pPr>
            <a:r>
              <a:rPr lang="en-US" sz="1200" dirty="0">
                <a:solidFill>
                  <a:srgbClr val="000000"/>
                </a:solidFill>
                <a:latin typeface="Lato"/>
              </a:rPr>
              <a:t>PLACEMENT About 15% were in care at the time concerns of CSE were first documented</a:t>
            </a:r>
          </a:p>
          <a:p>
            <a:pPr marL="342900" indent="-342900">
              <a:spcAft>
                <a:spcPts val="2000"/>
              </a:spcAft>
              <a:buFont typeface="Arial" panose="020B0604020202020204" pitchFamily="34" charset="0"/>
              <a:buChar char="•"/>
            </a:pPr>
            <a:r>
              <a:rPr lang="en-US" sz="1200" dirty="0">
                <a:solidFill>
                  <a:srgbClr val="000000"/>
                </a:solidFill>
                <a:latin typeface="Lato"/>
              </a:rPr>
              <a:t>PLACEMENT An additional  34% entered foster care within 12 months</a:t>
            </a:r>
          </a:p>
          <a:p>
            <a:pPr marL="342900" indent="-342900">
              <a:spcAft>
                <a:spcPts val="2000"/>
              </a:spcAft>
              <a:buFont typeface="Arial" panose="020B0604020202020204" pitchFamily="34" charset="0"/>
              <a:buChar char="•"/>
            </a:pPr>
            <a:endParaRPr lang="en-US" sz="1200" dirty="0">
              <a:solidFill>
                <a:srgbClr val="000000"/>
              </a:solidFill>
              <a:latin typeface="Lato"/>
            </a:endParaRPr>
          </a:p>
        </p:txBody>
      </p:sp>
      <p:sp>
        <p:nvSpPr>
          <p:cNvPr id="4" name="Slide Number Placeholder 3"/>
          <p:cNvSpPr>
            <a:spLocks noGrp="1"/>
          </p:cNvSpPr>
          <p:nvPr>
            <p:ph type="sldNum" sz="quarter" idx="5"/>
          </p:nvPr>
        </p:nvSpPr>
        <p:spPr/>
        <p:txBody>
          <a:bodyPr/>
          <a:lstStyle/>
          <a:p>
            <a:fld id="{75B0B37B-3546-4D5F-AB53-F665383A3B4F}" type="slidenum">
              <a:rPr lang="en-US" smtClean="0"/>
              <a:t>11</a:t>
            </a:fld>
            <a:endParaRPr lang="en-US"/>
          </a:p>
        </p:txBody>
      </p:sp>
    </p:spTree>
    <p:extLst>
      <p:ext uri="{BB962C8B-B14F-4D97-AF65-F5344CB8AC3E}">
        <p14:creationId xmlns:p14="http://schemas.microsoft.com/office/powerpoint/2010/main" val="1418981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Lato"/>
                <a:sym typeface="Wingdings" panose="05000000000000000000" pitchFamily="2" charset="2"/>
              </a:rPr>
              <a:t>We identified an absence of administrative records on specialized service receipt, brief absences from care, and revictimization</a:t>
            </a:r>
            <a:r>
              <a:rPr lang="en-US" dirty="0"/>
              <a:t>. This exposes a potential need for data tools to document child-level service and placement events that may be necessary to track incremental improvements following CSE.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panose="020F0502020204030203" pitchFamily="34" charset="0"/>
                <a:ea typeface="Lato" panose="020F0502020204030203" pitchFamily="34" charset="0"/>
                <a:cs typeface="Lato" panose="020F0502020204030203" pitchFamily="34" charset="0"/>
              </a:rPr>
              <a:t>We need more nuanced data to fully understand placement disruptions youth impacted by CSE.</a:t>
            </a:r>
          </a:p>
          <a:p>
            <a:endParaRPr lang="en-US" dirty="0"/>
          </a:p>
          <a:p>
            <a:pPr algn="l"/>
            <a:endParaRPr lang="en-US" sz="1800" b="0" i="0" u="none" strike="noStrike" baseline="0" dirty="0">
              <a:solidFill>
                <a:srgbClr val="000000"/>
              </a:solidFill>
              <a:latin typeface="Lato" panose="020F0502020204030203" pitchFamily="34" charset="0"/>
            </a:endParaRPr>
          </a:p>
          <a:p>
            <a:r>
              <a:rPr lang="en-US" sz="1800" b="0" i="0" u="none" strike="noStrike" baseline="0" dirty="0">
                <a:solidFill>
                  <a:srgbClr val="000000"/>
                </a:solidFill>
                <a:latin typeface="Lato" panose="020F0502020204030203" pitchFamily="34" charset="0"/>
              </a:rPr>
              <a:t>We observed that uneven knowledge about inputting and accessing CSEC data is a barrier to collaboration</a:t>
            </a:r>
            <a:r>
              <a:rPr lang="en-US" sz="1800" b="1" i="0" u="none" strike="noStrike" baseline="0" dirty="0">
                <a:solidFill>
                  <a:srgbClr val="000000"/>
                </a:solidFill>
                <a:latin typeface="Lato" panose="020F0502020204030203" pitchFamily="34" charset="0"/>
              </a:rPr>
              <a:t>. </a:t>
            </a:r>
            <a:r>
              <a:rPr lang="en-US" sz="1800" b="0" i="0" u="none" strike="noStrike" baseline="0" dirty="0">
                <a:solidFill>
                  <a:srgbClr val="000000"/>
                </a:solidFill>
                <a:latin typeface="Lato" panose="020F0502020204030203" pitchFamily="34" charset="0"/>
              </a:rPr>
              <a:t>When staff do not know how to access or update case information in CWS/CMS, partner agencies cannot stay abreast of case decisions or a youth’s service use. Staff turnover across county agencies, staff confusion on best practices for managing and entering data, and problems sharing case information across agencies were identified as challenges. </a:t>
            </a:r>
          </a:p>
          <a:p>
            <a:endParaRPr lang="en-US" sz="1800" b="0" i="0" u="none" strike="noStrike" baseline="0" dirty="0">
              <a:solidFill>
                <a:srgbClr val="000000"/>
              </a:solidFill>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75B0B37B-3546-4D5F-AB53-F665383A3B4F}" type="slidenum">
              <a:rPr lang="en-US" smtClean="0"/>
              <a:t>12</a:t>
            </a:fld>
            <a:endParaRPr lang="en-US"/>
          </a:p>
        </p:txBody>
      </p:sp>
    </p:spTree>
    <p:extLst>
      <p:ext uri="{BB962C8B-B14F-4D97-AF65-F5344CB8AC3E}">
        <p14:creationId xmlns:p14="http://schemas.microsoft.com/office/powerpoint/2010/main" val="1017489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0B37B-3546-4D5F-AB53-F665383A3B4F}" type="slidenum">
              <a:rPr lang="en-US" smtClean="0"/>
              <a:t>13</a:t>
            </a:fld>
            <a:endParaRPr lang="en-US"/>
          </a:p>
        </p:txBody>
      </p:sp>
    </p:spTree>
    <p:extLst>
      <p:ext uri="{BB962C8B-B14F-4D97-AF65-F5344CB8AC3E}">
        <p14:creationId xmlns:p14="http://schemas.microsoft.com/office/powerpoint/2010/main" val="419696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also provides best / promising practices that were learned from counties through the implementation and outcome studies. Some of these best / promising are:</a:t>
            </a:r>
          </a:p>
        </p:txBody>
      </p:sp>
      <p:sp>
        <p:nvSpPr>
          <p:cNvPr id="4" name="Slide Number Placeholder 3"/>
          <p:cNvSpPr>
            <a:spLocks noGrp="1"/>
          </p:cNvSpPr>
          <p:nvPr>
            <p:ph type="sldNum" sz="quarter" idx="5"/>
          </p:nvPr>
        </p:nvSpPr>
        <p:spPr/>
        <p:txBody>
          <a:bodyPr/>
          <a:lstStyle/>
          <a:p>
            <a:fld id="{75B0B37B-3546-4D5F-AB53-F665383A3B4F}" type="slidenum">
              <a:rPr lang="en-US" smtClean="0"/>
              <a:t>14</a:t>
            </a:fld>
            <a:endParaRPr lang="en-US"/>
          </a:p>
        </p:txBody>
      </p:sp>
    </p:spTree>
    <p:extLst>
      <p:ext uri="{BB962C8B-B14F-4D97-AF65-F5344CB8AC3E}">
        <p14:creationId xmlns:p14="http://schemas.microsoft.com/office/powerpoint/2010/main" val="1575134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 promising practices in engaging and involving Tribes in the implementation of County CSEC Programs were identified by several counties and are included in the evaluation and appendix. Some of those best / promising practices are: </a:t>
            </a:r>
          </a:p>
        </p:txBody>
      </p:sp>
      <p:sp>
        <p:nvSpPr>
          <p:cNvPr id="4" name="Slide Number Placeholder 3"/>
          <p:cNvSpPr>
            <a:spLocks noGrp="1"/>
          </p:cNvSpPr>
          <p:nvPr>
            <p:ph type="sldNum" sz="quarter" idx="5"/>
          </p:nvPr>
        </p:nvSpPr>
        <p:spPr/>
        <p:txBody>
          <a:bodyPr/>
          <a:lstStyle/>
          <a:p>
            <a:fld id="{75B0B37B-3546-4D5F-AB53-F665383A3B4F}" type="slidenum">
              <a:rPr lang="en-US" smtClean="0"/>
              <a:t>15</a:t>
            </a:fld>
            <a:endParaRPr lang="en-US"/>
          </a:p>
        </p:txBody>
      </p:sp>
    </p:spTree>
    <p:extLst>
      <p:ext uri="{BB962C8B-B14F-4D97-AF65-F5344CB8AC3E}">
        <p14:creationId xmlns:p14="http://schemas.microsoft.com/office/powerpoint/2010/main" val="3830972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0B37B-3546-4D5F-AB53-F665383A3B4F}" type="slidenum">
              <a:rPr lang="en-US" smtClean="0"/>
              <a:t>18</a:t>
            </a:fld>
            <a:endParaRPr lang="en-US"/>
          </a:p>
        </p:txBody>
      </p:sp>
    </p:spTree>
    <p:extLst>
      <p:ext uri="{BB962C8B-B14F-4D97-AF65-F5344CB8AC3E}">
        <p14:creationId xmlns:p14="http://schemas.microsoft.com/office/powerpoint/2010/main" val="34772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0B37B-3546-4D5F-AB53-F665383A3B4F}" type="slidenum">
              <a:rPr lang="en-US" smtClean="0"/>
              <a:t>19</a:t>
            </a:fld>
            <a:endParaRPr lang="en-US"/>
          </a:p>
        </p:txBody>
      </p:sp>
    </p:spTree>
    <p:extLst>
      <p:ext uri="{BB962C8B-B14F-4D97-AF65-F5344CB8AC3E}">
        <p14:creationId xmlns:p14="http://schemas.microsoft.com/office/powerpoint/2010/main" val="1415376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0B37B-3546-4D5F-AB53-F665383A3B4F}" type="slidenum">
              <a:rPr lang="en-US" smtClean="0"/>
              <a:t>20</a:t>
            </a:fld>
            <a:endParaRPr lang="en-US"/>
          </a:p>
        </p:txBody>
      </p:sp>
    </p:spTree>
    <p:extLst>
      <p:ext uri="{BB962C8B-B14F-4D97-AF65-F5344CB8AC3E}">
        <p14:creationId xmlns:p14="http://schemas.microsoft.com/office/powerpoint/2010/main" val="1463881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5B0B37B-3546-4D5F-AB53-F665383A3B4F}" type="slidenum">
              <a:rPr lang="en-US" smtClean="0"/>
              <a:t>22</a:t>
            </a:fld>
            <a:endParaRPr lang="en-US"/>
          </a:p>
        </p:txBody>
      </p:sp>
    </p:spTree>
    <p:extLst>
      <p:ext uri="{BB962C8B-B14F-4D97-AF65-F5344CB8AC3E}">
        <p14:creationId xmlns:p14="http://schemas.microsoft.com/office/powerpoint/2010/main" val="154777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Kristin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Webinar resources, including the recording of today’s webinar, the presentation slides and supplemental materials, will be posted at https://allianceforchildrensrights.org/resources/</a:t>
            </a:r>
            <a:br>
              <a:rPr lang="en-US" sz="1400" dirty="0"/>
            </a:br>
            <a:endParaRPr lang="en-US" sz="1400" dirty="0"/>
          </a:p>
          <a:p>
            <a:pPr marL="285750" indent="-285750">
              <a:buFont typeface="Arial" panose="020B0604020202020204" pitchFamily="34" charset="0"/>
              <a:buChar char="•"/>
            </a:pPr>
            <a:r>
              <a:rPr lang="en-US" sz="1400" dirty="0"/>
              <a:t>All attendees are muted during webinar.</a:t>
            </a:r>
            <a:br>
              <a:rPr lang="en-US" sz="1400" dirty="0"/>
            </a:br>
            <a:endParaRPr lang="en-US" sz="1400" dirty="0"/>
          </a:p>
          <a:p>
            <a:pPr marL="285750" indent="-285750">
              <a:buFont typeface="Arial" panose="020B0604020202020204" pitchFamily="34" charset="0"/>
              <a:buChar char="•"/>
            </a:pPr>
            <a:r>
              <a:rPr lang="en-US" sz="1400" dirty="0"/>
              <a:t>Please submit questions using the “Questions” function on your GotoWebinar dashboard.</a:t>
            </a:r>
            <a:endParaRPr lang="en-US" dirty="0"/>
          </a:p>
        </p:txBody>
      </p:sp>
      <p:sp>
        <p:nvSpPr>
          <p:cNvPr id="4" name="Slide Number Placeholder 3"/>
          <p:cNvSpPr>
            <a:spLocks noGrp="1"/>
          </p:cNvSpPr>
          <p:nvPr>
            <p:ph type="sldNum" sz="quarter" idx="5"/>
          </p:nvPr>
        </p:nvSpPr>
        <p:spPr/>
        <p:txBody>
          <a:bodyPr/>
          <a:lstStyle/>
          <a:p>
            <a:fld id="{8C5815C8-34D4-4BC5-A4ED-EDE552E9C103}" type="slidenum">
              <a:rPr lang="en-US" smtClean="0"/>
              <a:t>2</a:t>
            </a:fld>
            <a:endParaRPr lang="en-US" dirty="0"/>
          </a:p>
        </p:txBody>
      </p:sp>
    </p:spTree>
    <p:extLst>
      <p:ext uri="{BB962C8B-B14F-4D97-AF65-F5344CB8AC3E}">
        <p14:creationId xmlns:p14="http://schemas.microsoft.com/office/powerpoint/2010/main" val="3289540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0B37B-3546-4D5F-AB53-F665383A3B4F}" type="slidenum">
              <a:rPr lang="en-US" smtClean="0"/>
              <a:t>23</a:t>
            </a:fld>
            <a:endParaRPr lang="en-US"/>
          </a:p>
        </p:txBody>
      </p:sp>
    </p:spTree>
    <p:extLst>
      <p:ext uri="{BB962C8B-B14F-4D97-AF65-F5344CB8AC3E}">
        <p14:creationId xmlns:p14="http://schemas.microsoft.com/office/powerpoint/2010/main" val="3031094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1" i="0" dirty="0">
                <a:latin typeface="Lato" panose="020F0502020204030203" pitchFamily="34" charset="0"/>
                <a:ea typeface="Lato" panose="020F0502020204030203" pitchFamily="34" charset="0"/>
                <a:cs typeface="Lato" panose="020F0502020204030203" pitchFamily="34" charset="0"/>
              </a:rPr>
              <a:t>Kristin</a:t>
            </a:r>
          </a:p>
          <a:p>
            <a:pPr algn="l" fontAlgn="base"/>
            <a:endParaRPr lang="en-US" sz="1200" i="0" dirty="0">
              <a:latin typeface="Lato" panose="020F0502020204030203" pitchFamily="34" charset="0"/>
              <a:ea typeface="Lato" panose="020F0502020204030203" pitchFamily="34" charset="0"/>
              <a:cs typeface="Lato" panose="020F0502020204030203" pitchFamily="34" charset="0"/>
            </a:endParaRPr>
          </a:p>
          <a:p>
            <a:pPr algn="l" fontAlgn="base"/>
            <a:r>
              <a:rPr lang="en-US" sz="1200" i="0" dirty="0">
                <a:latin typeface="Lato" panose="020F0502020204030203" pitchFamily="34" charset="0"/>
                <a:ea typeface="Lato" panose="020F0502020204030203" pitchFamily="34" charset="0"/>
                <a:cs typeface="Lato" panose="020F0502020204030203" pitchFamily="34" charset="0"/>
              </a:rPr>
              <a:t>How does this information resonate with your experiences?</a:t>
            </a:r>
          </a:p>
          <a:p>
            <a:pPr algn="l" fontAlgn="base"/>
            <a:endParaRPr lang="en-US" sz="1200" i="0" dirty="0">
              <a:latin typeface="Lato" panose="020F0502020204030203" pitchFamily="34" charset="0"/>
              <a:ea typeface="Lato" panose="020F0502020204030203" pitchFamily="34" charset="0"/>
              <a:cs typeface="Lato" panose="020F0502020204030203" pitchFamily="34" charset="0"/>
            </a:endParaRPr>
          </a:p>
          <a:p>
            <a:pPr algn="l" fontAlgn="base"/>
            <a:r>
              <a:rPr lang="en-US" sz="1200" i="0" dirty="0">
                <a:latin typeface="Lato" panose="020F0502020204030203" pitchFamily="34" charset="0"/>
                <a:ea typeface="Lato" panose="020F0502020204030203" pitchFamily="34" charset="0"/>
                <a:cs typeface="Lato" panose="020F0502020204030203" pitchFamily="34" charset="0"/>
              </a:rPr>
              <a:t>What barriers have you encountered in supporting families impacted by CSEC?</a:t>
            </a:r>
          </a:p>
          <a:p>
            <a:pPr algn="l" fontAlgn="base"/>
            <a:endParaRPr lang="en-US" sz="1200" i="0" dirty="0">
              <a:latin typeface="Lato" panose="020F0502020204030203" pitchFamily="34" charset="0"/>
              <a:ea typeface="Lato" panose="020F0502020204030203" pitchFamily="34" charset="0"/>
              <a:cs typeface="Lato" panose="020F0502020204030203" pitchFamily="34" charset="0"/>
            </a:endParaRPr>
          </a:p>
          <a:p>
            <a:pPr algn="l" fontAlgn="base"/>
            <a:r>
              <a:rPr lang="en-US" sz="1200" i="0" dirty="0">
                <a:latin typeface="Lato" panose="020F0502020204030203" pitchFamily="34" charset="0"/>
                <a:ea typeface="Lato" panose="020F0502020204030203" pitchFamily="34" charset="0"/>
                <a:cs typeface="Lato" panose="020F0502020204030203" pitchFamily="34" charset="0"/>
              </a:rPr>
              <a:t>What more do you need to best support families impacted by CSEC?</a:t>
            </a:r>
            <a:br>
              <a:rPr lang="en-US" dirty="0">
                <a:latin typeface="Lato" panose="020F0502020204030203" pitchFamily="34" charset="0"/>
                <a:ea typeface="Lato" panose="020F0502020204030203" pitchFamily="34" charset="0"/>
                <a:cs typeface="Lato" panose="020F0502020204030203" pitchFamily="34" charset="0"/>
              </a:rPr>
            </a:br>
            <a:endParaRPr lang="en-US" dirty="0">
              <a:latin typeface="Lato" panose="020F0502020204030203" pitchFamily="34" charset="0"/>
              <a:ea typeface="Lato" panose="020F0502020204030203" pitchFamily="34" charset="0"/>
              <a:cs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75B0B37B-3546-4D5F-AB53-F665383A3B4F}" type="slidenum">
              <a:rPr lang="en-US" smtClean="0"/>
              <a:t>24</a:t>
            </a:fld>
            <a:endParaRPr lang="en-US"/>
          </a:p>
        </p:txBody>
      </p:sp>
    </p:spTree>
    <p:extLst>
      <p:ext uri="{BB962C8B-B14F-4D97-AF65-F5344CB8AC3E}">
        <p14:creationId xmlns:p14="http://schemas.microsoft.com/office/powerpoint/2010/main" val="702410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482600"/>
            <a:ext cx="2441575" cy="1374775"/>
          </a:xfrm>
        </p:spPr>
      </p:sp>
      <p:sp>
        <p:nvSpPr>
          <p:cNvPr id="3" name="Notes Placeholder 2"/>
          <p:cNvSpPr>
            <a:spLocks noGrp="1"/>
          </p:cNvSpPr>
          <p:nvPr>
            <p:ph type="body" idx="1"/>
          </p:nvPr>
        </p:nvSpPr>
        <p:spPr>
          <a:xfrm>
            <a:off x="701040" y="2329841"/>
            <a:ext cx="5608320" cy="6269329"/>
          </a:xfrm>
        </p:spPr>
        <p:txBody>
          <a:bodyPr/>
          <a:lstStyle/>
          <a:p>
            <a:r>
              <a:rPr lang="en-US" sz="1200" b="1" kern="1200" dirty="0">
                <a:solidFill>
                  <a:schemeClr val="tx1"/>
                </a:solidFill>
                <a:effectLst/>
                <a:latin typeface="+mn-lt"/>
                <a:ea typeface="+mn-ea"/>
                <a:cs typeface="+mn-cs"/>
              </a:rPr>
              <a:t>K</a:t>
            </a:r>
            <a:r>
              <a:rPr lang="en-US" b="1" dirty="0"/>
              <a:t>ristin</a:t>
            </a:r>
          </a:p>
        </p:txBody>
      </p:sp>
      <p:sp>
        <p:nvSpPr>
          <p:cNvPr id="4" name="Slide Number Placeholder 3"/>
          <p:cNvSpPr>
            <a:spLocks noGrp="1"/>
          </p:cNvSpPr>
          <p:nvPr>
            <p:ph type="sldNum" sz="quarter" idx="5"/>
          </p:nvPr>
        </p:nvSpPr>
        <p:spPr/>
        <p:txBody>
          <a:bodyPr/>
          <a:lstStyle/>
          <a:p>
            <a:fld id="{8644A9BD-8081-48B9-8D22-C8ACD775C490}" type="slidenum">
              <a:rPr lang="en-ID" smtClean="0"/>
              <a:t>25</a:t>
            </a:fld>
            <a:endParaRPr lang="en-ID" dirty="0"/>
          </a:p>
        </p:txBody>
      </p:sp>
    </p:spTree>
    <p:extLst>
      <p:ext uri="{BB962C8B-B14F-4D97-AF65-F5344CB8AC3E}">
        <p14:creationId xmlns:p14="http://schemas.microsoft.com/office/powerpoint/2010/main" val="125981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Kristin</a:t>
            </a:r>
          </a:p>
          <a:p>
            <a:endParaRPr lang="en-US" dirty="0"/>
          </a:p>
          <a:p>
            <a:r>
              <a:rPr lang="en-US" dirty="0"/>
              <a:t>I’m pleased to welcome Kelley Hartmann Barr, Ivy Hammond and Darrin Holt this morning. Our presenters will introduce themselves. </a:t>
            </a:r>
          </a:p>
        </p:txBody>
      </p:sp>
      <p:sp>
        <p:nvSpPr>
          <p:cNvPr id="4" name="Slide Number Placeholder 3"/>
          <p:cNvSpPr>
            <a:spLocks noGrp="1"/>
          </p:cNvSpPr>
          <p:nvPr>
            <p:ph type="sldNum" sz="quarter" idx="5"/>
          </p:nvPr>
        </p:nvSpPr>
        <p:spPr/>
        <p:txBody>
          <a:bodyPr/>
          <a:lstStyle/>
          <a:p>
            <a:fld id="{8C5815C8-34D4-4BC5-A4ED-EDE552E9C103}" type="slidenum">
              <a:rPr lang="en-US" smtClean="0"/>
              <a:t>3</a:t>
            </a:fld>
            <a:endParaRPr lang="en-US" dirty="0"/>
          </a:p>
        </p:txBody>
      </p:sp>
    </p:spTree>
    <p:extLst>
      <p:ext uri="{BB962C8B-B14F-4D97-AF65-F5344CB8AC3E}">
        <p14:creationId xmlns:p14="http://schemas.microsoft.com/office/powerpoint/2010/main" val="2558346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Kristin</a:t>
            </a:r>
          </a:p>
          <a:p>
            <a:endParaRPr lang="en-US" dirty="0"/>
          </a:p>
          <a:p>
            <a:r>
              <a:rPr lang="en-US" dirty="0"/>
              <a:t>Poll questions</a:t>
            </a:r>
          </a:p>
          <a:p>
            <a:endParaRPr lang="en-US" dirty="0"/>
          </a:p>
          <a:p>
            <a:endParaRPr lang="en-US" dirty="0"/>
          </a:p>
        </p:txBody>
      </p:sp>
      <p:sp>
        <p:nvSpPr>
          <p:cNvPr id="4" name="Slide Number Placeholder 3"/>
          <p:cNvSpPr>
            <a:spLocks noGrp="1"/>
          </p:cNvSpPr>
          <p:nvPr>
            <p:ph type="sldNum" sz="quarter" idx="5"/>
          </p:nvPr>
        </p:nvSpPr>
        <p:spPr/>
        <p:txBody>
          <a:bodyPr/>
          <a:lstStyle/>
          <a:p>
            <a:fld id="{8C5815C8-34D4-4BC5-A4ED-EDE552E9C103}" type="slidenum">
              <a:rPr lang="en-US" smtClean="0"/>
              <a:t>4</a:t>
            </a:fld>
            <a:endParaRPr lang="en-US" dirty="0"/>
          </a:p>
        </p:txBody>
      </p:sp>
    </p:spTree>
    <p:extLst>
      <p:ext uri="{BB962C8B-B14F-4D97-AF65-F5344CB8AC3E}">
        <p14:creationId xmlns:p14="http://schemas.microsoft.com/office/powerpoint/2010/main" val="150811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spcBef>
                <a:spcPts val="0"/>
              </a:spcBef>
              <a:spcAft>
                <a:spcPts val="0"/>
              </a:spcAft>
              <a:buClrTx/>
              <a:buSzTx/>
              <a:buFontTx/>
              <a:buNone/>
              <a:tabLst/>
              <a:defRPr/>
            </a:pPr>
            <a:r>
              <a:rPr lang="en-US" sz="1000" dirty="0">
                <a:effectLst/>
                <a:latin typeface="Lato" panose="020F0502020204030203" pitchFamily="34" charset="0"/>
                <a:ea typeface="Calibri" panose="020F0502020204030204" pitchFamily="34" charset="0"/>
                <a:cs typeface="Times New Roman" panose="02020603050405020304" pitchFamily="18" charset="0"/>
              </a:rPr>
              <a:t>2 min</a:t>
            </a:r>
          </a:p>
          <a:p>
            <a:pPr marL="0" marR="0" lvl="0" indent="0" algn="l" defTabSz="914400" rtl="0" eaLnBrk="1" fontAlgn="auto" latinLnBrk="0" hangingPunct="1">
              <a:spcBef>
                <a:spcPts val="0"/>
              </a:spcBef>
              <a:spcAft>
                <a:spcPts val="0"/>
              </a:spcAft>
              <a:buClrTx/>
              <a:buSzTx/>
              <a:buFontTx/>
              <a:buNone/>
              <a:tabLst/>
              <a:defRPr/>
            </a:pPr>
            <a:endParaRPr lang="en-US" sz="1000" dirty="0">
              <a:effectLst/>
              <a:latin typeface="Lato" panose="020F050202020403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lang="en-US" sz="1000" dirty="0">
                <a:effectLst/>
                <a:latin typeface="Lato" panose="020F0502020204030203" pitchFamily="34" charset="0"/>
                <a:ea typeface="Calibri" panose="020F0502020204030204" pitchFamily="34" charset="0"/>
                <a:cs typeface="Times New Roman" panose="02020603050405020304" pitchFamily="18" charset="0"/>
              </a:rPr>
              <a:t>Federal changes over the last decade prompted states to develop policy aimed at CSE of children and youth, with a focus on those under the jurisdiction of the Child Welfare System.</a:t>
            </a:r>
          </a:p>
          <a:p>
            <a:pPr marL="0" marR="0" indent="228600">
              <a:spcBef>
                <a:spcPts val="900"/>
              </a:spcBef>
              <a:spcAft>
                <a:spcPts val="900"/>
              </a:spcAft>
            </a:pPr>
            <a:r>
              <a:rPr lang="en-US" sz="1000" dirty="0">
                <a:effectLst/>
                <a:latin typeface="Lato" panose="020F0502020204030203" pitchFamily="34" charset="0"/>
                <a:ea typeface="Calibri" panose="020F0502020204030204" pitchFamily="34" charset="0"/>
                <a:cs typeface="Times New Roman" panose="02020603050405020304" pitchFamily="18" charset="0"/>
              </a:rPr>
              <a:t>The California legislature enacted SB 855 in 2014, which did 3 things. </a:t>
            </a:r>
          </a:p>
          <a:p>
            <a:pPr marL="285750" marR="0" indent="-285750">
              <a:spcBef>
                <a:spcPts val="900"/>
              </a:spcBef>
              <a:spcAft>
                <a:spcPts val="900"/>
              </a:spcAft>
              <a:buFont typeface="Arial" panose="020B0604020202020204" pitchFamily="34" charset="0"/>
              <a:buChar char="•"/>
            </a:pPr>
            <a:r>
              <a:rPr lang="en-US" sz="1000" dirty="0">
                <a:effectLst/>
                <a:latin typeface="Lato" panose="020F0502020204030203" pitchFamily="34" charset="0"/>
                <a:ea typeface="Calibri" panose="020F0502020204030204" pitchFamily="34" charset="0"/>
                <a:cs typeface="Times New Roman" panose="02020603050405020304" pitchFamily="18" charset="0"/>
              </a:rPr>
              <a:t>First, it defined a commercially sexually exploited child as any child who is sexually trafficked or who receives food or shelter in exchange for, or who is paid to perform, sexual acts and whose parent or guardian failed or was unable to protect the child from commercial sexual exploitation. </a:t>
            </a:r>
          </a:p>
          <a:p>
            <a:pPr marL="285750" marR="0" indent="-285750">
              <a:spcBef>
                <a:spcPts val="900"/>
              </a:spcBef>
              <a:spcAft>
                <a:spcPts val="900"/>
              </a:spcAft>
              <a:buFont typeface="Arial" panose="020B0604020202020204" pitchFamily="34" charset="0"/>
              <a:buChar char="•"/>
            </a:pPr>
            <a:r>
              <a:rPr lang="en-US" sz="1000" dirty="0">
                <a:effectLst/>
                <a:latin typeface="Lato" panose="020F0502020204030203" pitchFamily="34" charset="0"/>
                <a:ea typeface="Calibri" panose="020F0502020204030204" pitchFamily="34" charset="0"/>
                <a:cs typeface="Times New Roman" panose="02020603050405020304" pitchFamily="18" charset="0"/>
              </a:rPr>
              <a:t>Second, it clarified the </a:t>
            </a:r>
            <a:r>
              <a:rPr lang="en-US" sz="1000" dirty="0" err="1">
                <a:effectLst/>
                <a:latin typeface="Lato" panose="020F0502020204030203" pitchFamily="34" charset="0"/>
                <a:ea typeface="Calibri" panose="020F0502020204030204" pitchFamily="34" charset="0"/>
                <a:cs typeface="Times New Roman" panose="02020603050405020304" pitchFamily="18" charset="0"/>
              </a:rPr>
              <a:t>cw</a:t>
            </a:r>
            <a:r>
              <a:rPr lang="en-US" sz="1000" dirty="0">
                <a:effectLst/>
                <a:latin typeface="Lato" panose="020F0502020204030203" pitchFamily="34" charset="0"/>
                <a:ea typeface="Calibri" panose="020F0502020204030204" pitchFamily="34" charset="0"/>
                <a:cs typeface="Times New Roman" panose="02020603050405020304" pitchFamily="18" charset="0"/>
              </a:rPr>
              <a:t> system’s ability to intervene when a parent is unable to protect their child.</a:t>
            </a:r>
          </a:p>
          <a:p>
            <a:pPr marL="285750" marR="0" indent="-285750">
              <a:spcBef>
                <a:spcPts val="900"/>
              </a:spcBef>
              <a:spcAft>
                <a:spcPts val="900"/>
              </a:spcAft>
              <a:buFont typeface="Arial" panose="020B0604020202020204" pitchFamily="34" charset="0"/>
              <a:buChar char="•"/>
            </a:pPr>
            <a:r>
              <a:rPr lang="en-US" sz="1000" dirty="0">
                <a:effectLst/>
                <a:latin typeface="Lato" panose="020F0502020204030203" pitchFamily="34" charset="0"/>
                <a:ea typeface="Calibri" panose="020F0502020204030204" pitchFamily="34" charset="0"/>
                <a:cs typeface="Times New Roman" panose="02020603050405020304" pitchFamily="18" charset="0"/>
              </a:rPr>
              <a:t>Third, it created the Opt-in CSEC Program, which gives county child welfare agencies guidance and funding to prevent and intervene on behalf of children who are commercially sexually exploited or are at-risk.</a:t>
            </a:r>
          </a:p>
        </p:txBody>
      </p:sp>
      <p:sp>
        <p:nvSpPr>
          <p:cNvPr id="4" name="Slide Number Placeholder 3"/>
          <p:cNvSpPr>
            <a:spLocks noGrp="1"/>
          </p:cNvSpPr>
          <p:nvPr>
            <p:ph type="sldNum" sz="quarter" idx="5"/>
          </p:nvPr>
        </p:nvSpPr>
        <p:spPr/>
        <p:txBody>
          <a:bodyPr/>
          <a:lstStyle/>
          <a:p>
            <a:fld id="{EC910B79-A433-044A-A8FC-6C2E1104D2AB}" type="slidenum">
              <a:rPr lang="en-US" smtClean="0"/>
              <a:t>5</a:t>
            </a:fld>
            <a:endParaRPr lang="en-US"/>
          </a:p>
        </p:txBody>
      </p:sp>
    </p:spTree>
    <p:extLst>
      <p:ext uri="{BB962C8B-B14F-4D97-AF65-F5344CB8AC3E}">
        <p14:creationId xmlns:p14="http://schemas.microsoft.com/office/powerpoint/2010/main" val="352975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spcBef>
                <a:spcPts val="900"/>
              </a:spcBef>
              <a:spcAft>
                <a:spcPts val="900"/>
              </a:spcAft>
            </a:pPr>
            <a:r>
              <a:rPr lang="en-US" sz="1200" dirty="0">
                <a:effectLst/>
                <a:latin typeface="Lato" panose="020F0502020204030203" pitchFamily="34" charset="0"/>
                <a:ea typeface="Calibri" panose="020F0502020204030204" pitchFamily="34" charset="0"/>
                <a:cs typeface="Times New Roman" panose="02020603050405020304" pitchFamily="18" charset="0"/>
              </a:rPr>
              <a:t>Since its inception, over 75 percent of counties in California have opted in (44 of 58), getting funding to develop interagency protocols and specialized services in order to identify, address, and prevent CSE. California is now well-positioned to evaluate SB 855, particularly its implementation across the state, but also the extent to which the legislation may be influencing desired outcomes for young people.</a:t>
            </a:r>
          </a:p>
          <a:p>
            <a:pPr marL="0" marR="0" indent="228600">
              <a:spcBef>
                <a:spcPts val="900"/>
              </a:spcBef>
              <a:spcAft>
                <a:spcPts val="900"/>
              </a:spcAft>
            </a:pPr>
            <a:r>
              <a:rPr lang="en-US" sz="1200" dirty="0">
                <a:effectLst/>
                <a:latin typeface="Lato" panose="020F0502020204030203" pitchFamily="34" charset="0"/>
                <a:ea typeface="Calibri" panose="020F0502020204030204" pitchFamily="34" charset="0"/>
                <a:cs typeface="Times New Roman" panose="02020603050405020304" pitchFamily="18" charset="0"/>
              </a:rPr>
              <a:t>The CDSS contracted with the UC Berkeley and Urban Institute to conduct the evaluation. </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6</a:t>
            </a:fld>
            <a:endParaRPr lang="en-US"/>
          </a:p>
        </p:txBody>
      </p:sp>
    </p:spTree>
    <p:extLst>
      <p:ext uri="{BB962C8B-B14F-4D97-AF65-F5344CB8AC3E}">
        <p14:creationId xmlns:p14="http://schemas.microsoft.com/office/powerpoint/2010/main" val="381501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7BCCBF-A045-498B-ACA6-1B5F75AF9FA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a:t>CDSS Enlisted CCWIP and the Urban Institute to evaluate county-level </a:t>
            </a:r>
            <a:r>
              <a:rPr lang="en-US" dirty="0" err="1"/>
              <a:t>implemtation</a:t>
            </a:r>
            <a:r>
              <a:rPr lang="en-US" dirty="0"/>
              <a:t> of SB 855</a:t>
            </a:r>
          </a:p>
        </p:txBody>
      </p:sp>
    </p:spTree>
    <p:extLst>
      <p:ext uri="{BB962C8B-B14F-4D97-AF65-F5344CB8AC3E}">
        <p14:creationId xmlns:p14="http://schemas.microsoft.com/office/powerpoint/2010/main" val="1978211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br>
              <a:rPr lang="en-US" sz="1200" dirty="0">
                <a:latin typeface="Lato"/>
              </a:rPr>
            </a:br>
            <a:endParaRPr lang="en-US" dirty="0"/>
          </a:p>
        </p:txBody>
      </p:sp>
      <p:sp>
        <p:nvSpPr>
          <p:cNvPr id="4" name="Slide Number Placeholder 3"/>
          <p:cNvSpPr>
            <a:spLocks noGrp="1"/>
          </p:cNvSpPr>
          <p:nvPr>
            <p:ph type="sldNum" sz="quarter" idx="5"/>
          </p:nvPr>
        </p:nvSpPr>
        <p:spPr/>
        <p:txBody>
          <a:bodyPr/>
          <a:lstStyle/>
          <a:p>
            <a:fld id="{75B0B37B-3546-4D5F-AB53-F665383A3B4F}" type="slidenum">
              <a:rPr lang="en-US" smtClean="0"/>
              <a:t>8</a:t>
            </a:fld>
            <a:endParaRPr lang="en-US"/>
          </a:p>
        </p:txBody>
      </p:sp>
    </p:spTree>
    <p:extLst>
      <p:ext uri="{BB962C8B-B14F-4D97-AF65-F5344CB8AC3E}">
        <p14:creationId xmlns:p14="http://schemas.microsoft.com/office/powerpoint/2010/main" val="136131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br>
              <a:rPr lang="en-US" sz="1200" dirty="0">
                <a:latin typeface="Lato"/>
              </a:rPr>
            </a:br>
            <a:r>
              <a:rPr kumimoji="0" lang="en-US" sz="12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To study implementation, evaluators relied on three cascading primary data sources</a:t>
            </a:r>
          </a:p>
          <a:p>
            <a:endParaRPr lang="en-US" sz="2200" b="1"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sz="2200" b="1" dirty="0">
                <a:solidFill>
                  <a:schemeClr val="tx1"/>
                </a:solidFill>
                <a:latin typeface="Lato" panose="020F0502020204030203" pitchFamily="34" charset="0"/>
                <a:ea typeface="Lato" panose="020F0502020204030203" pitchFamily="34" charset="0"/>
                <a:cs typeface="Lato" panose="020F0502020204030203" pitchFamily="34" charset="0"/>
              </a:rPr>
              <a:t>Interviews were held with key staff </a:t>
            </a: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involved in implementation.</a:t>
            </a:r>
          </a:p>
          <a:p>
            <a:pPr lvl="1"/>
            <a:r>
              <a:rPr lang="en-US" sz="2200" dirty="0">
                <a:latin typeface="Lato" panose="020F0502020204030203" pitchFamily="34" charset="0"/>
                <a:ea typeface="Lato" panose="020F0502020204030203" pitchFamily="34" charset="0"/>
                <a:cs typeface="Lato" panose="020F0502020204030203" pitchFamily="34" charset="0"/>
              </a:rPr>
              <a:t>Child welfare agency staff (62)</a:t>
            </a:r>
          </a:p>
          <a:p>
            <a:pPr lvl="1"/>
            <a:r>
              <a:rPr lang="en-US" sz="2200" dirty="0">
                <a:latin typeface="Lato" panose="020F0502020204030203" pitchFamily="34" charset="0"/>
                <a:ea typeface="Lato" panose="020F0502020204030203" pitchFamily="34" charset="0"/>
                <a:cs typeface="Lato" panose="020F0502020204030203" pitchFamily="34" charset="0"/>
              </a:rPr>
              <a:t>Lay Enforcement/Juvenile Probation staff (12)</a:t>
            </a:r>
          </a:p>
          <a:p>
            <a:pPr lvl="1"/>
            <a:r>
              <a:rPr lang="en-US" sz="2200" dirty="0">
                <a:latin typeface="Lato" panose="020F0502020204030203" pitchFamily="34" charset="0"/>
                <a:ea typeface="Lato" panose="020F0502020204030203" pitchFamily="34" charset="0"/>
                <a:cs typeface="Lato" panose="020F0502020204030203" pitchFamily="34" charset="0"/>
              </a:rPr>
              <a:t>Providers (29)</a:t>
            </a:r>
          </a:p>
          <a:p>
            <a:pPr lvl="1"/>
            <a:r>
              <a:rPr lang="en-US" sz="2200" dirty="0">
                <a:latin typeface="Lato" panose="020F0502020204030203" pitchFamily="34" charset="0"/>
                <a:ea typeface="Lato" panose="020F0502020204030203" pitchFamily="34" charset="0"/>
                <a:cs typeface="Lato" panose="020F0502020204030203" pitchFamily="34" charset="0"/>
              </a:rPr>
              <a:t>Other partner agency staff (29)</a:t>
            </a:r>
            <a:br>
              <a:rPr lang="en-US" sz="2200" dirty="0">
                <a:latin typeface="Lato" panose="020F0502020204030203" pitchFamily="34" charset="0"/>
                <a:ea typeface="Lato" panose="020F0502020204030203" pitchFamily="34" charset="0"/>
                <a:cs typeface="Lato" panose="020F0502020204030203" pitchFamily="34" charset="0"/>
              </a:rPr>
            </a:br>
            <a:endParaRPr lang="en-US" sz="2200" dirty="0">
              <a:latin typeface="Lato" panose="020F0502020204030203" pitchFamily="34" charset="0"/>
              <a:ea typeface="Lato" panose="020F0502020204030203" pitchFamily="34" charset="0"/>
              <a:cs typeface="Lato" panose="020F0502020204030203" pitchFamily="34" charset="0"/>
            </a:endParaRPr>
          </a:p>
          <a:p>
            <a:r>
              <a:rPr lang="en-US" sz="2200" b="1" dirty="0">
                <a:solidFill>
                  <a:schemeClr val="tx1"/>
                </a:solidFill>
                <a:latin typeface="Lato" panose="020F0502020204030203" pitchFamily="34" charset="0"/>
                <a:ea typeface="Lato" panose="020F0502020204030203" pitchFamily="34" charset="0"/>
                <a:cs typeface="Lato" panose="020F0502020204030203" pitchFamily="34" charset="0"/>
              </a:rPr>
              <a:t>Focus groups </a:t>
            </a: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with individuals who could speak more directly about CSEC experience (e.g., </a:t>
            </a:r>
            <a:r>
              <a:rPr lang="en-US" sz="2200" b="1" dirty="0">
                <a:solidFill>
                  <a:schemeClr val="tx1"/>
                </a:solidFill>
                <a:latin typeface="Lato" panose="020F0502020204030203" pitchFamily="34" charset="0"/>
                <a:ea typeface="Lato" panose="020F0502020204030203" pitchFamily="34" charset="0"/>
                <a:cs typeface="Lato" panose="020F0502020204030203" pitchFamily="34" charset="0"/>
              </a:rPr>
              <a:t>adults with lived experience</a:t>
            </a: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a:t>
            </a:r>
          </a:p>
          <a:p>
            <a:pPr lvl="1"/>
            <a:r>
              <a:rPr lang="en-US" sz="2200" dirty="0">
                <a:latin typeface="Lato" panose="020F0502020204030203" pitchFamily="34" charset="0"/>
                <a:ea typeface="Lato" panose="020F0502020204030203" pitchFamily="34" charset="0"/>
                <a:cs typeface="Lato" panose="020F0502020204030203" pitchFamily="34" charset="0"/>
              </a:rPr>
              <a:t>12 participants</a:t>
            </a:r>
          </a:p>
          <a:p>
            <a:pPr lvl="0"/>
            <a:r>
              <a:rPr kumimoji="0" lang="en-US" sz="2200" b="0"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Survey response rate: 98% -  46 out of 47 counties</a:t>
            </a:r>
            <a:br>
              <a:rPr lang="en-US" sz="2200" dirty="0">
                <a:latin typeface="Lato" panose="020F0502020204030203" pitchFamily="34" charset="0"/>
                <a:ea typeface="Lato" panose="020F0502020204030203" pitchFamily="34" charset="0"/>
                <a:cs typeface="Lato" panose="020F0502020204030203" pitchFamily="34" charset="0"/>
              </a:rPr>
            </a:br>
            <a:endParaRPr lang="en-US" sz="22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spcBef>
                <a:spcPts val="500"/>
              </a:spcBef>
              <a:spcAft>
                <a:spcPts val="1600"/>
              </a:spcAft>
              <a:buClr>
                <a:srgbClr val="169CEC"/>
              </a:buClr>
              <a:buSzTx/>
              <a:buNone/>
              <a:tabLst/>
              <a:defRPr/>
            </a:pPr>
            <a:r>
              <a:rPr kumimoji="0" lang="en-US" sz="2200" b="1" i="0" u="none" strike="noStrike" kern="1200" cap="none" spc="0" normalizeH="0" baseline="0" noProof="0" dirty="0">
                <a:ln>
                  <a:noFill/>
                </a:ln>
                <a:solidFill>
                  <a:srgbClr val="169CEC"/>
                </a:solidFill>
                <a:effectLst/>
                <a:uLnTx/>
                <a:uFillTx/>
                <a:latin typeface="Lato" panose="020F0502020204030203" pitchFamily="34" charset="0"/>
                <a:ea typeface="Lato" panose="020F0502020204030203" pitchFamily="34" charset="0"/>
                <a:cs typeface="Lato" panose="020F0502020204030203" pitchFamily="34" charset="0"/>
              </a:rPr>
              <a:t>12 site visit counties </a:t>
            </a:r>
            <a:r>
              <a:rPr kumimoji="0" lang="en-US" sz="2200" b="0" i="0" u="none" strike="noStrike" kern="1200" cap="none" spc="0" normalizeH="0" baseline="0" noProof="0" dirty="0">
                <a:ln>
                  <a:noFill/>
                </a:ln>
                <a:solidFill>
                  <a:srgbClr val="494546"/>
                </a:solidFill>
                <a:effectLst/>
                <a:uLnTx/>
                <a:uFillTx/>
                <a:latin typeface="Lato" panose="020F0502020204030203" pitchFamily="34" charset="0"/>
                <a:ea typeface="Lato" panose="020F0502020204030203" pitchFamily="34" charset="0"/>
                <a:cs typeface="Lato" panose="020F0502020204030203" pitchFamily="34" charset="0"/>
              </a:rPr>
              <a:t>selected based on: </a:t>
            </a:r>
          </a:p>
          <a:p>
            <a:pPr marL="228600" marR="0" lvl="0" indent="-228600" algn="l" defTabSz="914400" rtl="0" eaLnBrk="1" fontAlgn="auto" latinLnBrk="0" hangingPunct="1">
              <a:spcBef>
                <a:spcPts val="500"/>
              </a:spcBef>
              <a:spcAft>
                <a:spcPts val="1600"/>
              </a:spcAft>
              <a:buClr>
                <a:srgbClr val="169CEC"/>
              </a:buClr>
              <a:buSzTx/>
              <a:buFont typeface="Wingdings" charset="2"/>
              <a:buChar char="§"/>
              <a:tabLst/>
              <a:defRPr/>
            </a:pPr>
            <a:r>
              <a:rPr kumimoji="0" lang="en-US" sz="2200" b="1" i="0" u="none" strike="noStrike" kern="1200" cap="none" spc="0" normalizeH="0" baseline="0" noProof="0" dirty="0">
                <a:ln>
                  <a:noFill/>
                </a:ln>
                <a:solidFill>
                  <a:srgbClr val="494546"/>
                </a:solidFill>
                <a:effectLst/>
                <a:uLnTx/>
                <a:uFillTx/>
                <a:latin typeface="Lato" panose="020F0502020204030203" pitchFamily="34" charset="0"/>
                <a:ea typeface="Lato" panose="020F0502020204030203" pitchFamily="34" charset="0"/>
                <a:cs typeface="Lato" panose="020F0502020204030203" pitchFamily="34" charset="0"/>
              </a:rPr>
              <a:t>Geography: </a:t>
            </a:r>
          </a:p>
          <a:p>
            <a:pPr marL="1143000" marR="0" lvl="2" indent="-228600" algn="l" defTabSz="914400" rtl="0" eaLnBrk="1" fontAlgn="auto" latinLnBrk="0" hangingPunct="1">
              <a:spcBef>
                <a:spcPts val="500"/>
              </a:spcBef>
              <a:spcAft>
                <a:spcPts val="0"/>
              </a:spcAft>
              <a:buClr>
                <a:srgbClr val="169CEC"/>
              </a:buClr>
              <a:buSzTx/>
              <a:buFont typeface="Wingdings" charset="2"/>
              <a:buChar char="§"/>
              <a:tabLst/>
              <a:defRPr/>
            </a:pPr>
            <a:r>
              <a:rPr kumimoji="0" lang="en-US" sz="2200" b="0" i="0" u="none" strike="noStrike" kern="1200" cap="none" spc="0" normalizeH="0" baseline="0" noProof="0" dirty="0">
                <a:ln>
                  <a:noFill/>
                </a:ln>
                <a:solidFill>
                  <a:srgbClr val="494546"/>
                </a:solidFill>
                <a:effectLst/>
                <a:uLnTx/>
                <a:uFillTx/>
                <a:latin typeface="Lato" panose="020F0502020204030203" pitchFamily="34" charset="0"/>
                <a:ea typeface="Lato" panose="020F0502020204030203" pitchFamily="34" charset="0"/>
                <a:cs typeface="Lato" panose="020F0502020204030203" pitchFamily="34" charset="0"/>
              </a:rPr>
              <a:t>Region </a:t>
            </a:r>
          </a:p>
          <a:p>
            <a:pPr marL="1143000" marR="0" lvl="2" indent="-228600" algn="l" defTabSz="914400" rtl="0" eaLnBrk="1" fontAlgn="auto" latinLnBrk="0" hangingPunct="1">
              <a:spcBef>
                <a:spcPts val="500"/>
              </a:spcBef>
              <a:spcAft>
                <a:spcPts val="0"/>
              </a:spcAft>
              <a:buClr>
                <a:srgbClr val="169CEC"/>
              </a:buClr>
              <a:buSzTx/>
              <a:buFont typeface="Wingdings" charset="2"/>
              <a:buChar char="§"/>
              <a:tabLst/>
              <a:defRPr/>
            </a:pPr>
            <a:r>
              <a:rPr kumimoji="0" lang="en-US" sz="2200" b="0" i="0" u="none" strike="noStrike" kern="1200" cap="none" spc="0" normalizeH="0" baseline="0" noProof="0" dirty="0">
                <a:ln>
                  <a:noFill/>
                </a:ln>
                <a:solidFill>
                  <a:srgbClr val="494546"/>
                </a:solidFill>
                <a:effectLst/>
                <a:uLnTx/>
                <a:uFillTx/>
                <a:latin typeface="Lato" panose="020F0502020204030203" pitchFamily="34" charset="0"/>
                <a:ea typeface="Lato" panose="020F0502020204030203" pitchFamily="34" charset="0"/>
                <a:cs typeface="Lato" panose="020F0502020204030203" pitchFamily="34" charset="0"/>
              </a:rPr>
              <a:t>Urbanicity</a:t>
            </a:r>
          </a:p>
          <a:p>
            <a:pPr marL="685800" marR="0" lvl="1" indent="-228600" algn="l" defTabSz="914400" rtl="0" eaLnBrk="1" fontAlgn="auto" latinLnBrk="0" hangingPunct="1">
              <a:spcBef>
                <a:spcPts val="500"/>
              </a:spcBef>
              <a:spcAft>
                <a:spcPts val="0"/>
              </a:spcAft>
              <a:buClr>
                <a:srgbClr val="169CEC"/>
              </a:buClr>
              <a:buSzTx/>
              <a:buFont typeface="Wingdings" charset="2"/>
              <a:buChar char="§"/>
              <a:tabLst/>
              <a:defRPr/>
            </a:pPr>
            <a:r>
              <a:rPr kumimoji="0" lang="en-US" sz="2200" b="1" i="0" u="none" strike="noStrike" kern="1200" cap="none" spc="0" normalizeH="0" baseline="0" noProof="0" dirty="0">
                <a:ln>
                  <a:noFill/>
                </a:ln>
                <a:solidFill>
                  <a:srgbClr val="494546"/>
                </a:solidFill>
                <a:effectLst/>
                <a:uLnTx/>
                <a:uFillTx/>
                <a:latin typeface="Lato" panose="020F0502020204030203" pitchFamily="34" charset="0"/>
                <a:ea typeface="Lato" panose="020F0502020204030203" pitchFamily="34" charset="0"/>
                <a:cs typeface="Lato" panose="020F0502020204030203" pitchFamily="34" charset="0"/>
              </a:rPr>
              <a:t>Population:</a:t>
            </a:r>
          </a:p>
          <a:p>
            <a:pPr marL="1143000" marR="0" lvl="2" indent="-228600" algn="l" defTabSz="914400" rtl="0" eaLnBrk="1" fontAlgn="auto" latinLnBrk="0" hangingPunct="1">
              <a:spcBef>
                <a:spcPts val="500"/>
              </a:spcBef>
              <a:spcAft>
                <a:spcPts val="0"/>
              </a:spcAft>
              <a:buClr>
                <a:srgbClr val="169CEC"/>
              </a:buClr>
              <a:buSzTx/>
              <a:buFont typeface="Wingdings" charset="2"/>
              <a:buChar char="§"/>
              <a:tabLst/>
              <a:defRPr/>
            </a:pPr>
            <a:r>
              <a:rPr kumimoji="0" lang="en-US" sz="2200" b="0" i="0" u="none" strike="noStrike" kern="1200" cap="none" spc="0" normalizeH="0" baseline="0" noProof="0" dirty="0">
                <a:ln>
                  <a:noFill/>
                </a:ln>
                <a:solidFill>
                  <a:srgbClr val="494546"/>
                </a:solidFill>
                <a:effectLst/>
                <a:uLnTx/>
                <a:uFillTx/>
                <a:latin typeface="Lato" panose="020F0502020204030203" pitchFamily="34" charset="0"/>
                <a:ea typeface="Lato" panose="020F0502020204030203" pitchFamily="34" charset="0"/>
                <a:cs typeface="Lato" panose="020F0502020204030203" pitchFamily="34" charset="0"/>
              </a:rPr>
              <a:t>Rates of CSE referrals</a:t>
            </a:r>
          </a:p>
          <a:p>
            <a:pPr marL="685800" marR="0" lvl="1" indent="-228600" algn="l" defTabSz="914400" rtl="0" eaLnBrk="1" fontAlgn="auto" latinLnBrk="0" hangingPunct="1">
              <a:spcBef>
                <a:spcPts val="500"/>
              </a:spcBef>
              <a:spcAft>
                <a:spcPts val="0"/>
              </a:spcAft>
              <a:buClr>
                <a:srgbClr val="169CEC"/>
              </a:buClr>
              <a:buSzTx/>
              <a:buFont typeface="Wingdings" charset="2"/>
              <a:buChar char="§"/>
              <a:tabLst/>
              <a:defRPr/>
            </a:pPr>
            <a:r>
              <a:rPr kumimoji="0" lang="en-US" sz="2200" b="1" i="0" u="none" strike="noStrike" kern="1200" cap="none" spc="0" normalizeH="0" baseline="0" noProof="0" dirty="0">
                <a:ln>
                  <a:noFill/>
                </a:ln>
                <a:solidFill>
                  <a:srgbClr val="494546"/>
                </a:solidFill>
                <a:effectLst/>
                <a:uLnTx/>
                <a:uFillTx/>
                <a:latin typeface="Lato" panose="020F0502020204030203" pitchFamily="34" charset="0"/>
                <a:ea typeface="Lato" panose="020F0502020204030203" pitchFamily="34" charset="0"/>
                <a:cs typeface="Lato" panose="020F0502020204030203" pitchFamily="34" charset="0"/>
              </a:rPr>
              <a:t>Implementation Score:</a:t>
            </a:r>
          </a:p>
          <a:p>
            <a:pPr marL="1143000" marR="0" lvl="2" indent="-228600" algn="l" defTabSz="914400" rtl="0" eaLnBrk="1" fontAlgn="auto" latinLnBrk="0" hangingPunct="1">
              <a:spcBef>
                <a:spcPts val="500"/>
              </a:spcBef>
              <a:spcAft>
                <a:spcPts val="0"/>
              </a:spcAft>
              <a:buClr>
                <a:srgbClr val="169CEC"/>
              </a:buClr>
              <a:buSzTx/>
              <a:buFont typeface="Wingdings" charset="2"/>
              <a:buChar char="§"/>
              <a:tabLst/>
              <a:defRPr/>
            </a:pPr>
            <a:r>
              <a:rPr kumimoji="0" lang="en-US" sz="2200" b="0" i="0" u="none" strike="noStrike" kern="1200" cap="none" spc="0" normalizeH="0" baseline="0" noProof="0" dirty="0">
                <a:ln>
                  <a:noFill/>
                </a:ln>
                <a:solidFill>
                  <a:srgbClr val="494546"/>
                </a:solidFill>
                <a:effectLst/>
                <a:uLnTx/>
                <a:uFillTx/>
                <a:latin typeface="Lato" panose="020F0502020204030203" pitchFamily="34" charset="0"/>
                <a:ea typeface="Lato" panose="020F0502020204030203" pitchFamily="34" charset="0"/>
                <a:cs typeface="Lato" panose="020F0502020204030203" pitchFamily="34" charset="0"/>
              </a:rPr>
              <a:t>Size + Implementation score</a:t>
            </a:r>
          </a:p>
          <a:p>
            <a:pPr marL="685800" marR="0" lvl="1" indent="-228600" algn="l" defTabSz="914400" rtl="0" eaLnBrk="1" fontAlgn="auto" latinLnBrk="0" hangingPunct="1">
              <a:spcBef>
                <a:spcPts val="500"/>
              </a:spcBef>
              <a:spcAft>
                <a:spcPts val="1600"/>
              </a:spcAft>
              <a:buClr>
                <a:srgbClr val="169CEC"/>
              </a:buClr>
              <a:buSzTx/>
              <a:buFont typeface="Wingdings" charset="2"/>
              <a:buChar char="§"/>
              <a:tabLst/>
              <a:defRPr/>
            </a:pPr>
            <a:r>
              <a:rPr kumimoji="0" lang="en-US" sz="2200" b="1" i="0" u="none" strike="noStrike" kern="1200" cap="none" spc="0" normalizeH="0" baseline="0" noProof="0" dirty="0">
                <a:ln>
                  <a:noFill/>
                </a:ln>
                <a:solidFill>
                  <a:srgbClr val="494546"/>
                </a:solidFill>
                <a:effectLst/>
                <a:uLnTx/>
                <a:uFillTx/>
                <a:latin typeface="Lato" panose="020F0502020204030203" pitchFamily="34" charset="0"/>
                <a:ea typeface="Lato" panose="020F0502020204030203" pitchFamily="34" charset="0"/>
                <a:cs typeface="Lato" panose="020F0502020204030203" pitchFamily="34" charset="0"/>
              </a:rPr>
              <a:t>CSEC funding levels</a:t>
            </a:r>
          </a:p>
          <a:p>
            <a:pPr marL="685800" marR="0" lvl="1" indent="-228600" algn="l" defTabSz="914400" rtl="0" eaLnBrk="1" fontAlgn="auto" latinLnBrk="0" hangingPunct="1">
              <a:spcBef>
                <a:spcPts val="500"/>
              </a:spcBef>
              <a:spcAft>
                <a:spcPts val="1600"/>
              </a:spcAft>
              <a:buClr>
                <a:srgbClr val="169CEC"/>
              </a:buClr>
              <a:buSzTx/>
              <a:buFont typeface="Wingdings" charset="2"/>
              <a:buChar char="§"/>
              <a:tabLst/>
              <a:defRPr/>
            </a:pPr>
            <a:r>
              <a:rPr kumimoji="0" lang="en-US" sz="2200" b="1" i="0" u="none" strike="noStrike" kern="1200" cap="none" spc="0" normalizeH="0" baseline="0" noProof="0" dirty="0">
                <a:ln>
                  <a:noFill/>
                </a:ln>
                <a:solidFill>
                  <a:srgbClr val="494546"/>
                </a:solidFill>
                <a:effectLst/>
                <a:uLnTx/>
                <a:uFillTx/>
                <a:latin typeface="Lato" panose="020F0502020204030203" pitchFamily="34" charset="0"/>
                <a:ea typeface="Lato" panose="020F0502020204030203" pitchFamily="34" charset="0"/>
                <a:cs typeface="Lato" panose="020F0502020204030203" pitchFamily="34" charset="0"/>
              </a:rPr>
              <a:t>Pilot County</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75B0B37B-3546-4D5F-AB53-F665383A3B4F}" type="slidenum">
              <a:rPr lang="en-US" smtClean="0"/>
              <a:t>9</a:t>
            </a:fld>
            <a:endParaRPr lang="en-US"/>
          </a:p>
        </p:txBody>
      </p:sp>
    </p:spTree>
    <p:extLst>
      <p:ext uri="{BB962C8B-B14F-4D97-AF65-F5344CB8AC3E}">
        <p14:creationId xmlns:p14="http://schemas.microsoft.com/office/powerpoint/2010/main" val="321019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chemeClr val="bg1"/>
          </a:solidFill>
        </p:spPr>
        <p:txBody>
          <a:bodyPr/>
          <a:lstStyle>
            <a:lvl1pPr>
              <a:defRPr>
                <a:solidFill>
                  <a:schemeClr val="accent1">
                    <a:lumMod val="75000"/>
                  </a:schemeClr>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7D6504-C0C7-4FFA-A37A-FE1D5D53007B}" type="datetime1">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B961F-89C3-4D80-BA3E-6F6635054F54}" type="slidenum">
              <a:rPr lang="en-US" smtClean="0"/>
              <a:pPr/>
              <a:t>‹#›</a:t>
            </a:fld>
            <a:endParaRPr lang="en-US" dirty="0"/>
          </a:p>
        </p:txBody>
      </p:sp>
    </p:spTree>
    <p:extLst>
      <p:ext uri="{BB962C8B-B14F-4D97-AF65-F5344CB8AC3E}">
        <p14:creationId xmlns:p14="http://schemas.microsoft.com/office/powerpoint/2010/main" val="2547167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AC72E0-6119-4F9E-AF0A-E6F16905A917}" type="datetime1">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val="182579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E798F-B0C2-450F-9047-FCB4D9A90866}" type="datetime1">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val="90543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s Larg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65861" y="812181"/>
            <a:ext cx="5908591" cy="498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lIns="0" rIns="0" anchor="t" anchorCtr="0">
            <a:noAutofit/>
          </a:bodyPr>
          <a:lstStyle>
            <a:lvl1pPr>
              <a:defRPr sz="3400" baseline="0">
                <a:latin typeface="+mj-lt"/>
              </a:defRPr>
            </a:lvl1pPr>
          </a:lstStyle>
          <a:p>
            <a:r>
              <a:rPr lang="en-US" dirty="0"/>
              <a:t>Click to edit Master title style</a:t>
            </a:r>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marL="457200" indent="-457200">
              <a:lnSpc>
                <a:spcPct val="108000"/>
              </a:lnSpc>
              <a:spcAft>
                <a:spcPts val="1200"/>
              </a:spcAft>
              <a:defRPr sz="3200" baseline="0">
                <a:latin typeface="+mn-lt"/>
              </a:defRPr>
            </a:lvl1pPr>
            <a:lvl2pPr marL="914400" indent="-457200">
              <a:lnSpc>
                <a:spcPct val="108000"/>
              </a:lnSpc>
              <a:spcAft>
                <a:spcPts val="1200"/>
              </a:spcAft>
              <a:defRPr sz="2800" baseline="0">
                <a:latin typeface="+mn-lt"/>
              </a:defRPr>
            </a:lvl2pPr>
            <a:lvl3pPr marL="1371600" indent="-457200">
              <a:lnSpc>
                <a:spcPct val="108000"/>
              </a:lnSpc>
              <a:spcAft>
                <a:spcPts val="1200"/>
              </a:spcAft>
              <a:defRPr sz="2800" baseline="0">
                <a:latin typeface="+mn-lt"/>
              </a:defRPr>
            </a:lvl3pPr>
            <a:lvl4pPr marL="1828800" indent="-457200">
              <a:lnSpc>
                <a:spcPct val="108000"/>
              </a:lnSpc>
              <a:spcAft>
                <a:spcPts val="1200"/>
              </a:spcAft>
              <a:defRPr sz="2800" baseline="0">
                <a:latin typeface="+mn-lt"/>
              </a:defRPr>
            </a:lvl4pPr>
            <a:lvl5pPr marL="2286000" indent="-457200">
              <a:lnSpc>
                <a:spcPct val="108000"/>
              </a:lnSpc>
              <a:spcAft>
                <a:spcPts val="1200"/>
              </a:spcAft>
              <a:defRPr sz="2800"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265815" y="-496181"/>
            <a:ext cx="2470098"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 Large Bullets</a:t>
            </a:r>
            <a:endParaRPr lang="en-US" sz="1200" b="1" dirty="0">
              <a:solidFill>
                <a:schemeClr val="accent2"/>
              </a:solidFill>
            </a:endParaRPr>
          </a:p>
        </p:txBody>
      </p:sp>
      <p:sp>
        <p:nvSpPr>
          <p:cNvPr id="10" name="Text Placeholder 2">
            <a:extLst>
              <a:ext uri="{FF2B5EF4-FFF2-40B4-BE49-F238E27FC236}">
                <a16:creationId xmlns:a16="http://schemas.microsoft.com/office/drawing/2014/main" id="{49344CE9-DF0E-244E-9177-5BB7481879A3}"/>
              </a:ext>
            </a:extLst>
          </p:cNvPr>
          <p:cNvSpPr>
            <a:spLocks noGrp="1"/>
          </p:cNvSpPr>
          <p:nvPr>
            <p:ph type="body" sz="quarter" idx="11"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extLst>
      <p:ext uri="{BB962C8B-B14F-4D97-AF65-F5344CB8AC3E}">
        <p14:creationId xmlns:p14="http://schemas.microsoft.com/office/powerpoint/2010/main" val="2648256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a:p>
        </p:txBody>
      </p:sp>
    </p:spTree>
    <p:extLst>
      <p:ext uri="{BB962C8B-B14F-4D97-AF65-F5344CB8AC3E}">
        <p14:creationId xmlns:p14="http://schemas.microsoft.com/office/powerpoint/2010/main" val="1911791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1">
            <a:lumMod val="50000"/>
          </a:schemeClr>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997EFC-7A9A-4FBE-881F-B29D2EC69F07}"/>
              </a:ext>
            </a:extLst>
          </p:cNvPr>
          <p:cNvSpPr>
            <a:spLocks noGrp="1"/>
          </p:cNvSpPr>
          <p:nvPr>
            <p:ph type="pic" sz="quarter" idx="13"/>
          </p:nvPr>
        </p:nvSpPr>
        <p:spPr>
          <a:xfrm>
            <a:off x="6096000" y="0"/>
            <a:ext cx="6096000" cy="6858000"/>
          </a:xfrm>
          <a:pattFill prst="pct5">
            <a:fgClr>
              <a:schemeClr val="accent1"/>
            </a:fgClr>
            <a:bgClr>
              <a:schemeClr val="bg1"/>
            </a:bgClr>
          </a:pattFill>
        </p:spPr>
        <p:txBody>
          <a:bodyPr>
            <a:normAutofit/>
          </a:bodyPr>
          <a:lstStyle>
            <a:lvl1pPr>
              <a:defRPr sz="1350"/>
            </a:lvl1pPr>
          </a:lstStyle>
          <a:p>
            <a:endParaRPr lang="en-ID" dirty="0"/>
          </a:p>
        </p:txBody>
      </p:sp>
      <p:sp>
        <p:nvSpPr>
          <p:cNvPr id="6" name="Slide Number Placeholder 5">
            <a:extLst>
              <a:ext uri="{FF2B5EF4-FFF2-40B4-BE49-F238E27FC236}">
                <a16:creationId xmlns:a16="http://schemas.microsoft.com/office/drawing/2014/main" id="{0EC942AF-BF27-454B-B64C-E4198988BA53}"/>
              </a:ext>
            </a:extLst>
          </p:cNvPr>
          <p:cNvSpPr>
            <a:spLocks noGrp="1"/>
          </p:cNvSpPr>
          <p:nvPr>
            <p:ph type="sldNum" sz="quarter" idx="12"/>
          </p:nvPr>
        </p:nvSpPr>
        <p:spPr>
          <a:xfrm>
            <a:off x="9238561" y="6301269"/>
            <a:ext cx="2743200" cy="365125"/>
          </a:xfrm>
        </p:spPr>
        <p:txBody>
          <a:bodyPr/>
          <a:lstStyle/>
          <a:p>
            <a:fld id="{E4F761D7-05E8-4A81-B066-73704125659C}" type="slidenum">
              <a:rPr lang="en-ID" smtClean="0"/>
              <a:t>‹#›</a:t>
            </a:fld>
            <a:endParaRPr lang="en-ID" dirty="0"/>
          </a:p>
        </p:txBody>
      </p:sp>
    </p:spTree>
    <p:extLst>
      <p:ext uri="{BB962C8B-B14F-4D97-AF65-F5344CB8AC3E}">
        <p14:creationId xmlns:p14="http://schemas.microsoft.com/office/powerpoint/2010/main" val="158401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832297-B5B0-4943-A599-A919436DA5C3}" type="datetime1">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val="35896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536D5-5CFE-40D5-AB6E-9118E2C8723E}" type="datetime1">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val="71267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48311A-3351-40CA-AB96-C8C8ACC92915}" type="datetime1">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val="523598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B1DFA5-12CD-4C16-BDFF-EA072E1D236B}" type="datetime1">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val="264139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A8BB0B-F8AC-4A9B-AD62-AF5B2A1A6BD4}" type="datetime1">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val="28572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69AAA-A92A-45BF-9E75-FDBFCCC5259E}" type="datetime1">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val="350624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BC07C8-141D-44A3-8A31-0014432C558C}" type="datetime1">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val="325178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22CABD-AB0D-4C57-A562-A136D362D271}" type="datetime1">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21D3D-1098-4F4F-B476-05A166C6032E}" type="slidenum">
              <a:rPr lang="en-US" smtClean="0"/>
              <a:pPr/>
              <a:t>‹#›</a:t>
            </a:fld>
            <a:endParaRPr lang="en-US"/>
          </a:p>
        </p:txBody>
      </p:sp>
    </p:spTree>
    <p:extLst>
      <p:ext uri="{BB962C8B-B14F-4D97-AF65-F5344CB8AC3E}">
        <p14:creationId xmlns:p14="http://schemas.microsoft.com/office/powerpoint/2010/main" val="384498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74638"/>
            <a:ext cx="11582400" cy="1143000"/>
          </a:xfrm>
          <a:prstGeom prst="rect">
            <a:avLst/>
          </a:prstGeom>
          <a:solidFill>
            <a:schemeClr val="accent1">
              <a:lumMod val="75000"/>
            </a:scheme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1600201"/>
            <a:ext cx="11582400"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E4D5D-4BD8-4540-909B-318905430CF3}" type="datetime1">
              <a:rPr lang="en-US" smtClean="0"/>
              <a:t>5/22/2024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1D3D-1098-4F4F-B476-05A166C6032E}" type="slidenum">
              <a:rPr lang="en-US" smtClean="0"/>
              <a:pPr/>
              <a:t>‹#›</a:t>
            </a:fld>
            <a:endParaRPr lang="en-US"/>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00801" y="6186570"/>
            <a:ext cx="5504588" cy="635145"/>
          </a:xfrm>
          <a:prstGeom prst="rect">
            <a:avLst/>
          </a:prstGeom>
        </p:spPr>
      </p:pic>
    </p:spTree>
    <p:extLst>
      <p:ext uri="{BB962C8B-B14F-4D97-AF65-F5344CB8AC3E}">
        <p14:creationId xmlns:p14="http://schemas.microsoft.com/office/powerpoint/2010/main" val="33257756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 id="2147483680" r:id="rId13"/>
    <p:sldLayoutId id="2147483681" r:id="rId14"/>
  </p:sldLayoutIdLst>
  <p:hf hdr="0" ftr="0" dt="0"/>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6"/>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hyperlink" Target="https://cdss.ca.gov/Portals/9/Additional-Resources/Letters-and-Notices/ACINs/2024/I-06_24.pdf?ver=2024-02-16-102408-62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mailto:CSECProgram@dss.ca.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dss.ca.gov/Portals/9/Additional-Resources/Letters-and-Notices/ACINs/2024/I-06_24.pdf?ver=2024-02-16-102408-62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399" y="1236197"/>
            <a:ext cx="10195561" cy="1478868"/>
          </a:xfrm>
        </p:spPr>
        <p:txBody>
          <a:bodyPr>
            <a:noAutofit/>
          </a:bodyPr>
          <a:lstStyle/>
          <a:p>
            <a:pPr algn="l"/>
            <a:r>
              <a:rPr lang="en-US" sz="3500" b="1" dirty="0">
                <a:effectLst/>
                <a:ea typeface="Calibri" panose="020F0502020204030204" pitchFamily="34" charset="0"/>
                <a:cs typeface="Times New Roman" panose="02020603050405020304" pitchFamily="18" charset="0"/>
              </a:rPr>
              <a:t>Evaluating and Improving California's Response to the Commercial Sexual Exploitation of Children</a:t>
            </a:r>
            <a:br>
              <a:rPr lang="en-US" sz="3500" b="1" dirty="0">
                <a:effectLst/>
                <a:ea typeface="Calibri" panose="020F0502020204030204" pitchFamily="34" charset="0"/>
                <a:cs typeface="Times New Roman" panose="02020603050405020304" pitchFamily="18" charset="0"/>
              </a:rPr>
            </a:br>
            <a:endParaRPr lang="en-US" sz="3500" dirty="0"/>
          </a:p>
        </p:txBody>
      </p:sp>
      <p:sp>
        <p:nvSpPr>
          <p:cNvPr id="2051" name="Rectangle 3"/>
          <p:cNvSpPr>
            <a:spLocks noGrp="1" noChangeArrowheads="1"/>
          </p:cNvSpPr>
          <p:nvPr>
            <p:ph type="subTitle" idx="1"/>
          </p:nvPr>
        </p:nvSpPr>
        <p:spPr>
          <a:xfrm>
            <a:off x="309396" y="4570247"/>
            <a:ext cx="10625472" cy="1478868"/>
          </a:xfrm>
        </p:spPr>
        <p:txBody>
          <a:bodyPr>
            <a:noAutofit/>
          </a:bodyPr>
          <a:lstStyle/>
          <a:p>
            <a:pPr algn="r">
              <a:lnSpc>
                <a:spcPct val="80000"/>
              </a:lnSpc>
            </a:pPr>
            <a:r>
              <a:rPr lang="en-US" sz="2800" dirty="0">
                <a:solidFill>
                  <a:srgbClr val="4B709D"/>
                </a:solidFill>
                <a:latin typeface="+mj-lt"/>
              </a:rPr>
              <a:t>Ivy Hammond, PhD, MSW </a:t>
            </a:r>
          </a:p>
          <a:p>
            <a:pPr algn="r">
              <a:lnSpc>
                <a:spcPct val="80000"/>
              </a:lnSpc>
            </a:pPr>
            <a:r>
              <a:rPr lang="en-US" sz="1200" dirty="0">
                <a:solidFill>
                  <a:srgbClr val="00B0F0"/>
                </a:solidFill>
                <a:latin typeface="+mj-lt"/>
              </a:rPr>
              <a:t> </a:t>
            </a:r>
            <a:br>
              <a:rPr lang="en-US" sz="2800" dirty="0">
                <a:solidFill>
                  <a:srgbClr val="00B0F0"/>
                </a:solidFill>
                <a:latin typeface="+mj-lt"/>
              </a:rPr>
            </a:br>
            <a:r>
              <a:rPr lang="en-US" sz="2800" dirty="0">
                <a:solidFill>
                  <a:srgbClr val="00B0F0"/>
                </a:solidFill>
                <a:latin typeface="+mj-lt"/>
              </a:rPr>
              <a:t>CALIFORNIA CHILD WELFARE INDICATORS PROJECT</a:t>
            </a:r>
          </a:p>
          <a:p>
            <a:pPr algn="r">
              <a:lnSpc>
                <a:spcPct val="80000"/>
              </a:lnSpc>
            </a:pPr>
            <a:r>
              <a:rPr lang="en-US" sz="2800" dirty="0">
                <a:solidFill>
                  <a:srgbClr val="00B0F0"/>
                </a:solidFill>
                <a:latin typeface="+mj-lt"/>
              </a:rPr>
              <a:t>UNIVERSITY OF CALIFORNIA, BERKELEY</a:t>
            </a:r>
          </a:p>
          <a:p>
            <a:pPr algn="r">
              <a:lnSpc>
                <a:spcPct val="80000"/>
              </a:lnSpc>
            </a:pPr>
            <a:endParaRPr lang="en-US" sz="2800" dirty="0">
              <a:solidFill>
                <a:srgbClr val="00B0F0"/>
              </a:solidFill>
              <a:latin typeface="+mj-lt"/>
            </a:endParaRPr>
          </a:p>
          <a:p>
            <a:pPr algn="r" eaLnBrk="1" hangingPunct="1">
              <a:lnSpc>
                <a:spcPct val="80000"/>
              </a:lnSpc>
            </a:pPr>
            <a:endParaRPr lang="en-US" sz="2800" dirty="0">
              <a:solidFill>
                <a:schemeClr val="tx1"/>
              </a:solidFill>
              <a:latin typeface="+mj-lt"/>
            </a:endParaRPr>
          </a:p>
        </p:txBody>
      </p:sp>
      <p:sp>
        <p:nvSpPr>
          <p:cNvPr id="2" name="Rectangle 3">
            <a:extLst>
              <a:ext uri="{FF2B5EF4-FFF2-40B4-BE49-F238E27FC236}">
                <a16:creationId xmlns:a16="http://schemas.microsoft.com/office/drawing/2014/main" id="{6F5DA4C3-BDA2-949A-952D-DAB2B70F1978}"/>
              </a:ext>
            </a:extLst>
          </p:cNvPr>
          <p:cNvSpPr txBox="1">
            <a:spLocks noChangeArrowheads="1"/>
          </p:cNvSpPr>
          <p:nvPr/>
        </p:nvSpPr>
        <p:spPr>
          <a:xfrm>
            <a:off x="309396" y="2715065"/>
            <a:ext cx="10625472" cy="1478868"/>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Clr>
                <a:schemeClr val="accent6"/>
              </a:buClr>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lnSpc>
                <a:spcPct val="80000"/>
              </a:lnSpc>
            </a:pPr>
            <a:r>
              <a:rPr lang="en-US" sz="2800" dirty="0">
                <a:solidFill>
                  <a:srgbClr val="4B709D"/>
                </a:solidFill>
                <a:latin typeface="+mj-lt"/>
                <a:cs typeface="Calibri"/>
              </a:rPr>
              <a:t>Kelley Hartman-Barr and Darrin Holt</a:t>
            </a:r>
            <a:endParaRPr lang="en-US" sz="2800" dirty="0">
              <a:solidFill>
                <a:srgbClr val="4B709D"/>
              </a:solidFill>
              <a:latin typeface="+mj-lt"/>
            </a:endParaRPr>
          </a:p>
          <a:p>
            <a:pPr algn="r">
              <a:lnSpc>
                <a:spcPct val="80000"/>
              </a:lnSpc>
            </a:pPr>
            <a:r>
              <a:rPr lang="en-US" sz="1200" dirty="0">
                <a:solidFill>
                  <a:srgbClr val="00B0F0"/>
                </a:solidFill>
                <a:latin typeface="+mj-lt"/>
              </a:rPr>
              <a:t> </a:t>
            </a:r>
            <a:br>
              <a:rPr lang="en-US" sz="2800" dirty="0">
                <a:solidFill>
                  <a:srgbClr val="00B0F0"/>
                </a:solidFill>
                <a:latin typeface="+mj-lt"/>
              </a:rPr>
            </a:br>
            <a:r>
              <a:rPr lang="en-US" sz="2800" dirty="0">
                <a:solidFill>
                  <a:srgbClr val="00B0F0"/>
                </a:solidFill>
                <a:latin typeface="+mj-lt"/>
              </a:rPr>
              <a:t>CHILD TRAFFICKING RESPONSE TEAM</a:t>
            </a:r>
          </a:p>
          <a:p>
            <a:pPr algn="r">
              <a:lnSpc>
                <a:spcPct val="80000"/>
              </a:lnSpc>
            </a:pPr>
            <a:r>
              <a:rPr lang="en-US" sz="2800" dirty="0">
                <a:solidFill>
                  <a:srgbClr val="00B0F0"/>
                </a:solidFill>
                <a:latin typeface="+mj-lt"/>
              </a:rPr>
              <a:t>DEPARTMENT OF SOCIAL SERVICES</a:t>
            </a:r>
          </a:p>
          <a:p>
            <a:pPr algn="r">
              <a:lnSpc>
                <a:spcPct val="80000"/>
              </a:lnSpc>
            </a:pPr>
            <a:endParaRPr lang="en-US" sz="2800" dirty="0">
              <a:solidFill>
                <a:schemeClr val="tx1"/>
              </a:solidFill>
              <a:latin typeface="+mj-lt"/>
            </a:endParaRPr>
          </a:p>
        </p:txBody>
      </p:sp>
      <p:pic>
        <p:nvPicPr>
          <p:cNvPr id="3" name="Picture 17">
            <a:extLst>
              <a:ext uri="{FF2B5EF4-FFF2-40B4-BE49-F238E27FC236}">
                <a16:creationId xmlns:a16="http://schemas.microsoft.com/office/drawing/2014/main" id="{24E525A0-CB9F-080A-AE85-404A47F414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5D9E08C-1ADF-1D7B-5AB9-FFB219F7E8B7}"/>
              </a:ext>
            </a:extLst>
          </p:cNvPr>
          <p:cNvPicPr>
            <a:picLocks noChangeAspect="1"/>
          </p:cNvPicPr>
          <p:nvPr/>
        </p:nvPicPr>
        <p:blipFill rotWithShape="1">
          <a:blip r:embed="rId4"/>
          <a:srcRect l="18883" t="69312" r="65625" b="25898"/>
          <a:stretch/>
        </p:blipFill>
        <p:spPr bwMode="auto">
          <a:xfrm>
            <a:off x="2973659" y="6303519"/>
            <a:ext cx="3122341" cy="542526"/>
          </a:xfrm>
          <a:prstGeom prst="rect">
            <a:avLst/>
          </a:prstGeom>
          <a:ln>
            <a:noFill/>
          </a:ln>
          <a:extLst>
            <a:ext uri="{53640926-AAD7-44D8-BBD7-CCE9431645EC}">
              <a14:shadowObscured xmlns:a14="http://schemas.microsoft.com/office/drawing/2010/main"/>
            </a:ext>
          </a:extLst>
        </p:spPr>
      </p:pic>
      <p:pic>
        <p:nvPicPr>
          <p:cNvPr id="6" name="Picture 5" descr="A person hugging a baby&#10;&#10;Description automatically generated">
            <a:extLst>
              <a:ext uri="{FF2B5EF4-FFF2-40B4-BE49-F238E27FC236}">
                <a16:creationId xmlns:a16="http://schemas.microsoft.com/office/drawing/2014/main" id="{5F026385-D4DB-5896-4E01-C44F3B8D32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37741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F08-69E1-42EE-AE2D-835B4523D101}"/>
              </a:ext>
            </a:extLst>
          </p:cNvPr>
          <p:cNvSpPr>
            <a:spLocks noGrp="1"/>
          </p:cNvSpPr>
          <p:nvPr>
            <p:ph type="title"/>
          </p:nvPr>
        </p:nvSpPr>
        <p:spPr>
          <a:xfrm>
            <a:off x="304799" y="266699"/>
            <a:ext cx="11582400" cy="1143000"/>
          </a:xfrm>
        </p:spPr>
        <p:txBody>
          <a:bodyPr>
            <a:normAutofit/>
          </a:bodyPr>
          <a:lstStyle/>
          <a:p>
            <a:r>
              <a:rPr lang="en-US" sz="4000" b="0" dirty="0"/>
              <a:t>System Outcome - Research Questions</a:t>
            </a:r>
          </a:p>
        </p:txBody>
      </p:sp>
      <p:sp>
        <p:nvSpPr>
          <p:cNvPr id="3" name="Content Placeholder 2">
            <a:extLst>
              <a:ext uri="{FF2B5EF4-FFF2-40B4-BE49-F238E27FC236}">
                <a16:creationId xmlns:a16="http://schemas.microsoft.com/office/drawing/2014/main" id="{9545A3FA-C9C5-489D-8A67-8469725C3D97}"/>
              </a:ext>
            </a:extLst>
          </p:cNvPr>
          <p:cNvSpPr>
            <a:spLocks noGrp="1"/>
          </p:cNvSpPr>
          <p:nvPr>
            <p:ph idx="1"/>
          </p:nvPr>
        </p:nvSpPr>
        <p:spPr>
          <a:xfrm>
            <a:off x="622168" y="1791223"/>
            <a:ext cx="11265031" cy="4228578"/>
          </a:xfrm>
        </p:spPr>
        <p:txBody>
          <a:bodyPr>
            <a:noAutofit/>
          </a:bodyPr>
          <a:lstStyle/>
          <a:p>
            <a:pPr marL="0" indent="0">
              <a:spcBef>
                <a:spcPts val="1200"/>
              </a:spcBef>
              <a:buNone/>
            </a:pPr>
            <a:r>
              <a:rPr lang="en-US" sz="2400" dirty="0">
                <a:latin typeface="Lato"/>
              </a:rPr>
              <a:t>Based on administrative data in California’s Child Welfare Services Case Management System (CWS/CMS), to what extent is commercial sexual exploitation being documented and assessed by the CPS?</a:t>
            </a:r>
          </a:p>
          <a:p>
            <a:pPr marL="0" indent="0">
              <a:spcBef>
                <a:spcPts val="1200"/>
              </a:spcBef>
              <a:buNone/>
            </a:pPr>
            <a:endParaRPr lang="en-US" sz="2400" dirty="0">
              <a:latin typeface="Lato"/>
            </a:endParaRPr>
          </a:p>
          <a:p>
            <a:pPr marL="0" indent="0">
              <a:spcBef>
                <a:spcPts val="1200"/>
              </a:spcBef>
              <a:buNone/>
            </a:pPr>
            <a:r>
              <a:rPr lang="en-US" sz="2400" dirty="0">
                <a:latin typeface="Lato"/>
              </a:rPr>
              <a:t>Among young people who met the state’s definition of having experienced CSE victimization or CSE risk…</a:t>
            </a:r>
          </a:p>
          <a:p>
            <a:pPr>
              <a:spcBef>
                <a:spcPts val="1200"/>
              </a:spcBef>
            </a:pPr>
            <a:r>
              <a:rPr lang="en-US" sz="2400" dirty="0">
                <a:latin typeface="Lato"/>
              </a:rPr>
              <a:t>What can we learn about their child welfare system involvement? </a:t>
            </a:r>
          </a:p>
          <a:p>
            <a:pPr>
              <a:spcBef>
                <a:spcPts val="1200"/>
              </a:spcBef>
            </a:pPr>
            <a:r>
              <a:rPr lang="en-US" sz="2400" dirty="0">
                <a:latin typeface="Lato"/>
              </a:rPr>
              <a:t>How timely were counties’ responses following CSE identification?</a:t>
            </a:r>
          </a:p>
          <a:p>
            <a:pPr>
              <a:spcBef>
                <a:spcPts val="1200"/>
              </a:spcBef>
            </a:pPr>
            <a:r>
              <a:rPr lang="en-US" sz="2400" dirty="0">
                <a:latin typeface="Lato"/>
              </a:rPr>
              <a:t>Did system responses differ by SB 855 implementation?</a:t>
            </a:r>
          </a:p>
          <a:p>
            <a:pPr marL="0" indent="0">
              <a:buNone/>
            </a:pPr>
            <a:endParaRPr lang="en-US" sz="1800" dirty="0">
              <a:latin typeface="Lato"/>
            </a:endParaRPr>
          </a:p>
        </p:txBody>
      </p:sp>
      <p:sp>
        <p:nvSpPr>
          <p:cNvPr id="5" name="Slide Number Placeholder 4">
            <a:extLst>
              <a:ext uri="{FF2B5EF4-FFF2-40B4-BE49-F238E27FC236}">
                <a16:creationId xmlns:a16="http://schemas.microsoft.com/office/drawing/2014/main" id="{5FECCD4C-A02A-4E05-A5B5-214D3FD0084B}"/>
              </a:ext>
            </a:extLst>
          </p:cNvPr>
          <p:cNvSpPr>
            <a:spLocks noGrp="1"/>
          </p:cNvSpPr>
          <p:nvPr>
            <p:ph type="sldNum" sz="quarter" idx="12"/>
          </p:nvPr>
        </p:nvSpPr>
        <p:spPr/>
        <p:txBody>
          <a:bodyPr/>
          <a:lstStyle/>
          <a:p>
            <a:fld id="{A9A21D3D-1098-4F4F-B476-05A166C6032E}" type="slidenum">
              <a:rPr lang="en-US" smtClean="0"/>
              <a:pPr/>
              <a:t>10</a:t>
            </a:fld>
            <a:endParaRPr lang="en-US"/>
          </a:p>
        </p:txBody>
      </p:sp>
      <p:pic>
        <p:nvPicPr>
          <p:cNvPr id="6" name="Picture 5">
            <a:extLst>
              <a:ext uri="{FF2B5EF4-FFF2-40B4-BE49-F238E27FC236}">
                <a16:creationId xmlns:a16="http://schemas.microsoft.com/office/drawing/2014/main" id="{D6BB53BD-D92B-4515-ACFC-67EC9F45C67F}"/>
              </a:ext>
            </a:extLst>
          </p:cNvPr>
          <p:cNvPicPr>
            <a:picLocks noChangeAspect="1"/>
          </p:cNvPicPr>
          <p:nvPr/>
        </p:nvPicPr>
        <p:blipFill rotWithShape="1">
          <a:blip r:embed="rId3"/>
          <a:srcRect l="18883" t="69312" r="65625" b="25898"/>
          <a:stretch/>
        </p:blipFill>
        <p:spPr bwMode="auto">
          <a:xfrm>
            <a:off x="0" y="6315474"/>
            <a:ext cx="3122341" cy="542526"/>
          </a:xfrm>
          <a:prstGeom prst="rect">
            <a:avLst/>
          </a:prstGeom>
          <a:ln>
            <a:noFill/>
          </a:ln>
          <a:extLst>
            <a:ext uri="{53640926-AAD7-44D8-BBD7-CCE9431645EC}">
              <a14:shadowObscured xmlns:a14="http://schemas.microsoft.com/office/drawing/2010/main"/>
            </a:ext>
          </a:extLst>
        </p:spPr>
      </p:pic>
      <p:pic>
        <p:nvPicPr>
          <p:cNvPr id="4" name="Picture 17">
            <a:extLst>
              <a:ext uri="{FF2B5EF4-FFF2-40B4-BE49-F238E27FC236}">
                <a16:creationId xmlns:a16="http://schemas.microsoft.com/office/drawing/2014/main" id="{9F489C80-A0B6-2D8D-1FD9-3D80B4C756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FF97A0E-B6E5-9A1E-1124-45CFA7120633}"/>
              </a:ext>
            </a:extLst>
          </p:cNvPr>
          <p:cNvPicPr>
            <a:picLocks noChangeAspect="1"/>
          </p:cNvPicPr>
          <p:nvPr/>
        </p:nvPicPr>
        <p:blipFill rotWithShape="1">
          <a:blip r:embed="rId3"/>
          <a:srcRect l="18883" t="69312" r="65625" b="25898"/>
          <a:stretch/>
        </p:blipFill>
        <p:spPr bwMode="auto">
          <a:xfrm>
            <a:off x="2973659" y="6303519"/>
            <a:ext cx="3122341" cy="542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1272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4802-F6B8-CE80-9679-3A68ABB8D9B8}"/>
              </a:ext>
            </a:extLst>
          </p:cNvPr>
          <p:cNvSpPr>
            <a:spLocks noGrp="1"/>
          </p:cNvSpPr>
          <p:nvPr>
            <p:ph type="title"/>
          </p:nvPr>
        </p:nvSpPr>
        <p:spPr/>
        <p:txBody>
          <a:bodyPr/>
          <a:lstStyle/>
          <a:p>
            <a:r>
              <a:rPr lang="en-US" dirty="0"/>
              <a:t>Scope</a:t>
            </a:r>
          </a:p>
        </p:txBody>
      </p:sp>
      <p:sp>
        <p:nvSpPr>
          <p:cNvPr id="3" name="Content Placeholder 2">
            <a:extLst>
              <a:ext uri="{FF2B5EF4-FFF2-40B4-BE49-F238E27FC236}">
                <a16:creationId xmlns:a16="http://schemas.microsoft.com/office/drawing/2014/main" id="{267E3A89-2717-782E-9A5D-7038FB6C9A61}"/>
              </a:ext>
            </a:extLst>
          </p:cNvPr>
          <p:cNvSpPr>
            <a:spLocks noGrp="1"/>
          </p:cNvSpPr>
          <p:nvPr>
            <p:ph idx="1"/>
          </p:nvPr>
        </p:nvSpPr>
        <p:spPr>
          <a:xfrm>
            <a:off x="304800" y="1682496"/>
            <a:ext cx="11582400" cy="4790755"/>
          </a:xfrm>
        </p:spPr>
        <p:txBody>
          <a:bodyPr>
            <a:noAutofit/>
          </a:bodyPr>
          <a:lstStyle/>
          <a:p>
            <a:pPr marL="0" indent="0">
              <a:spcBef>
                <a:spcPts val="1200"/>
              </a:spcBef>
              <a:buNone/>
            </a:pPr>
            <a:r>
              <a:rPr lang="en-US" sz="2400" dirty="0">
                <a:latin typeface="Lato" panose="020F0502020204030203" pitchFamily="34" charset="0"/>
                <a:ea typeface="Lato" panose="020F0502020204030203" pitchFamily="34" charset="0"/>
                <a:cs typeface="Lato" panose="020F0502020204030203" pitchFamily="34" charset="0"/>
              </a:rPr>
              <a:t>Findings from the system outcome study documented the approximate scope of CSE maltreatment known to the child protection system:</a:t>
            </a:r>
          </a:p>
          <a:p>
            <a:pPr>
              <a:spcBef>
                <a:spcPts val="1200"/>
              </a:spcBef>
            </a:pPr>
            <a:r>
              <a:rPr lang="en-US" sz="2200" dirty="0">
                <a:latin typeface="Lato" panose="020F0502020204030203" pitchFamily="34" charset="0"/>
                <a:ea typeface="Lato" panose="020F0502020204030203" pitchFamily="34" charset="0"/>
                <a:cs typeface="Lato" panose="020F0502020204030203" pitchFamily="34" charset="0"/>
              </a:rPr>
              <a:t>Between 2015 and 2021, a total of 70,334 reports were made in opted-in counties alleging concerns of CSE. </a:t>
            </a:r>
          </a:p>
          <a:p>
            <a:pPr>
              <a:spcBef>
                <a:spcPts val="1200"/>
              </a:spcBef>
            </a:pPr>
            <a:r>
              <a:rPr lang="en-US" sz="2200" dirty="0">
                <a:latin typeface="Lato" panose="020F0502020204030203" pitchFamily="34" charset="0"/>
                <a:ea typeface="Lato" panose="020F0502020204030203" pitchFamily="34" charset="0"/>
                <a:cs typeface="Lato" panose="020F0502020204030203" pitchFamily="34" charset="0"/>
              </a:rPr>
              <a:t>Between July 2015, and December 2021, 38,168 minors had concerns of commercial sexual exploitation documented by child welfare agencies.</a:t>
            </a:r>
          </a:p>
          <a:p>
            <a:pPr lvl="2">
              <a:spcBef>
                <a:spcPts val="1200"/>
              </a:spcBef>
            </a:pPr>
            <a:r>
              <a:rPr lang="en-US" sz="2200" dirty="0">
                <a:latin typeface="Lato" panose="020F0502020204030203" pitchFamily="34" charset="0"/>
                <a:ea typeface="Lato" panose="020F0502020204030203" pitchFamily="34" charset="0"/>
                <a:cs typeface="Lato" panose="020F0502020204030203" pitchFamily="34" charset="0"/>
              </a:rPr>
              <a:t>Roughly 1 in 4 youth had confirmed CSE victimization documented</a:t>
            </a:r>
          </a:p>
          <a:p>
            <a:pPr lvl="2">
              <a:spcBef>
                <a:spcPts val="1200"/>
              </a:spcBef>
            </a:pPr>
            <a:r>
              <a:rPr lang="en-US" sz="2200" dirty="0">
                <a:latin typeface="Lato" panose="020F0502020204030203" pitchFamily="34" charset="0"/>
                <a:ea typeface="Lato" panose="020F0502020204030203" pitchFamily="34" charset="0"/>
                <a:cs typeface="Lato" panose="020F0502020204030203" pitchFamily="34" charset="0"/>
              </a:rPr>
              <a:t>About 14% were in child welfare cases when concerns of CSE were first documented and an additional  15% had a case opening within 12 months</a:t>
            </a:r>
          </a:p>
          <a:p>
            <a:pPr lvl="2">
              <a:spcBef>
                <a:spcPts val="1200"/>
              </a:spcBef>
            </a:pPr>
            <a:r>
              <a:rPr lang="en-US" sz="2200" dirty="0">
                <a:latin typeface="Lato" panose="020F0502020204030203" pitchFamily="34" charset="0"/>
                <a:ea typeface="Lato" panose="020F0502020204030203" pitchFamily="34" charset="0"/>
                <a:cs typeface="Lato" panose="020F0502020204030203" pitchFamily="34" charset="0"/>
              </a:rPr>
              <a:t>About 12% were in foster care and an additional 10% entered foster care within 12 months of the initial CSE concern</a:t>
            </a:r>
          </a:p>
        </p:txBody>
      </p:sp>
      <p:sp>
        <p:nvSpPr>
          <p:cNvPr id="4" name="Slide Number Placeholder 3">
            <a:extLst>
              <a:ext uri="{FF2B5EF4-FFF2-40B4-BE49-F238E27FC236}">
                <a16:creationId xmlns:a16="http://schemas.microsoft.com/office/drawing/2014/main" id="{A7198BF3-FD4B-9055-B3A3-B24201228E07}"/>
              </a:ext>
            </a:extLst>
          </p:cNvPr>
          <p:cNvSpPr>
            <a:spLocks noGrp="1"/>
          </p:cNvSpPr>
          <p:nvPr>
            <p:ph type="sldNum" sz="quarter" idx="12"/>
          </p:nvPr>
        </p:nvSpPr>
        <p:spPr/>
        <p:txBody>
          <a:bodyPr/>
          <a:lstStyle/>
          <a:p>
            <a:fld id="{A9A21D3D-1098-4F4F-B476-05A166C6032E}" type="slidenum">
              <a:rPr lang="en-US" smtClean="0"/>
              <a:pPr/>
              <a:t>11</a:t>
            </a:fld>
            <a:endParaRPr lang="en-US"/>
          </a:p>
        </p:txBody>
      </p:sp>
      <p:pic>
        <p:nvPicPr>
          <p:cNvPr id="5" name="Picture 17">
            <a:extLst>
              <a:ext uri="{FF2B5EF4-FFF2-40B4-BE49-F238E27FC236}">
                <a16:creationId xmlns:a16="http://schemas.microsoft.com/office/drawing/2014/main" id="{4F1D362C-C018-A149-A00E-9D7D153FB0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2079ED7-2A9A-5C4C-D88C-5F143535AD58}"/>
              </a:ext>
            </a:extLst>
          </p:cNvPr>
          <p:cNvPicPr>
            <a:picLocks noChangeAspect="1"/>
          </p:cNvPicPr>
          <p:nvPr/>
        </p:nvPicPr>
        <p:blipFill rotWithShape="1">
          <a:blip r:embed="rId4"/>
          <a:srcRect l="18883" t="69312" r="65625" b="25898"/>
          <a:stretch/>
        </p:blipFill>
        <p:spPr bwMode="auto">
          <a:xfrm>
            <a:off x="3178412" y="6312099"/>
            <a:ext cx="2844800" cy="542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638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4802-F6B8-CE80-9679-3A68ABB8D9B8}"/>
              </a:ext>
            </a:extLst>
          </p:cNvPr>
          <p:cNvSpPr>
            <a:spLocks noGrp="1"/>
          </p:cNvSpPr>
          <p:nvPr>
            <p:ph type="title"/>
          </p:nvPr>
        </p:nvSpPr>
        <p:spPr/>
        <p:txBody>
          <a:bodyPr/>
          <a:lstStyle/>
          <a:p>
            <a:r>
              <a:rPr lang="en-US" dirty="0"/>
              <a:t>Key Findings </a:t>
            </a:r>
          </a:p>
        </p:txBody>
      </p:sp>
      <p:sp>
        <p:nvSpPr>
          <p:cNvPr id="3" name="Content Placeholder 2">
            <a:extLst>
              <a:ext uri="{FF2B5EF4-FFF2-40B4-BE49-F238E27FC236}">
                <a16:creationId xmlns:a16="http://schemas.microsoft.com/office/drawing/2014/main" id="{267E3A89-2717-782E-9A5D-7038FB6C9A61}"/>
              </a:ext>
            </a:extLst>
          </p:cNvPr>
          <p:cNvSpPr>
            <a:spLocks noGrp="1"/>
          </p:cNvSpPr>
          <p:nvPr>
            <p:ph idx="1"/>
          </p:nvPr>
        </p:nvSpPr>
        <p:spPr>
          <a:xfrm>
            <a:off x="304800" y="1920239"/>
            <a:ext cx="11582400" cy="4099561"/>
          </a:xfrm>
        </p:spPr>
        <p:txBody>
          <a:bodyPr>
            <a:noAutofit/>
          </a:bodyPr>
          <a:lstStyle/>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Screening and data collection varied statewide, limiting how we can use and interpret available data</a:t>
            </a:r>
          </a:p>
          <a:p>
            <a:pPr>
              <a:spcBef>
                <a:spcPts val="1200"/>
              </a:spcBef>
              <a:spcAft>
                <a:spcPts val="600"/>
              </a:spcAft>
            </a:pPr>
            <a:r>
              <a:rPr lang="en-US" sz="2400" b="1" dirty="0">
                <a:latin typeface="Lato" panose="020F0502020204030203" pitchFamily="34" charset="0"/>
                <a:ea typeface="Lato" panose="020F0502020204030203" pitchFamily="34" charset="0"/>
                <a:cs typeface="Lato" panose="020F0502020204030203" pitchFamily="34" charset="0"/>
              </a:rPr>
              <a:t>Average age of children at time of initial CSE concerns (confirmed and unconfirmed) was 12 years</a:t>
            </a:r>
          </a:p>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At the time caseworkers or mandated reporters documented initial CSE concerns, few youth were in a child welfare case (in-home or out-of-home)</a:t>
            </a:r>
          </a:p>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Majority of youth impacted by CSE had low placement instability; however, available data does not reflect absences from placement that fall short of a placement change</a:t>
            </a:r>
          </a:p>
        </p:txBody>
      </p:sp>
      <p:sp>
        <p:nvSpPr>
          <p:cNvPr id="4" name="Slide Number Placeholder 3">
            <a:extLst>
              <a:ext uri="{FF2B5EF4-FFF2-40B4-BE49-F238E27FC236}">
                <a16:creationId xmlns:a16="http://schemas.microsoft.com/office/drawing/2014/main" id="{A7198BF3-FD4B-9055-B3A3-B24201228E07}"/>
              </a:ext>
            </a:extLst>
          </p:cNvPr>
          <p:cNvSpPr>
            <a:spLocks noGrp="1"/>
          </p:cNvSpPr>
          <p:nvPr>
            <p:ph type="sldNum" sz="quarter" idx="12"/>
          </p:nvPr>
        </p:nvSpPr>
        <p:spPr/>
        <p:txBody>
          <a:bodyPr/>
          <a:lstStyle/>
          <a:p>
            <a:fld id="{A9A21D3D-1098-4F4F-B476-05A166C6032E}" type="slidenum">
              <a:rPr lang="en-US" smtClean="0"/>
              <a:pPr/>
              <a:t>12</a:t>
            </a:fld>
            <a:endParaRPr lang="en-US"/>
          </a:p>
        </p:txBody>
      </p:sp>
      <p:pic>
        <p:nvPicPr>
          <p:cNvPr id="5" name="Picture 17">
            <a:extLst>
              <a:ext uri="{FF2B5EF4-FFF2-40B4-BE49-F238E27FC236}">
                <a16:creationId xmlns:a16="http://schemas.microsoft.com/office/drawing/2014/main" id="{4F1D362C-C018-A149-A00E-9D7D153FB0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2079ED7-2A9A-5C4C-D88C-5F143535AD58}"/>
              </a:ext>
            </a:extLst>
          </p:cNvPr>
          <p:cNvPicPr>
            <a:picLocks noChangeAspect="1"/>
          </p:cNvPicPr>
          <p:nvPr/>
        </p:nvPicPr>
        <p:blipFill rotWithShape="1">
          <a:blip r:embed="rId4"/>
          <a:srcRect l="18883" t="69312" r="65625" b="25898"/>
          <a:stretch/>
        </p:blipFill>
        <p:spPr bwMode="auto">
          <a:xfrm>
            <a:off x="3178412" y="6312099"/>
            <a:ext cx="2844800" cy="542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1537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42B0-D703-37DD-88C2-DB6F34A8D5E6}"/>
              </a:ext>
            </a:extLst>
          </p:cNvPr>
          <p:cNvSpPr>
            <a:spLocks noGrp="1"/>
          </p:cNvSpPr>
          <p:nvPr>
            <p:ph type="title"/>
          </p:nvPr>
        </p:nvSpPr>
        <p:spPr/>
        <p:txBody>
          <a:bodyPr/>
          <a:lstStyle/>
          <a:p>
            <a:r>
              <a:rPr lang="en-US" dirty="0"/>
              <a:t>Key Findings</a:t>
            </a:r>
          </a:p>
        </p:txBody>
      </p:sp>
      <p:sp>
        <p:nvSpPr>
          <p:cNvPr id="3" name="Content Placeholder 2">
            <a:extLst>
              <a:ext uri="{FF2B5EF4-FFF2-40B4-BE49-F238E27FC236}">
                <a16:creationId xmlns:a16="http://schemas.microsoft.com/office/drawing/2014/main" id="{B7C0655C-ABBD-2A65-00C8-A706F7135315}"/>
              </a:ext>
            </a:extLst>
          </p:cNvPr>
          <p:cNvSpPr>
            <a:spLocks noGrp="1"/>
          </p:cNvSpPr>
          <p:nvPr>
            <p:ph idx="1"/>
          </p:nvPr>
        </p:nvSpPr>
        <p:spPr>
          <a:xfrm>
            <a:off x="304800" y="1920239"/>
            <a:ext cx="11582400" cy="4099561"/>
          </a:xfrm>
        </p:spPr>
        <p:txBody>
          <a:bodyPr>
            <a:normAutofit/>
          </a:bodyPr>
          <a:lstStyle/>
          <a:p>
            <a:pPr>
              <a:spcBef>
                <a:spcPts val="1200"/>
              </a:spcBef>
              <a:spcAft>
                <a:spcPts val="1200"/>
              </a:spcAft>
            </a:pPr>
            <a:r>
              <a:rPr lang="en-US" sz="2400" dirty="0">
                <a:latin typeface="Lato" panose="020F0502020204030203" pitchFamily="34" charset="0"/>
                <a:ea typeface="Lato" panose="020F0502020204030203" pitchFamily="34" charset="0"/>
                <a:cs typeface="Lato" panose="020F0502020204030203" pitchFamily="34" charset="0"/>
              </a:rPr>
              <a:t>Need for more specific trainings and an emphasis on training for parents, relative caregivers, and foster parents</a:t>
            </a:r>
          </a:p>
          <a:p>
            <a:pPr>
              <a:spcBef>
                <a:spcPts val="1200"/>
              </a:spcBef>
              <a:spcAft>
                <a:spcPts val="1200"/>
              </a:spcAft>
            </a:pPr>
            <a:r>
              <a:rPr lang="en-US" sz="2400" dirty="0">
                <a:latin typeface="Lato" panose="020F0502020204030203" pitchFamily="34" charset="0"/>
                <a:ea typeface="Lato" panose="020F0502020204030203" pitchFamily="34" charset="0"/>
                <a:cs typeface="Lato" panose="020F0502020204030203" pitchFamily="34" charset="0"/>
              </a:rPr>
              <a:t>Significant amount of youth impacted by CSE are placed with relative caregivers</a:t>
            </a:r>
          </a:p>
          <a:p>
            <a:pPr>
              <a:spcBef>
                <a:spcPts val="1200"/>
              </a:spcBef>
              <a:spcAft>
                <a:spcPts val="1200"/>
              </a:spcAft>
            </a:pPr>
            <a:r>
              <a:rPr lang="en-US" sz="2400" dirty="0">
                <a:latin typeface="Lato" panose="020F0502020204030203" pitchFamily="34" charset="0"/>
                <a:ea typeface="Lato" panose="020F0502020204030203" pitchFamily="34" charset="0"/>
                <a:cs typeface="Lato" panose="020F0502020204030203" pitchFamily="34" charset="0"/>
              </a:rPr>
              <a:t>Lack of available services, specifically lack of CSEC-informed behavioral </a:t>
            </a:r>
            <a:r>
              <a:rPr lang="en-US" sz="2400">
                <a:latin typeface="Lato" panose="020F0502020204030203" pitchFamily="34" charset="0"/>
                <a:ea typeface="Lato" panose="020F0502020204030203" pitchFamily="34" charset="0"/>
                <a:cs typeface="Lato" panose="020F0502020204030203" pitchFamily="34" charset="0"/>
              </a:rPr>
              <a:t>health services</a:t>
            </a:r>
          </a:p>
          <a:p>
            <a:pPr>
              <a:spcBef>
                <a:spcPts val="1200"/>
              </a:spcBef>
              <a:spcAft>
                <a:spcPts val="1200"/>
              </a:spcAft>
            </a:pPr>
            <a:r>
              <a:rPr lang="en-US" sz="2400">
                <a:latin typeface="Lato" panose="020F0502020204030203" pitchFamily="34" charset="0"/>
                <a:ea typeface="Lato" panose="020F0502020204030203" pitchFamily="34" charset="0"/>
                <a:cs typeface="Lato" panose="020F0502020204030203" pitchFamily="34" charset="0"/>
              </a:rPr>
              <a:t>Counties </a:t>
            </a:r>
            <a:r>
              <a:rPr lang="en-US" sz="2400" dirty="0">
                <a:latin typeface="Lato" panose="020F0502020204030203" pitchFamily="34" charset="0"/>
                <a:ea typeface="Lato" panose="020F0502020204030203" pitchFamily="34" charset="0"/>
                <a:cs typeface="Lato" panose="020F0502020204030203" pitchFamily="34" charset="0"/>
              </a:rPr>
              <a:t>are limited in their ability to serve youth impacted by CSE without an open child welfare case</a:t>
            </a:r>
          </a:p>
          <a:p>
            <a:endParaRPr lang="en-US" dirty="0"/>
          </a:p>
        </p:txBody>
      </p:sp>
      <p:sp>
        <p:nvSpPr>
          <p:cNvPr id="4" name="Slide Number Placeholder 3">
            <a:extLst>
              <a:ext uri="{FF2B5EF4-FFF2-40B4-BE49-F238E27FC236}">
                <a16:creationId xmlns:a16="http://schemas.microsoft.com/office/drawing/2014/main" id="{08AA0EC7-AD62-D95A-7E55-393C88977675}"/>
              </a:ext>
            </a:extLst>
          </p:cNvPr>
          <p:cNvSpPr>
            <a:spLocks noGrp="1"/>
          </p:cNvSpPr>
          <p:nvPr>
            <p:ph type="sldNum" sz="quarter" idx="12"/>
          </p:nvPr>
        </p:nvSpPr>
        <p:spPr/>
        <p:txBody>
          <a:bodyPr/>
          <a:lstStyle/>
          <a:p>
            <a:fld id="{A9A21D3D-1098-4F4F-B476-05A166C6032E}" type="slidenum">
              <a:rPr lang="en-US" smtClean="0"/>
              <a:pPr/>
              <a:t>13</a:t>
            </a:fld>
            <a:endParaRPr lang="en-US"/>
          </a:p>
        </p:txBody>
      </p:sp>
      <p:pic>
        <p:nvPicPr>
          <p:cNvPr id="5" name="Picture 17">
            <a:extLst>
              <a:ext uri="{FF2B5EF4-FFF2-40B4-BE49-F238E27FC236}">
                <a16:creationId xmlns:a16="http://schemas.microsoft.com/office/drawing/2014/main" id="{3B6F3347-C4EF-0081-50E8-F3787741EF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35B1C47-F549-89AC-66F2-3E6E9305243A}"/>
              </a:ext>
            </a:extLst>
          </p:cNvPr>
          <p:cNvPicPr>
            <a:picLocks noChangeAspect="1"/>
          </p:cNvPicPr>
          <p:nvPr/>
        </p:nvPicPr>
        <p:blipFill rotWithShape="1">
          <a:blip r:embed="rId4"/>
          <a:srcRect l="18883" t="69312" r="65625" b="25898"/>
          <a:stretch/>
        </p:blipFill>
        <p:spPr bwMode="auto">
          <a:xfrm>
            <a:off x="3178412" y="6312099"/>
            <a:ext cx="2844800" cy="542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058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D4BB-ADCA-7641-642C-7C8E70ADB795}"/>
              </a:ext>
            </a:extLst>
          </p:cNvPr>
          <p:cNvSpPr>
            <a:spLocks noGrp="1"/>
          </p:cNvSpPr>
          <p:nvPr>
            <p:ph type="title"/>
          </p:nvPr>
        </p:nvSpPr>
        <p:spPr/>
        <p:txBody>
          <a:bodyPr/>
          <a:lstStyle/>
          <a:p>
            <a:r>
              <a:rPr lang="en-US" dirty="0"/>
              <a:t>Best / Promising Practices</a:t>
            </a:r>
          </a:p>
        </p:txBody>
      </p:sp>
      <p:sp>
        <p:nvSpPr>
          <p:cNvPr id="3" name="Content Placeholder 2">
            <a:extLst>
              <a:ext uri="{FF2B5EF4-FFF2-40B4-BE49-F238E27FC236}">
                <a16:creationId xmlns:a16="http://schemas.microsoft.com/office/drawing/2014/main" id="{2ADB3058-EC4F-E71E-3C37-1249167DFB3B}"/>
              </a:ext>
            </a:extLst>
          </p:cNvPr>
          <p:cNvSpPr>
            <a:spLocks noGrp="1"/>
          </p:cNvSpPr>
          <p:nvPr>
            <p:ph idx="1"/>
          </p:nvPr>
        </p:nvSpPr>
        <p:spPr>
          <a:xfrm>
            <a:off x="304800" y="1712685"/>
            <a:ext cx="11582400" cy="4307115"/>
          </a:xfrm>
        </p:spPr>
        <p:txBody>
          <a:bodyPr>
            <a:noAutofit/>
          </a:bodyPr>
          <a:lstStyle/>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Assigning CSE cases to specific frontline workers rather than distributing them throughout the workforce </a:t>
            </a:r>
          </a:p>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Weighting CSE cases more heavily when calculating caseloads against burnout by acknowledging that such cases are more work intensive </a:t>
            </a:r>
          </a:p>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Dual response from child welfare and CSE advocates; On-staff clinicians with a specialization in working with youth who have experienced CSE, and staff dedicated to recovering missing youth </a:t>
            </a:r>
          </a:p>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Partnering with outside organizations is effective in engaging vulnerable youth who are not currently Child Welfare involved </a:t>
            </a:r>
          </a:p>
        </p:txBody>
      </p:sp>
      <p:sp>
        <p:nvSpPr>
          <p:cNvPr id="4" name="Slide Number Placeholder 3">
            <a:extLst>
              <a:ext uri="{FF2B5EF4-FFF2-40B4-BE49-F238E27FC236}">
                <a16:creationId xmlns:a16="http://schemas.microsoft.com/office/drawing/2014/main" id="{4DF05470-99FA-70AB-424A-463DA0110B63}"/>
              </a:ext>
            </a:extLst>
          </p:cNvPr>
          <p:cNvSpPr>
            <a:spLocks noGrp="1"/>
          </p:cNvSpPr>
          <p:nvPr>
            <p:ph type="sldNum" sz="quarter" idx="12"/>
          </p:nvPr>
        </p:nvSpPr>
        <p:spPr/>
        <p:txBody>
          <a:bodyPr/>
          <a:lstStyle/>
          <a:p>
            <a:fld id="{A9A21D3D-1098-4F4F-B476-05A166C6032E}" type="slidenum">
              <a:rPr lang="en-US" smtClean="0"/>
              <a:pPr/>
              <a:t>14</a:t>
            </a:fld>
            <a:endParaRPr lang="en-US"/>
          </a:p>
        </p:txBody>
      </p:sp>
      <p:pic>
        <p:nvPicPr>
          <p:cNvPr id="5" name="Picture 4">
            <a:extLst>
              <a:ext uri="{FF2B5EF4-FFF2-40B4-BE49-F238E27FC236}">
                <a16:creationId xmlns:a16="http://schemas.microsoft.com/office/drawing/2014/main" id="{38CDAC5E-CD9D-0136-8992-CD3EC084D951}"/>
              </a:ext>
            </a:extLst>
          </p:cNvPr>
          <p:cNvPicPr>
            <a:picLocks noChangeAspect="1"/>
          </p:cNvPicPr>
          <p:nvPr/>
        </p:nvPicPr>
        <p:blipFill rotWithShape="1">
          <a:blip r:embed="rId3"/>
          <a:srcRect l="18883" t="69312" r="65625" b="25898"/>
          <a:stretch/>
        </p:blipFill>
        <p:spPr bwMode="auto">
          <a:xfrm>
            <a:off x="3178412" y="6312099"/>
            <a:ext cx="2844800" cy="542526"/>
          </a:xfrm>
          <a:prstGeom prst="rect">
            <a:avLst/>
          </a:prstGeom>
          <a:ln>
            <a:noFill/>
          </a:ln>
          <a:extLst>
            <a:ext uri="{53640926-AAD7-44D8-BBD7-CCE9431645EC}">
              <a14:shadowObscured xmlns:a14="http://schemas.microsoft.com/office/drawing/2010/main"/>
            </a:ext>
          </a:extLst>
        </p:spPr>
      </p:pic>
      <p:pic>
        <p:nvPicPr>
          <p:cNvPr id="6" name="Picture 17">
            <a:extLst>
              <a:ext uri="{FF2B5EF4-FFF2-40B4-BE49-F238E27FC236}">
                <a16:creationId xmlns:a16="http://schemas.microsoft.com/office/drawing/2014/main" id="{9C61BE1D-3224-7E05-76D6-D60AF13622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6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E800-AF2F-4428-F515-9EAC84CBE5AB}"/>
              </a:ext>
            </a:extLst>
          </p:cNvPr>
          <p:cNvSpPr>
            <a:spLocks noGrp="1"/>
          </p:cNvSpPr>
          <p:nvPr>
            <p:ph type="title"/>
          </p:nvPr>
        </p:nvSpPr>
        <p:spPr/>
        <p:txBody>
          <a:bodyPr/>
          <a:lstStyle/>
          <a:p>
            <a:r>
              <a:rPr lang="en-US" dirty="0"/>
              <a:t>Best / Promising Practices </a:t>
            </a:r>
          </a:p>
        </p:txBody>
      </p:sp>
      <p:sp>
        <p:nvSpPr>
          <p:cNvPr id="3" name="Content Placeholder 2">
            <a:extLst>
              <a:ext uri="{FF2B5EF4-FFF2-40B4-BE49-F238E27FC236}">
                <a16:creationId xmlns:a16="http://schemas.microsoft.com/office/drawing/2014/main" id="{B66F0119-20A3-6DBF-A36F-DFB6F58FDA87}"/>
              </a:ext>
            </a:extLst>
          </p:cNvPr>
          <p:cNvSpPr>
            <a:spLocks noGrp="1"/>
          </p:cNvSpPr>
          <p:nvPr>
            <p:ph idx="1"/>
          </p:nvPr>
        </p:nvSpPr>
        <p:spPr>
          <a:xfrm>
            <a:off x="304800" y="1755647"/>
            <a:ext cx="11582400" cy="4264153"/>
          </a:xfrm>
        </p:spPr>
        <p:txBody>
          <a:bodyPr>
            <a:normAutofit/>
          </a:bodyPr>
          <a:lstStyle/>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Development and implementation of the Protocol for Working with Indian Families, Children and Tribes in partnership with local Tribes</a:t>
            </a:r>
            <a:br>
              <a:rPr lang="en-US" sz="2400" dirty="0">
                <a:latin typeface="Lato" panose="020F0502020204030203" pitchFamily="34" charset="0"/>
                <a:ea typeface="Lato" panose="020F0502020204030203" pitchFamily="34" charset="0"/>
                <a:cs typeface="Lato" panose="020F0502020204030203" pitchFamily="34" charset="0"/>
              </a:rPr>
            </a:br>
            <a:endParaRPr lang="en-US" sz="2400" dirty="0">
              <a:latin typeface="Lato" panose="020F0502020204030203" pitchFamily="34" charset="0"/>
              <a:ea typeface="Lato" panose="020F0502020204030203" pitchFamily="34" charset="0"/>
              <a:cs typeface="Lato" panose="020F0502020204030203" pitchFamily="34" charset="0"/>
            </a:endParaRPr>
          </a:p>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Ensuring representative from the local Tribe is invited to all Multi-Disciplinary Team meetings that involve an AI/AN youth</a:t>
            </a:r>
            <a:br>
              <a:rPr lang="en-US" sz="2400" dirty="0">
                <a:latin typeface="Lato" panose="020F0502020204030203" pitchFamily="34" charset="0"/>
                <a:ea typeface="Lato" panose="020F0502020204030203" pitchFamily="34" charset="0"/>
                <a:cs typeface="Lato" panose="020F0502020204030203" pitchFamily="34" charset="0"/>
              </a:rPr>
            </a:br>
            <a:endParaRPr lang="en-US" sz="2400" dirty="0">
              <a:latin typeface="Lato" panose="020F0502020204030203" pitchFamily="34" charset="0"/>
              <a:ea typeface="Lato" panose="020F0502020204030203" pitchFamily="34" charset="0"/>
              <a:cs typeface="Lato" panose="020F0502020204030203" pitchFamily="34" charset="0"/>
            </a:endParaRPr>
          </a:p>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A county is part of the Bay Area Collaborative of American Indian Resources, a partnership with the AI/AN community, service providers, and local elders</a:t>
            </a:r>
          </a:p>
        </p:txBody>
      </p:sp>
      <p:sp>
        <p:nvSpPr>
          <p:cNvPr id="4" name="Slide Number Placeholder 3">
            <a:extLst>
              <a:ext uri="{FF2B5EF4-FFF2-40B4-BE49-F238E27FC236}">
                <a16:creationId xmlns:a16="http://schemas.microsoft.com/office/drawing/2014/main" id="{94513A74-4E1A-637B-5A1E-9871A25C8FF0}"/>
              </a:ext>
            </a:extLst>
          </p:cNvPr>
          <p:cNvSpPr>
            <a:spLocks noGrp="1"/>
          </p:cNvSpPr>
          <p:nvPr>
            <p:ph type="sldNum" sz="quarter" idx="12"/>
          </p:nvPr>
        </p:nvSpPr>
        <p:spPr/>
        <p:txBody>
          <a:bodyPr/>
          <a:lstStyle/>
          <a:p>
            <a:fld id="{A9A21D3D-1098-4F4F-B476-05A166C6032E}" type="slidenum">
              <a:rPr lang="en-US" smtClean="0"/>
              <a:pPr/>
              <a:t>15</a:t>
            </a:fld>
            <a:endParaRPr lang="en-US"/>
          </a:p>
        </p:txBody>
      </p:sp>
      <p:pic>
        <p:nvPicPr>
          <p:cNvPr id="5" name="Picture 4">
            <a:extLst>
              <a:ext uri="{FF2B5EF4-FFF2-40B4-BE49-F238E27FC236}">
                <a16:creationId xmlns:a16="http://schemas.microsoft.com/office/drawing/2014/main" id="{61286467-A7D1-E22B-EA02-F3B15875076F}"/>
              </a:ext>
            </a:extLst>
          </p:cNvPr>
          <p:cNvPicPr>
            <a:picLocks noChangeAspect="1"/>
          </p:cNvPicPr>
          <p:nvPr/>
        </p:nvPicPr>
        <p:blipFill rotWithShape="1">
          <a:blip r:embed="rId3"/>
          <a:srcRect l="18883" t="69312" r="65625" b="25898"/>
          <a:stretch/>
        </p:blipFill>
        <p:spPr bwMode="auto">
          <a:xfrm>
            <a:off x="3178412" y="6312099"/>
            <a:ext cx="2844800" cy="542526"/>
          </a:xfrm>
          <a:prstGeom prst="rect">
            <a:avLst/>
          </a:prstGeom>
          <a:ln>
            <a:noFill/>
          </a:ln>
          <a:extLst>
            <a:ext uri="{53640926-AAD7-44D8-BBD7-CCE9431645EC}">
              <a14:shadowObscured xmlns:a14="http://schemas.microsoft.com/office/drawing/2010/main"/>
            </a:ext>
          </a:extLst>
        </p:spPr>
      </p:pic>
      <p:pic>
        <p:nvPicPr>
          <p:cNvPr id="6" name="Picture 17">
            <a:extLst>
              <a:ext uri="{FF2B5EF4-FFF2-40B4-BE49-F238E27FC236}">
                <a16:creationId xmlns:a16="http://schemas.microsoft.com/office/drawing/2014/main" id="{9FD49208-CD36-AD08-607E-04AA742ADB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733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A36C-B3A1-E36B-DDCB-39A5FAF6DDBC}"/>
              </a:ext>
            </a:extLst>
          </p:cNvPr>
          <p:cNvSpPr>
            <a:spLocks noGrp="1"/>
          </p:cNvSpPr>
          <p:nvPr>
            <p:ph type="title"/>
          </p:nvPr>
        </p:nvSpPr>
        <p:spPr/>
        <p:txBody>
          <a:bodyPr/>
          <a:lstStyle/>
          <a:p>
            <a:r>
              <a:rPr lang="en-US" dirty="0"/>
              <a:t>Policy and Practice Recommendations</a:t>
            </a:r>
          </a:p>
        </p:txBody>
      </p:sp>
      <p:sp>
        <p:nvSpPr>
          <p:cNvPr id="3" name="Content Placeholder 2">
            <a:extLst>
              <a:ext uri="{FF2B5EF4-FFF2-40B4-BE49-F238E27FC236}">
                <a16:creationId xmlns:a16="http://schemas.microsoft.com/office/drawing/2014/main" id="{96E8D65D-0A3B-9ACC-FAE5-737F6DA6B773}"/>
              </a:ext>
            </a:extLst>
          </p:cNvPr>
          <p:cNvSpPr>
            <a:spLocks noGrp="1"/>
          </p:cNvSpPr>
          <p:nvPr>
            <p:ph idx="1"/>
          </p:nvPr>
        </p:nvSpPr>
        <p:spPr/>
        <p:txBody>
          <a:bodyPr>
            <a:normAutofit fontScale="92500" lnSpcReduction="20000"/>
          </a:bodyPr>
          <a:lstStyle/>
          <a:p>
            <a:r>
              <a:rPr lang="en-US" sz="2400" dirty="0">
                <a:latin typeface="Lato" panose="020F0502020204030203" pitchFamily="34" charset="0"/>
                <a:ea typeface="Lato" panose="020F0502020204030203" pitchFamily="34" charset="0"/>
                <a:cs typeface="Lato" panose="020F0502020204030203" pitchFamily="34" charset="0"/>
              </a:rPr>
              <a:t>Improve identification practices to promote equity, reduce bias, and decrease time before identification </a:t>
            </a:r>
          </a:p>
          <a:p>
            <a:pPr marL="0" indent="0">
              <a:buNone/>
            </a:pPr>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Improve access to and use of lived experience expertise and voice for county child welfare agencies and their partners to inform their programs</a:t>
            </a:r>
          </a:p>
          <a:p>
            <a:pPr marL="0" indent="0">
              <a:buNone/>
            </a:pPr>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Improve access to targeted secondary trauma support for county CSEC Program staff</a:t>
            </a:r>
          </a:p>
          <a:p>
            <a:pPr marL="0" indent="0">
              <a:buNone/>
            </a:pPr>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Enhance training and technical assistance to support the implementation of harm reduction for county child welfare agencies and their multidisciplinary partners, including community organizations </a:t>
            </a:r>
          </a:p>
          <a:p>
            <a:pPr marL="0" indent="0">
              <a:buNone/>
            </a:pPr>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Enhance prevention and differential response capacities and strategies</a:t>
            </a:r>
          </a:p>
        </p:txBody>
      </p:sp>
      <p:sp>
        <p:nvSpPr>
          <p:cNvPr id="4" name="Slide Number Placeholder 3">
            <a:extLst>
              <a:ext uri="{FF2B5EF4-FFF2-40B4-BE49-F238E27FC236}">
                <a16:creationId xmlns:a16="http://schemas.microsoft.com/office/drawing/2014/main" id="{65153D7F-A155-4C18-2712-0EB8E11380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21D3D-1098-4F4F-B476-05A166C603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1627A84B-B8DB-18E8-F45F-0B4FD0792480}"/>
              </a:ext>
            </a:extLst>
          </p:cNvPr>
          <p:cNvPicPr>
            <a:picLocks noChangeAspect="1"/>
          </p:cNvPicPr>
          <p:nvPr/>
        </p:nvPicPr>
        <p:blipFill rotWithShape="1">
          <a:blip r:embed="rId2"/>
          <a:srcRect l="18883" t="69312" r="65625" b="25898"/>
          <a:stretch/>
        </p:blipFill>
        <p:spPr bwMode="auto">
          <a:xfrm>
            <a:off x="3178412" y="6312099"/>
            <a:ext cx="2844800" cy="542526"/>
          </a:xfrm>
          <a:prstGeom prst="rect">
            <a:avLst/>
          </a:prstGeom>
          <a:ln>
            <a:noFill/>
          </a:ln>
          <a:extLst>
            <a:ext uri="{53640926-AAD7-44D8-BBD7-CCE9431645EC}">
              <a14:shadowObscured xmlns:a14="http://schemas.microsoft.com/office/drawing/2010/main"/>
            </a:ext>
          </a:extLst>
        </p:spPr>
      </p:pic>
      <p:pic>
        <p:nvPicPr>
          <p:cNvPr id="6" name="Picture 17">
            <a:extLst>
              <a:ext uri="{FF2B5EF4-FFF2-40B4-BE49-F238E27FC236}">
                <a16:creationId xmlns:a16="http://schemas.microsoft.com/office/drawing/2014/main" id="{2D1E34DE-64F1-A8C1-8E43-6D9F2986A5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259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4F87-4137-90AD-C369-4E999B402C4D}"/>
              </a:ext>
            </a:extLst>
          </p:cNvPr>
          <p:cNvSpPr>
            <a:spLocks noGrp="1"/>
          </p:cNvSpPr>
          <p:nvPr>
            <p:ph type="title"/>
          </p:nvPr>
        </p:nvSpPr>
        <p:spPr/>
        <p:txBody>
          <a:bodyPr/>
          <a:lstStyle/>
          <a:p>
            <a:r>
              <a:rPr lang="en-US" dirty="0"/>
              <a:t>Policy and Practice Recommendations</a:t>
            </a:r>
          </a:p>
        </p:txBody>
      </p:sp>
      <p:sp>
        <p:nvSpPr>
          <p:cNvPr id="3" name="Content Placeholder 2">
            <a:extLst>
              <a:ext uri="{FF2B5EF4-FFF2-40B4-BE49-F238E27FC236}">
                <a16:creationId xmlns:a16="http://schemas.microsoft.com/office/drawing/2014/main" id="{08B2061F-F6CE-D313-3CE5-6ACF135A7445}"/>
              </a:ext>
            </a:extLst>
          </p:cNvPr>
          <p:cNvSpPr>
            <a:spLocks noGrp="1"/>
          </p:cNvSpPr>
          <p:nvPr>
            <p:ph idx="1"/>
          </p:nvPr>
        </p:nvSpPr>
        <p:spPr>
          <a:xfrm>
            <a:off x="304800" y="1572768"/>
            <a:ext cx="11582400" cy="4447033"/>
          </a:xfrm>
        </p:spPr>
        <p:txBody>
          <a:bodyPr>
            <a:noAutofit/>
          </a:bodyPr>
          <a:lstStyle/>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Explore innovative approaches to placement</a:t>
            </a:r>
          </a:p>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Build CSE expertise among behavioral health partners through increased state and local level partnerships </a:t>
            </a:r>
          </a:p>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Continue to work with Child Welfare Digital Services (CWDS) to develop measures to track data and demonstrate outcomes in the Child Welfare Services – California Automated Response and Engagement System (CWS-CARES) that better align with the trajectories of youth impacted by CSE</a:t>
            </a:r>
          </a:p>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Continue encouraging County partners to engage local Tribes to ensure a Tribal perspective is included in not only their CSEC program implementation, but also their ongoing work and understanding of the impacts of CSE on the AI/AN community</a:t>
            </a:r>
          </a:p>
        </p:txBody>
      </p:sp>
      <p:sp>
        <p:nvSpPr>
          <p:cNvPr id="4" name="Slide Number Placeholder 3">
            <a:extLst>
              <a:ext uri="{FF2B5EF4-FFF2-40B4-BE49-F238E27FC236}">
                <a16:creationId xmlns:a16="http://schemas.microsoft.com/office/drawing/2014/main" id="{AE37C651-D0AC-47C5-D9B8-7B2537C49C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A21D3D-1098-4F4F-B476-05A166C603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01B7AD0-CBD8-F15F-75F7-86111F7F58B4}"/>
              </a:ext>
            </a:extLst>
          </p:cNvPr>
          <p:cNvPicPr>
            <a:picLocks noChangeAspect="1"/>
          </p:cNvPicPr>
          <p:nvPr/>
        </p:nvPicPr>
        <p:blipFill rotWithShape="1">
          <a:blip r:embed="rId2"/>
          <a:srcRect l="18883" t="69312" r="65625" b="25898"/>
          <a:stretch/>
        </p:blipFill>
        <p:spPr bwMode="auto">
          <a:xfrm>
            <a:off x="3178412" y="6312099"/>
            <a:ext cx="2844800" cy="542526"/>
          </a:xfrm>
          <a:prstGeom prst="rect">
            <a:avLst/>
          </a:prstGeom>
          <a:ln>
            <a:noFill/>
          </a:ln>
          <a:extLst>
            <a:ext uri="{53640926-AAD7-44D8-BBD7-CCE9431645EC}">
              <a14:shadowObscured xmlns:a14="http://schemas.microsoft.com/office/drawing/2010/main"/>
            </a:ext>
          </a:extLst>
        </p:spPr>
      </p:pic>
      <p:pic>
        <p:nvPicPr>
          <p:cNvPr id="6" name="Picture 17">
            <a:extLst>
              <a:ext uri="{FF2B5EF4-FFF2-40B4-BE49-F238E27FC236}">
                <a16:creationId xmlns:a16="http://schemas.microsoft.com/office/drawing/2014/main" id="{AA415EAE-BB43-F42D-80C2-EA8486B324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116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BF149-A6FF-6D60-C34F-A2B116614B9A}"/>
              </a:ext>
            </a:extLst>
          </p:cNvPr>
          <p:cNvSpPr>
            <a:spLocks noGrp="1"/>
          </p:cNvSpPr>
          <p:nvPr>
            <p:ph type="title"/>
          </p:nvPr>
        </p:nvSpPr>
        <p:spPr/>
        <p:txBody>
          <a:bodyPr/>
          <a:lstStyle/>
          <a:p>
            <a:r>
              <a:rPr lang="en-US" dirty="0"/>
              <a:t>Policy &amp; Practice Recommendations</a:t>
            </a:r>
          </a:p>
        </p:txBody>
      </p:sp>
      <p:sp>
        <p:nvSpPr>
          <p:cNvPr id="3" name="Content Placeholder 2">
            <a:extLst>
              <a:ext uri="{FF2B5EF4-FFF2-40B4-BE49-F238E27FC236}">
                <a16:creationId xmlns:a16="http://schemas.microsoft.com/office/drawing/2014/main" id="{94F4BCEA-B22B-7053-1C0D-1903E2A124C6}"/>
              </a:ext>
            </a:extLst>
          </p:cNvPr>
          <p:cNvSpPr>
            <a:spLocks noGrp="1"/>
          </p:cNvSpPr>
          <p:nvPr>
            <p:ph idx="1"/>
          </p:nvPr>
        </p:nvSpPr>
        <p:spPr>
          <a:xfrm>
            <a:off x="304800" y="1920239"/>
            <a:ext cx="11582400" cy="4099561"/>
          </a:xfrm>
        </p:spPr>
        <p:txBody>
          <a:bodyPr>
            <a:noAutofit/>
          </a:bodyPr>
          <a:lstStyle/>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Continue to explore ways to promote service continuity to ensure youth impacted by CSE can maintain relationships with trusted individuals </a:t>
            </a:r>
          </a:p>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Continue to support counties in developing best practices in developing and implementing policies and procedures to locate and serve youth missing from care</a:t>
            </a:r>
          </a:p>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Promote prevention practices to prevent youth who are vulnerable to CSE from becoming victims</a:t>
            </a:r>
          </a:p>
          <a:p>
            <a:pPr>
              <a:spcBef>
                <a:spcPts val="1200"/>
              </a:spcBef>
              <a:spcAft>
                <a:spcPts val="600"/>
              </a:spcAft>
            </a:pPr>
            <a:r>
              <a:rPr lang="en-US" sz="2400" dirty="0">
                <a:latin typeface="Lato" panose="020F0502020204030203" pitchFamily="34" charset="0"/>
                <a:ea typeface="Lato" panose="020F0502020204030203" pitchFamily="34" charset="0"/>
                <a:cs typeface="Lato" panose="020F0502020204030203" pitchFamily="34" charset="0"/>
              </a:rPr>
              <a:t> Ensure Juvenile Justice involved youth have access to the same services and supports as dependents</a:t>
            </a:r>
          </a:p>
        </p:txBody>
      </p:sp>
      <p:sp>
        <p:nvSpPr>
          <p:cNvPr id="4" name="Slide Number Placeholder 3">
            <a:extLst>
              <a:ext uri="{FF2B5EF4-FFF2-40B4-BE49-F238E27FC236}">
                <a16:creationId xmlns:a16="http://schemas.microsoft.com/office/drawing/2014/main" id="{6D94965E-51BA-16A5-BF6C-FFE428A9D75F}"/>
              </a:ext>
            </a:extLst>
          </p:cNvPr>
          <p:cNvSpPr>
            <a:spLocks noGrp="1"/>
          </p:cNvSpPr>
          <p:nvPr>
            <p:ph type="sldNum" sz="quarter" idx="12"/>
          </p:nvPr>
        </p:nvSpPr>
        <p:spPr/>
        <p:txBody>
          <a:bodyPr/>
          <a:lstStyle/>
          <a:p>
            <a:fld id="{A9A21D3D-1098-4F4F-B476-05A166C6032E}" type="slidenum">
              <a:rPr lang="en-US" smtClean="0"/>
              <a:pPr/>
              <a:t>18</a:t>
            </a:fld>
            <a:endParaRPr lang="en-US"/>
          </a:p>
        </p:txBody>
      </p:sp>
      <p:pic>
        <p:nvPicPr>
          <p:cNvPr id="5" name="Picture 4">
            <a:extLst>
              <a:ext uri="{FF2B5EF4-FFF2-40B4-BE49-F238E27FC236}">
                <a16:creationId xmlns:a16="http://schemas.microsoft.com/office/drawing/2014/main" id="{BBBB7615-22F2-9F0A-05E2-65BA57BC4329}"/>
              </a:ext>
            </a:extLst>
          </p:cNvPr>
          <p:cNvPicPr>
            <a:picLocks noChangeAspect="1"/>
          </p:cNvPicPr>
          <p:nvPr/>
        </p:nvPicPr>
        <p:blipFill rotWithShape="1">
          <a:blip r:embed="rId3"/>
          <a:srcRect l="18883" t="69312" r="65625" b="25898"/>
          <a:stretch/>
        </p:blipFill>
        <p:spPr bwMode="auto">
          <a:xfrm>
            <a:off x="3178412" y="6312099"/>
            <a:ext cx="2844800" cy="542526"/>
          </a:xfrm>
          <a:prstGeom prst="rect">
            <a:avLst/>
          </a:prstGeom>
          <a:ln>
            <a:noFill/>
          </a:ln>
          <a:extLst>
            <a:ext uri="{53640926-AAD7-44D8-BBD7-CCE9431645EC}">
              <a14:shadowObscured xmlns:a14="http://schemas.microsoft.com/office/drawing/2010/main"/>
            </a:ext>
          </a:extLst>
        </p:spPr>
      </p:pic>
      <p:pic>
        <p:nvPicPr>
          <p:cNvPr id="6" name="Picture 17">
            <a:extLst>
              <a:ext uri="{FF2B5EF4-FFF2-40B4-BE49-F238E27FC236}">
                <a16:creationId xmlns:a16="http://schemas.microsoft.com/office/drawing/2014/main" id="{5A8DEEB1-B0E1-CE0D-274D-259079A67A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77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55B5-72D3-38F9-3ECF-9A1194579AA3}"/>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AEFF29D9-4AB3-B798-A526-E572C716D0A5}"/>
              </a:ext>
            </a:extLst>
          </p:cNvPr>
          <p:cNvSpPr>
            <a:spLocks noGrp="1"/>
          </p:cNvSpPr>
          <p:nvPr>
            <p:ph idx="1"/>
          </p:nvPr>
        </p:nvSpPr>
        <p:spPr>
          <a:xfrm>
            <a:off x="420914" y="1600201"/>
            <a:ext cx="11466286" cy="4419600"/>
          </a:xfrm>
        </p:spPr>
        <p:txBody>
          <a:bodyPr>
            <a:normAutofit/>
          </a:bodyPr>
          <a:lstStyle/>
          <a:p>
            <a:pPr marL="0" marR="0" indent="0">
              <a:spcBef>
                <a:spcPts val="0"/>
              </a:spcBef>
              <a:spcAft>
                <a:spcPts val="600"/>
              </a:spcAft>
              <a:buNone/>
            </a:pPr>
            <a:r>
              <a:rPr lang="en-US" sz="2400" u="sng" dirty="0">
                <a:effectLst/>
                <a:latin typeface="Lato" panose="020F0502020204030203" pitchFamily="34" charset="0"/>
                <a:ea typeface="Lato" panose="020F0502020204030203" pitchFamily="34" charset="0"/>
                <a:cs typeface="Lato" panose="020F0502020204030203" pitchFamily="34" charset="0"/>
              </a:rPr>
              <a:t>Listening Session #1:</a:t>
            </a:r>
            <a:endParaRPr lang="en-US" sz="2400" dirty="0">
              <a:effectLst/>
              <a:latin typeface="Lato" panose="020F0502020204030203" pitchFamily="34" charset="0"/>
              <a:ea typeface="Lato" panose="020F0502020204030203" pitchFamily="34" charset="0"/>
              <a:cs typeface="Lato" panose="020F0502020204030203" pitchFamily="34" charset="0"/>
            </a:endParaRPr>
          </a:p>
          <a:p>
            <a:pPr marL="0" marR="0" indent="0">
              <a:spcBef>
                <a:spcPts val="0"/>
              </a:spcBef>
              <a:spcAft>
                <a:spcPts val="600"/>
              </a:spcAft>
              <a:buNone/>
            </a:pPr>
            <a:r>
              <a:rPr lang="en-US" sz="2400" dirty="0">
                <a:effectLst/>
                <a:latin typeface="Lato" panose="020F0502020204030203" pitchFamily="34" charset="0"/>
                <a:ea typeface="Lato" panose="020F0502020204030203" pitchFamily="34" charset="0"/>
                <a:cs typeface="Lato" panose="020F0502020204030203" pitchFamily="34" charset="0"/>
              </a:rPr>
              <a:t>Informed by findings from the SB 855 evaluation, the Department of Social Services’ Child Trafficking Response Team is soliciting input directly from the child welfare workforce to identify specific strategies for strengthening efforts to prevent and address CSEC. </a:t>
            </a:r>
          </a:p>
          <a:p>
            <a:pPr marL="0" marR="0" indent="0">
              <a:spcBef>
                <a:spcPts val="0"/>
              </a:spcBef>
              <a:spcAft>
                <a:spcPts val="600"/>
              </a:spcAft>
              <a:buNone/>
            </a:pPr>
            <a:endParaRPr lang="en-US" sz="2400" dirty="0">
              <a:effectLst/>
              <a:latin typeface="Lato" panose="020F0502020204030203" pitchFamily="34" charset="0"/>
              <a:ea typeface="Lato" panose="020F0502020204030203" pitchFamily="34" charset="0"/>
              <a:cs typeface="Lato" panose="020F0502020204030203" pitchFamily="34" charset="0"/>
            </a:endParaRPr>
          </a:p>
          <a:p>
            <a:pPr>
              <a:spcBef>
                <a:spcPts val="0"/>
              </a:spcBef>
              <a:spcAft>
                <a:spcPts val="600"/>
              </a:spcAft>
            </a:pPr>
            <a:r>
              <a:rPr lang="en-US" sz="2200" dirty="0">
                <a:effectLst/>
                <a:latin typeface="Lato" panose="020F0502020204030203" pitchFamily="34" charset="0"/>
                <a:ea typeface="Lato" panose="020F0502020204030203" pitchFamily="34" charset="0"/>
                <a:cs typeface="Lato" panose="020F0502020204030203" pitchFamily="34" charset="0"/>
              </a:rPr>
              <a:t>Specifically, the CTRT is gathering recommendations related to the following: </a:t>
            </a:r>
          </a:p>
          <a:p>
            <a:pPr lvl="1">
              <a:lnSpc>
                <a:spcPct val="105000"/>
              </a:lnSpc>
              <a:spcBef>
                <a:spcPts val="0"/>
              </a:spcBef>
              <a:spcAft>
                <a:spcPts val="600"/>
              </a:spcAft>
            </a:pPr>
            <a:r>
              <a:rPr lang="en-US" sz="1800" dirty="0">
                <a:effectLst/>
                <a:latin typeface="Lato" panose="020F0502020204030203" pitchFamily="34" charset="0"/>
                <a:ea typeface="Lato" panose="020F0502020204030203" pitchFamily="34" charset="0"/>
                <a:cs typeface="Lato" panose="020F0502020204030203" pitchFamily="34" charset="0"/>
              </a:rPr>
              <a:t>Screening procedures (e.g., tools; timing, training; tracking) </a:t>
            </a:r>
          </a:p>
          <a:p>
            <a:pPr lvl="1">
              <a:lnSpc>
                <a:spcPct val="105000"/>
              </a:lnSpc>
              <a:spcBef>
                <a:spcPts val="0"/>
              </a:spcBef>
              <a:spcAft>
                <a:spcPts val="600"/>
              </a:spcAft>
            </a:pPr>
            <a:r>
              <a:rPr lang="en-US" sz="1800" dirty="0">
                <a:effectLst/>
                <a:latin typeface="Lato" panose="020F0502020204030203" pitchFamily="34" charset="0"/>
                <a:ea typeface="Lato" panose="020F0502020204030203" pitchFamily="34" charset="0"/>
                <a:cs typeface="Lato" panose="020F0502020204030203" pitchFamily="34" charset="0"/>
              </a:rPr>
              <a:t>CSE Tracking (e.g., initial vs re-occurrence of CSE victimization; risk; service need/interest) </a:t>
            </a:r>
          </a:p>
          <a:p>
            <a:pPr lvl="1">
              <a:lnSpc>
                <a:spcPct val="105000"/>
              </a:lnSpc>
              <a:spcBef>
                <a:spcPts val="0"/>
              </a:spcBef>
              <a:spcAft>
                <a:spcPts val="600"/>
              </a:spcAft>
            </a:pPr>
            <a:r>
              <a:rPr lang="en-US" sz="1800" dirty="0">
                <a:effectLst/>
                <a:latin typeface="Lato" panose="020F0502020204030203" pitchFamily="34" charset="0"/>
                <a:ea typeface="Lato" panose="020F0502020204030203" pitchFamily="34" charset="0"/>
                <a:cs typeface="Lato" panose="020F0502020204030203" pitchFamily="34" charset="0"/>
              </a:rPr>
              <a:t>CSE psychoeducation and support for parents, legal guardians, and kinship caregivers</a:t>
            </a:r>
          </a:p>
        </p:txBody>
      </p:sp>
      <p:sp>
        <p:nvSpPr>
          <p:cNvPr id="4" name="Slide Number Placeholder 3">
            <a:extLst>
              <a:ext uri="{FF2B5EF4-FFF2-40B4-BE49-F238E27FC236}">
                <a16:creationId xmlns:a16="http://schemas.microsoft.com/office/drawing/2014/main" id="{DBD046BF-94BF-4652-C0D9-EA7A94E8448F}"/>
              </a:ext>
            </a:extLst>
          </p:cNvPr>
          <p:cNvSpPr>
            <a:spLocks noGrp="1"/>
          </p:cNvSpPr>
          <p:nvPr>
            <p:ph type="sldNum" sz="quarter" idx="12"/>
          </p:nvPr>
        </p:nvSpPr>
        <p:spPr/>
        <p:txBody>
          <a:bodyPr/>
          <a:lstStyle/>
          <a:p>
            <a:fld id="{A9A21D3D-1098-4F4F-B476-05A166C6032E}" type="slidenum">
              <a:rPr lang="en-US" smtClean="0"/>
              <a:pPr/>
              <a:t>19</a:t>
            </a:fld>
            <a:endParaRPr lang="en-US"/>
          </a:p>
        </p:txBody>
      </p:sp>
      <p:pic>
        <p:nvPicPr>
          <p:cNvPr id="5" name="Picture 4">
            <a:extLst>
              <a:ext uri="{FF2B5EF4-FFF2-40B4-BE49-F238E27FC236}">
                <a16:creationId xmlns:a16="http://schemas.microsoft.com/office/drawing/2014/main" id="{0A3F8A8E-C4D5-51B8-E157-B839A8874A60}"/>
              </a:ext>
            </a:extLst>
          </p:cNvPr>
          <p:cNvPicPr>
            <a:picLocks noChangeAspect="1"/>
          </p:cNvPicPr>
          <p:nvPr/>
        </p:nvPicPr>
        <p:blipFill rotWithShape="1">
          <a:blip r:embed="rId3"/>
          <a:srcRect l="18883" t="69312" r="65625" b="25898"/>
          <a:stretch/>
        </p:blipFill>
        <p:spPr bwMode="auto">
          <a:xfrm>
            <a:off x="3178412" y="6312099"/>
            <a:ext cx="2844800" cy="542526"/>
          </a:xfrm>
          <a:prstGeom prst="rect">
            <a:avLst/>
          </a:prstGeom>
          <a:ln>
            <a:noFill/>
          </a:ln>
          <a:extLst>
            <a:ext uri="{53640926-AAD7-44D8-BBD7-CCE9431645EC}">
              <a14:shadowObscured xmlns:a14="http://schemas.microsoft.com/office/drawing/2010/main"/>
            </a:ext>
          </a:extLst>
        </p:spPr>
      </p:pic>
      <p:pic>
        <p:nvPicPr>
          <p:cNvPr id="6" name="Picture 17">
            <a:extLst>
              <a:ext uri="{FF2B5EF4-FFF2-40B4-BE49-F238E27FC236}">
                <a16:creationId xmlns:a16="http://schemas.microsoft.com/office/drawing/2014/main" id="{27155160-0B24-7512-BA45-A58F18A63C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24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6321EA-3B49-4494-9481-4B8E4788DA3F}"/>
              </a:ext>
            </a:extLst>
          </p:cNvPr>
          <p:cNvSpPr>
            <a:spLocks noGrp="1"/>
          </p:cNvSpPr>
          <p:nvPr>
            <p:ph idx="1"/>
          </p:nvPr>
        </p:nvSpPr>
        <p:spPr>
          <a:xfrm>
            <a:off x="4524210" y="1913797"/>
            <a:ext cx="7449390" cy="2794000"/>
          </a:xfrm>
        </p:spPr>
        <p:txBody>
          <a:bodyPr anchor="t">
            <a:normAutofit/>
          </a:bodyPr>
          <a:lstStyle/>
          <a:p>
            <a:pPr marL="285764" indent="-285764"/>
            <a:r>
              <a:rPr lang="en-US" sz="1900" dirty="0">
                <a:latin typeface="Lato" panose="020F0502020204030203" pitchFamily="34" charset="0"/>
                <a:ea typeface="Lato" panose="020F0502020204030203" pitchFamily="34" charset="0"/>
                <a:cs typeface="Lato" panose="020F0502020204030203" pitchFamily="34" charset="0"/>
              </a:rPr>
              <a:t>Webinar resources, including recording and supplemental materials, will be posted at https://allianceforchildrensrights.org/resources/</a:t>
            </a:r>
            <a:br>
              <a:rPr lang="en-US" sz="1900" dirty="0">
                <a:latin typeface="Lato" panose="020F0502020204030203" pitchFamily="34" charset="0"/>
                <a:ea typeface="Lato" panose="020F0502020204030203" pitchFamily="34" charset="0"/>
                <a:cs typeface="Lato" panose="020F0502020204030203" pitchFamily="34" charset="0"/>
              </a:rPr>
            </a:br>
            <a:endParaRPr lang="en-US" sz="1900" dirty="0">
              <a:latin typeface="Lato" panose="020F0502020204030203" pitchFamily="34" charset="0"/>
              <a:ea typeface="Lato" panose="020F0502020204030203" pitchFamily="34" charset="0"/>
              <a:cs typeface="Lato" panose="020F0502020204030203" pitchFamily="34" charset="0"/>
            </a:endParaRPr>
          </a:p>
          <a:p>
            <a:pPr marL="285764" indent="-285764"/>
            <a:r>
              <a:rPr lang="en-US" sz="1900" dirty="0">
                <a:latin typeface="Lato" panose="020F0502020204030203" pitchFamily="34" charset="0"/>
                <a:ea typeface="Lato" panose="020F0502020204030203" pitchFamily="34" charset="0"/>
                <a:cs typeface="Lato" panose="020F0502020204030203" pitchFamily="34" charset="0"/>
              </a:rPr>
              <a:t>All attendees are muted during webinar.</a:t>
            </a:r>
            <a:br>
              <a:rPr lang="en-US" sz="1900" dirty="0">
                <a:latin typeface="Lato" panose="020F0502020204030203" pitchFamily="34" charset="0"/>
                <a:ea typeface="Lato" panose="020F0502020204030203" pitchFamily="34" charset="0"/>
                <a:cs typeface="Lato" panose="020F0502020204030203" pitchFamily="34" charset="0"/>
              </a:rPr>
            </a:br>
            <a:endParaRPr lang="en-US" sz="1900" dirty="0">
              <a:latin typeface="Lato" panose="020F0502020204030203" pitchFamily="34" charset="0"/>
              <a:ea typeface="Lato" panose="020F0502020204030203" pitchFamily="34" charset="0"/>
              <a:cs typeface="Lato" panose="020F0502020204030203" pitchFamily="34" charset="0"/>
            </a:endParaRPr>
          </a:p>
          <a:p>
            <a:pPr marL="285764" indent="-285764"/>
            <a:r>
              <a:rPr lang="en-US" sz="1900" dirty="0">
                <a:latin typeface="Lato" panose="020F0502020204030203" pitchFamily="34" charset="0"/>
                <a:ea typeface="Lato" panose="020F0502020204030203" pitchFamily="34" charset="0"/>
                <a:cs typeface="Lato" panose="020F0502020204030203" pitchFamily="34" charset="0"/>
              </a:rPr>
              <a:t>Please submit questions using the “Questions” function on your GotoWebinar dashboard.</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 name="Rectangle 1">
            <a:extLst>
              <a:ext uri="{FF2B5EF4-FFF2-40B4-BE49-F238E27FC236}">
                <a16:creationId xmlns:a16="http://schemas.microsoft.com/office/drawing/2014/main" id="{411897CF-442F-5E75-E99A-8BB3184CBE58}"/>
              </a:ext>
            </a:extLst>
          </p:cNvPr>
          <p:cNvSpPr/>
          <p:nvPr/>
        </p:nvSpPr>
        <p:spPr>
          <a:xfrm>
            <a:off x="5747657" y="5910943"/>
            <a:ext cx="6302829" cy="9470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A5CBCDA-6C4C-C56C-705D-DDB14FCFBB4A}"/>
              </a:ext>
            </a:extLst>
          </p:cNvPr>
          <p:cNvSpPr>
            <a:spLocks noGrp="1"/>
          </p:cNvSpPr>
          <p:nvPr>
            <p:ph type="title"/>
          </p:nvPr>
        </p:nvSpPr>
        <p:spPr>
          <a:xfrm>
            <a:off x="304800" y="274638"/>
            <a:ext cx="11582400" cy="836710"/>
          </a:xfrm>
        </p:spPr>
        <p:txBody>
          <a:bodyPr anchor="ctr"/>
          <a:lstStyle/>
          <a:p>
            <a:r>
              <a:rPr lang="en-US" dirty="0"/>
              <a:t>Logistics</a:t>
            </a:r>
          </a:p>
        </p:txBody>
      </p:sp>
      <p:pic>
        <p:nvPicPr>
          <p:cNvPr id="9" name="Picture 8">
            <a:extLst>
              <a:ext uri="{FF2B5EF4-FFF2-40B4-BE49-F238E27FC236}">
                <a16:creationId xmlns:a16="http://schemas.microsoft.com/office/drawing/2014/main" id="{57AE9570-58A3-4C10-BFBC-667A7745DDFF}"/>
              </a:ext>
            </a:extLst>
          </p:cNvPr>
          <p:cNvPicPr>
            <a:picLocks noChangeAspect="1"/>
          </p:cNvPicPr>
          <p:nvPr/>
        </p:nvPicPr>
        <p:blipFill>
          <a:blip r:embed="rId3"/>
          <a:stretch>
            <a:fillRect/>
          </a:stretch>
        </p:blipFill>
        <p:spPr>
          <a:xfrm>
            <a:off x="762000" y="321403"/>
            <a:ext cx="3181097" cy="6215194"/>
          </a:xfrm>
          <a:prstGeom prst="rect">
            <a:avLst/>
          </a:prstGeom>
        </p:spPr>
      </p:pic>
    </p:spTree>
    <p:extLst>
      <p:ext uri="{BB962C8B-B14F-4D97-AF65-F5344CB8AC3E}">
        <p14:creationId xmlns:p14="http://schemas.microsoft.com/office/powerpoint/2010/main" val="270230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55B5-72D3-38F9-3ECF-9A1194579AA3}"/>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AEFF29D9-4AB3-B798-A526-E572C716D0A5}"/>
              </a:ext>
            </a:extLst>
          </p:cNvPr>
          <p:cNvSpPr>
            <a:spLocks noGrp="1"/>
          </p:cNvSpPr>
          <p:nvPr>
            <p:ph idx="1"/>
          </p:nvPr>
        </p:nvSpPr>
        <p:spPr>
          <a:xfrm>
            <a:off x="435429" y="1640114"/>
            <a:ext cx="11350172" cy="5587999"/>
          </a:xfrm>
        </p:spPr>
        <p:txBody>
          <a:bodyPr>
            <a:noAutofit/>
          </a:bodyPr>
          <a:lstStyle/>
          <a:p>
            <a:pPr marL="0" marR="0" indent="0">
              <a:spcBef>
                <a:spcPts val="0"/>
              </a:spcBef>
              <a:spcAft>
                <a:spcPts val="600"/>
              </a:spcAft>
              <a:buNone/>
            </a:pPr>
            <a:r>
              <a:rPr lang="en-US" sz="2400" u="sng" dirty="0">
                <a:effectLst/>
                <a:latin typeface="Lato" panose="020F0502020204030203" pitchFamily="34" charset="0"/>
                <a:ea typeface="Lato" panose="020F0502020204030203" pitchFamily="34" charset="0"/>
                <a:cs typeface="Lato" panose="020F0502020204030203" pitchFamily="34" charset="0"/>
              </a:rPr>
              <a:t>Listening Session #2:</a:t>
            </a:r>
            <a:endParaRPr lang="en-US" sz="2400" dirty="0">
              <a:effectLst/>
              <a:latin typeface="Lato" panose="020F0502020204030203" pitchFamily="34" charset="0"/>
              <a:ea typeface="Lato" panose="020F0502020204030203" pitchFamily="34" charset="0"/>
              <a:cs typeface="Lato" panose="020F0502020204030203" pitchFamily="34" charset="0"/>
            </a:endParaRPr>
          </a:p>
          <a:p>
            <a:pPr marL="0" marR="0" indent="0">
              <a:spcBef>
                <a:spcPts val="0"/>
              </a:spcBef>
              <a:spcAft>
                <a:spcPts val="600"/>
              </a:spcAft>
              <a:buNone/>
            </a:pPr>
            <a:r>
              <a:rPr lang="en-US" sz="2400" dirty="0">
                <a:effectLst/>
                <a:latin typeface="Lato" panose="020F0502020204030203" pitchFamily="34" charset="0"/>
                <a:ea typeface="Lato" panose="020F0502020204030203" pitchFamily="34" charset="0"/>
                <a:cs typeface="Lato" panose="020F0502020204030203" pitchFamily="34" charset="0"/>
              </a:rPr>
              <a:t>Informed by findings from the SB 855 evaluation, the Department of Social Services’ Child Trafficking Response Team is soliciting input from service providers and program administrators embedded within CSEC programming to identify specific strategies for strengthening efforts to prevent and address CSEC.</a:t>
            </a:r>
          </a:p>
          <a:p>
            <a:pPr marL="0" marR="0" indent="0">
              <a:spcBef>
                <a:spcPts val="0"/>
              </a:spcBef>
              <a:spcAft>
                <a:spcPts val="600"/>
              </a:spcAft>
              <a:buNone/>
            </a:pPr>
            <a:endParaRPr lang="en-US" sz="2400" dirty="0">
              <a:effectLst/>
              <a:latin typeface="Lato" panose="020F0502020204030203" pitchFamily="34" charset="0"/>
              <a:ea typeface="Lato" panose="020F0502020204030203" pitchFamily="34" charset="0"/>
              <a:cs typeface="Lato" panose="020F0502020204030203" pitchFamily="34" charset="0"/>
            </a:endParaRPr>
          </a:p>
          <a:p>
            <a:pPr marL="0" marR="0">
              <a:spcBef>
                <a:spcPts val="0"/>
              </a:spcBef>
              <a:spcAft>
                <a:spcPts val="600"/>
              </a:spcAft>
            </a:pPr>
            <a:r>
              <a:rPr lang="en-US" sz="2200" dirty="0">
                <a:effectLst/>
                <a:latin typeface="Lato" panose="020F0502020204030203" pitchFamily="34" charset="0"/>
                <a:ea typeface="Lato" panose="020F0502020204030203" pitchFamily="34" charset="0"/>
                <a:cs typeface="Lato" panose="020F0502020204030203" pitchFamily="34" charset="0"/>
              </a:rPr>
              <a:t>Specifically, the CTRT is gathering recommendations related to the following: </a:t>
            </a:r>
          </a:p>
          <a:p>
            <a:pPr lvl="1">
              <a:lnSpc>
                <a:spcPct val="105000"/>
              </a:lnSpc>
              <a:spcBef>
                <a:spcPts val="0"/>
              </a:spcBef>
              <a:spcAft>
                <a:spcPts val="600"/>
              </a:spcAft>
            </a:pPr>
            <a:r>
              <a:rPr lang="en-US" sz="1800" dirty="0">
                <a:effectLst/>
                <a:latin typeface="Lato" panose="020F0502020204030203" pitchFamily="34" charset="0"/>
                <a:ea typeface="Lato" panose="020F0502020204030203" pitchFamily="34" charset="0"/>
                <a:cs typeface="Lato" panose="020F0502020204030203" pitchFamily="34" charset="0"/>
              </a:rPr>
              <a:t>Serving young people with CSE concerns that do not enter the child welfare system (non-dependent youth)</a:t>
            </a:r>
          </a:p>
          <a:p>
            <a:pPr lvl="1">
              <a:lnSpc>
                <a:spcPct val="105000"/>
              </a:lnSpc>
              <a:spcBef>
                <a:spcPts val="0"/>
              </a:spcBef>
              <a:spcAft>
                <a:spcPts val="600"/>
              </a:spcAft>
            </a:pPr>
            <a:r>
              <a:rPr lang="en-US" sz="1800" dirty="0">
                <a:effectLst/>
                <a:latin typeface="Lato" panose="020F0502020204030203" pitchFamily="34" charset="0"/>
                <a:ea typeface="Lato" panose="020F0502020204030203" pitchFamily="34" charset="0"/>
                <a:cs typeface="Lato" panose="020F0502020204030203" pitchFamily="34" charset="0"/>
              </a:rPr>
              <a:t>Successful Multidisciplinary teaming (e.g., format; structure; communication; participants)</a:t>
            </a:r>
          </a:p>
          <a:p>
            <a:pPr lvl="1">
              <a:lnSpc>
                <a:spcPct val="105000"/>
              </a:lnSpc>
              <a:spcBef>
                <a:spcPts val="0"/>
              </a:spcBef>
              <a:spcAft>
                <a:spcPts val="600"/>
              </a:spcAft>
            </a:pPr>
            <a:r>
              <a:rPr lang="en-US" sz="1800" dirty="0">
                <a:effectLst/>
                <a:latin typeface="Lato" panose="020F0502020204030203" pitchFamily="34" charset="0"/>
                <a:ea typeface="Lato" panose="020F0502020204030203" pitchFamily="34" charset="0"/>
                <a:cs typeface="Lato" panose="020F0502020204030203" pitchFamily="34" charset="0"/>
              </a:rPr>
              <a:t>Cross-county, interstate, and dual-system protocols and procedures </a:t>
            </a:r>
          </a:p>
        </p:txBody>
      </p:sp>
      <p:sp>
        <p:nvSpPr>
          <p:cNvPr id="4" name="Slide Number Placeholder 3">
            <a:extLst>
              <a:ext uri="{FF2B5EF4-FFF2-40B4-BE49-F238E27FC236}">
                <a16:creationId xmlns:a16="http://schemas.microsoft.com/office/drawing/2014/main" id="{DBD046BF-94BF-4652-C0D9-EA7A94E8448F}"/>
              </a:ext>
            </a:extLst>
          </p:cNvPr>
          <p:cNvSpPr>
            <a:spLocks noGrp="1"/>
          </p:cNvSpPr>
          <p:nvPr>
            <p:ph type="sldNum" sz="quarter" idx="12"/>
          </p:nvPr>
        </p:nvSpPr>
        <p:spPr/>
        <p:txBody>
          <a:bodyPr/>
          <a:lstStyle/>
          <a:p>
            <a:fld id="{A9A21D3D-1098-4F4F-B476-05A166C6032E}" type="slidenum">
              <a:rPr lang="en-US" smtClean="0"/>
              <a:pPr/>
              <a:t>20</a:t>
            </a:fld>
            <a:endParaRPr lang="en-US"/>
          </a:p>
        </p:txBody>
      </p:sp>
      <p:pic>
        <p:nvPicPr>
          <p:cNvPr id="5" name="Picture 4">
            <a:extLst>
              <a:ext uri="{FF2B5EF4-FFF2-40B4-BE49-F238E27FC236}">
                <a16:creationId xmlns:a16="http://schemas.microsoft.com/office/drawing/2014/main" id="{0A3F8A8E-C4D5-51B8-E157-B839A8874A60}"/>
              </a:ext>
            </a:extLst>
          </p:cNvPr>
          <p:cNvPicPr>
            <a:picLocks noChangeAspect="1"/>
          </p:cNvPicPr>
          <p:nvPr/>
        </p:nvPicPr>
        <p:blipFill rotWithShape="1">
          <a:blip r:embed="rId3"/>
          <a:srcRect l="18883" t="69312" r="65625" b="25898"/>
          <a:stretch/>
        </p:blipFill>
        <p:spPr bwMode="auto">
          <a:xfrm>
            <a:off x="3178412" y="6312099"/>
            <a:ext cx="2844800" cy="542526"/>
          </a:xfrm>
          <a:prstGeom prst="rect">
            <a:avLst/>
          </a:prstGeom>
          <a:ln>
            <a:noFill/>
          </a:ln>
          <a:extLst>
            <a:ext uri="{53640926-AAD7-44D8-BBD7-CCE9431645EC}">
              <a14:shadowObscured xmlns:a14="http://schemas.microsoft.com/office/drawing/2010/main"/>
            </a:ext>
          </a:extLst>
        </p:spPr>
      </p:pic>
      <p:pic>
        <p:nvPicPr>
          <p:cNvPr id="6" name="Picture 17">
            <a:extLst>
              <a:ext uri="{FF2B5EF4-FFF2-40B4-BE49-F238E27FC236}">
                <a16:creationId xmlns:a16="http://schemas.microsoft.com/office/drawing/2014/main" id="{27155160-0B24-7512-BA45-A58F18A63C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59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2B1C-F23B-FBA8-8226-EC5DB1ECDBF4}"/>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E7775ABB-DE72-7704-881C-D45B9C9ED1B3}"/>
              </a:ext>
            </a:extLst>
          </p:cNvPr>
          <p:cNvSpPr>
            <a:spLocks noGrp="1"/>
          </p:cNvSpPr>
          <p:nvPr>
            <p:ph idx="1"/>
          </p:nvPr>
        </p:nvSpPr>
        <p:spPr/>
        <p:txBody>
          <a:bodyPr/>
          <a:lstStyle/>
          <a:p>
            <a:pPr marL="457200" lvl="1" indent="0">
              <a:buNone/>
            </a:pPr>
            <a:r>
              <a:rPr lang="en-US" dirty="0">
                <a:latin typeface="Lato" panose="020F0502020204030203" pitchFamily="34" charset="0"/>
                <a:ea typeface="Lato" panose="020F0502020204030203" pitchFamily="34" charset="0"/>
                <a:cs typeface="Lato" panose="020F0502020204030203" pitchFamily="34" charset="0"/>
              </a:rPr>
              <a:t>The CDSS would like to thank:</a:t>
            </a:r>
          </a:p>
          <a:p>
            <a:pPr lvl="2"/>
            <a:r>
              <a:rPr lang="en-US" dirty="0">
                <a:latin typeface="Lato" panose="020F0502020204030203" pitchFamily="34" charset="0"/>
                <a:ea typeface="Lato" panose="020F0502020204030203" pitchFamily="34" charset="0"/>
                <a:cs typeface="Lato" panose="020F0502020204030203" pitchFamily="34" charset="0"/>
              </a:rPr>
              <a:t>The staff of UC Berkeley CCWIP and their partners at the Urban Institute.</a:t>
            </a:r>
          </a:p>
          <a:p>
            <a:pPr lvl="2"/>
            <a:r>
              <a:rPr lang="en-US" dirty="0">
                <a:latin typeface="Lato" panose="020F0502020204030203" pitchFamily="34" charset="0"/>
                <a:ea typeface="Lato" panose="020F0502020204030203" pitchFamily="34" charset="0"/>
                <a:cs typeface="Lato" panose="020F0502020204030203" pitchFamily="34" charset="0"/>
              </a:rPr>
              <a:t>Our colleagues in the CDSS – Research, Automation and Data Division.</a:t>
            </a:r>
          </a:p>
          <a:p>
            <a:pPr lvl="2"/>
            <a:r>
              <a:rPr lang="en-US" dirty="0">
                <a:latin typeface="Lato" panose="020F0502020204030203" pitchFamily="34" charset="0"/>
                <a:ea typeface="Lato" panose="020F0502020204030203" pitchFamily="34" charset="0"/>
                <a:cs typeface="Lato" panose="020F0502020204030203" pitchFamily="34" charset="0"/>
              </a:rPr>
              <a:t>The Child Welfare Council’s CSEC Action Team.</a:t>
            </a:r>
          </a:p>
          <a:p>
            <a:pPr lvl="2"/>
            <a:r>
              <a:rPr lang="en-US" dirty="0">
                <a:latin typeface="Lato" panose="020F0502020204030203" pitchFamily="34" charset="0"/>
                <a:ea typeface="Lato" panose="020F0502020204030203" pitchFamily="34" charset="0"/>
                <a:cs typeface="Lato" panose="020F0502020204030203" pitchFamily="34" charset="0"/>
              </a:rPr>
              <a:t>Preventing and Addressing Child Trafficking (PACT) Program – of the Child and Family Policy Institute of California.</a:t>
            </a:r>
          </a:p>
          <a:p>
            <a:pPr lvl="2"/>
            <a:r>
              <a:rPr lang="en-US" dirty="0">
                <a:latin typeface="Lato" panose="020F0502020204030203" pitchFamily="34" charset="0"/>
                <a:ea typeface="Lato" panose="020F0502020204030203" pitchFamily="34" charset="0"/>
                <a:cs typeface="Lato" panose="020F0502020204030203" pitchFamily="34" charset="0"/>
              </a:rPr>
              <a:t>The lived experience experts that informed the study through participation in focus groups.</a:t>
            </a:r>
          </a:p>
          <a:p>
            <a:pPr lvl="2"/>
            <a:r>
              <a:rPr lang="en-US" dirty="0">
                <a:latin typeface="Lato" panose="020F0502020204030203" pitchFamily="34" charset="0"/>
                <a:ea typeface="Lato" panose="020F0502020204030203" pitchFamily="34" charset="0"/>
                <a:cs typeface="Lato" panose="020F0502020204030203" pitchFamily="34" charset="0"/>
              </a:rPr>
              <a:t>Special Thanks to: Alia Azariah, Cari </a:t>
            </a:r>
            <a:r>
              <a:rPr lang="en-US" dirty="0" err="1">
                <a:latin typeface="Lato" panose="020F0502020204030203" pitchFamily="34" charset="0"/>
                <a:ea typeface="Lato" panose="020F0502020204030203" pitchFamily="34" charset="0"/>
                <a:cs typeface="Lato" panose="020F0502020204030203" pitchFamily="34" charset="0"/>
              </a:rPr>
              <a:t>Herthel</a:t>
            </a:r>
            <a:r>
              <a:rPr lang="en-US" dirty="0">
                <a:latin typeface="Lato" panose="020F0502020204030203" pitchFamily="34" charset="0"/>
                <a:ea typeface="Lato" panose="020F0502020204030203" pitchFamily="34" charset="0"/>
                <a:cs typeface="Lato" panose="020F0502020204030203" pitchFamily="34" charset="0"/>
              </a:rPr>
              <a:t> and </a:t>
            </a:r>
            <a:r>
              <a:rPr lang="en-US" dirty="0" err="1">
                <a:latin typeface="Lato" panose="020F0502020204030203" pitchFamily="34" charset="0"/>
                <a:ea typeface="Lato" panose="020F0502020204030203" pitchFamily="34" charset="0"/>
                <a:cs typeface="Lato" panose="020F0502020204030203" pitchFamily="34" charset="0"/>
              </a:rPr>
              <a:t>Tkeyah</a:t>
            </a:r>
            <a:r>
              <a:rPr lang="en-US" dirty="0">
                <a:latin typeface="Lato" panose="020F0502020204030203" pitchFamily="34" charset="0"/>
                <a:ea typeface="Lato" panose="020F0502020204030203" pitchFamily="34" charset="0"/>
                <a:cs typeface="Lato" panose="020F0502020204030203" pitchFamily="34" charset="0"/>
              </a:rPr>
              <a:t> </a:t>
            </a:r>
            <a:r>
              <a:rPr lang="en-US" dirty="0" err="1">
                <a:latin typeface="Lato" panose="020F0502020204030203" pitchFamily="34" charset="0"/>
                <a:ea typeface="Lato" panose="020F0502020204030203" pitchFamily="34" charset="0"/>
                <a:cs typeface="Lato" panose="020F0502020204030203" pitchFamily="34" charset="0"/>
              </a:rPr>
              <a:t>Dupclay</a:t>
            </a:r>
            <a:r>
              <a:rPr lang="en-US" dirty="0">
                <a:latin typeface="Lato" panose="020F0502020204030203" pitchFamily="34" charset="0"/>
                <a:ea typeface="Lato" panose="020F0502020204030203" pitchFamily="34" charset="0"/>
                <a:cs typeface="Lato" panose="020F0502020204030203" pitchFamily="34" charset="0"/>
              </a:rPr>
              <a:t> as well as the CSEC Action Team’s Advisory Board.</a:t>
            </a:r>
          </a:p>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402A8FB7-384C-45D7-F85A-0FB573CE6978}"/>
              </a:ext>
            </a:extLst>
          </p:cNvPr>
          <p:cNvSpPr>
            <a:spLocks noGrp="1"/>
          </p:cNvSpPr>
          <p:nvPr>
            <p:ph type="sldNum" sz="quarter" idx="12"/>
          </p:nvPr>
        </p:nvSpPr>
        <p:spPr/>
        <p:txBody>
          <a:bodyPr/>
          <a:lstStyle/>
          <a:p>
            <a:fld id="{A9A21D3D-1098-4F4F-B476-05A166C6032E}" type="slidenum">
              <a:rPr lang="en-US" smtClean="0"/>
              <a:pPr/>
              <a:t>21</a:t>
            </a:fld>
            <a:endParaRPr lang="en-US"/>
          </a:p>
        </p:txBody>
      </p:sp>
      <p:pic>
        <p:nvPicPr>
          <p:cNvPr id="5" name="Picture 4">
            <a:extLst>
              <a:ext uri="{FF2B5EF4-FFF2-40B4-BE49-F238E27FC236}">
                <a16:creationId xmlns:a16="http://schemas.microsoft.com/office/drawing/2014/main" id="{C66DE485-BED8-F352-FF2A-640C511B47F8}"/>
              </a:ext>
            </a:extLst>
          </p:cNvPr>
          <p:cNvPicPr>
            <a:picLocks noChangeAspect="1"/>
          </p:cNvPicPr>
          <p:nvPr/>
        </p:nvPicPr>
        <p:blipFill rotWithShape="1">
          <a:blip r:embed="rId2"/>
          <a:srcRect l="18883" t="69312" r="65625" b="25898"/>
          <a:stretch/>
        </p:blipFill>
        <p:spPr bwMode="auto">
          <a:xfrm>
            <a:off x="3178412" y="6312099"/>
            <a:ext cx="2844800" cy="542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0030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F08-69E1-42EE-AE2D-835B4523D101}"/>
              </a:ext>
            </a:extLst>
          </p:cNvPr>
          <p:cNvSpPr>
            <a:spLocks noGrp="1"/>
          </p:cNvSpPr>
          <p:nvPr>
            <p:ph type="title"/>
          </p:nvPr>
        </p:nvSpPr>
        <p:spPr/>
        <p:txBody>
          <a:bodyPr>
            <a:normAutofit/>
          </a:bodyPr>
          <a:lstStyle/>
          <a:p>
            <a:r>
              <a:rPr lang="en-US" sz="4000" b="0" dirty="0"/>
              <a:t>Thank you for your time</a:t>
            </a:r>
          </a:p>
        </p:txBody>
      </p:sp>
      <p:sp>
        <p:nvSpPr>
          <p:cNvPr id="7" name="Slide Number Placeholder 6">
            <a:extLst>
              <a:ext uri="{FF2B5EF4-FFF2-40B4-BE49-F238E27FC236}">
                <a16:creationId xmlns:a16="http://schemas.microsoft.com/office/drawing/2014/main" id="{A2497CC6-C625-494A-AA62-87170937C86C}"/>
              </a:ext>
            </a:extLst>
          </p:cNvPr>
          <p:cNvSpPr>
            <a:spLocks noGrp="1"/>
          </p:cNvSpPr>
          <p:nvPr>
            <p:ph type="sldNum" sz="quarter" idx="12"/>
          </p:nvPr>
        </p:nvSpPr>
        <p:spPr/>
        <p:txBody>
          <a:bodyPr/>
          <a:lstStyle/>
          <a:p>
            <a:fld id="{A9A21D3D-1098-4F4F-B476-05A166C6032E}" type="slidenum">
              <a:rPr lang="en-US" smtClean="0"/>
              <a:pPr/>
              <a:t>22</a:t>
            </a:fld>
            <a:endParaRPr lang="en-US"/>
          </a:p>
        </p:txBody>
      </p:sp>
      <p:pic>
        <p:nvPicPr>
          <p:cNvPr id="5" name="Picture 4">
            <a:extLst>
              <a:ext uri="{FF2B5EF4-FFF2-40B4-BE49-F238E27FC236}">
                <a16:creationId xmlns:a16="http://schemas.microsoft.com/office/drawing/2014/main" id="{6CC927CC-D6D5-4D59-BD67-AE16153AEF79}"/>
              </a:ext>
            </a:extLst>
          </p:cNvPr>
          <p:cNvPicPr>
            <a:picLocks noChangeAspect="1"/>
          </p:cNvPicPr>
          <p:nvPr/>
        </p:nvPicPr>
        <p:blipFill rotWithShape="1">
          <a:blip r:embed="rId3"/>
          <a:srcRect l="18883" t="69312" r="65625" b="25898"/>
          <a:stretch/>
        </p:blipFill>
        <p:spPr bwMode="auto">
          <a:xfrm>
            <a:off x="0" y="6315474"/>
            <a:ext cx="3122341" cy="542526"/>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EFDA3773-8861-E6CA-0829-F81B0C613074}"/>
              </a:ext>
            </a:extLst>
          </p:cNvPr>
          <p:cNvSpPr txBox="1"/>
          <p:nvPr/>
        </p:nvSpPr>
        <p:spPr>
          <a:xfrm>
            <a:off x="891537" y="5580163"/>
            <a:ext cx="10408920" cy="523220"/>
          </a:xfrm>
          <a:prstGeom prst="rect">
            <a:avLst/>
          </a:prstGeom>
          <a:noFill/>
        </p:spPr>
        <p:txBody>
          <a:bodyPr wrap="square">
            <a:spAutoFit/>
          </a:bodyPr>
          <a:lstStyle/>
          <a:p>
            <a:pPr algn="ctr"/>
            <a:r>
              <a:rPr lang="en-US" sz="2800" dirty="0">
                <a:solidFill>
                  <a:srgbClr val="002060"/>
                </a:solidFill>
                <a:latin typeface="Lato" panose="020F0502020204030203" pitchFamily="34" charset="0"/>
                <a:ea typeface="Lato" panose="020F0502020204030203" pitchFamily="34" charset="0"/>
                <a:cs typeface="Lato" panose="020F0502020204030203" pitchFamily="34" charset="0"/>
              </a:rPr>
              <a:t>Contact: Ivy_Hammond@berkeley.edu</a:t>
            </a:r>
          </a:p>
        </p:txBody>
      </p:sp>
      <p:sp>
        <p:nvSpPr>
          <p:cNvPr id="8" name="Text Placeholder 3">
            <a:extLst>
              <a:ext uri="{FF2B5EF4-FFF2-40B4-BE49-F238E27FC236}">
                <a16:creationId xmlns:a16="http://schemas.microsoft.com/office/drawing/2014/main" id="{AC512871-F4BB-9C2A-D3AA-FEB047DD9596}"/>
              </a:ext>
            </a:extLst>
          </p:cNvPr>
          <p:cNvSpPr txBox="1">
            <a:spLocks/>
          </p:cNvSpPr>
          <p:nvPr/>
        </p:nvSpPr>
        <p:spPr>
          <a:xfrm>
            <a:off x="3710938" y="1572877"/>
            <a:ext cx="4770119" cy="80029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2060"/>
                </a:solidFill>
                <a:latin typeface="Lato" panose="020F0502020204030203" pitchFamily="34" charset="0"/>
                <a:ea typeface="Lato" panose="020F0502020204030203" pitchFamily="34" charset="0"/>
                <a:cs typeface="Lato" panose="020F0502020204030203" pitchFamily="34" charset="0"/>
              </a:rPr>
              <a:t>For our full report, scan:</a:t>
            </a:r>
          </a:p>
          <a:p>
            <a:pPr algn="ctr"/>
            <a:endParaRPr lang="en-US" dirty="0">
              <a:latin typeface="Lato" panose="020F0502020204030203" pitchFamily="34" charset="0"/>
              <a:ea typeface="Lato" panose="020F0502020204030203" pitchFamily="34" charset="0"/>
              <a:cs typeface="Lato" panose="020F0502020204030203" pitchFamily="34" charset="0"/>
            </a:endParaRPr>
          </a:p>
        </p:txBody>
      </p:sp>
      <p:pic>
        <p:nvPicPr>
          <p:cNvPr id="10" name="Picture 9" descr="A qr code on a white background&#10;&#10;Description automatically generated">
            <a:extLst>
              <a:ext uri="{FF2B5EF4-FFF2-40B4-BE49-F238E27FC236}">
                <a16:creationId xmlns:a16="http://schemas.microsoft.com/office/drawing/2014/main" id="{17B284C9-BCCB-1073-1B27-18F74523B9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391" y="2152948"/>
            <a:ext cx="3427215" cy="3427215"/>
          </a:xfrm>
          <a:prstGeom prst="rect">
            <a:avLst/>
          </a:prstGeom>
        </p:spPr>
      </p:pic>
      <p:pic>
        <p:nvPicPr>
          <p:cNvPr id="3" name="Picture 17">
            <a:extLst>
              <a:ext uri="{FF2B5EF4-FFF2-40B4-BE49-F238E27FC236}">
                <a16:creationId xmlns:a16="http://schemas.microsoft.com/office/drawing/2014/main" id="{4A7A3767-B18F-5594-E3E8-616905365F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030E02C-F36A-0C64-D12C-980F43C2737C}"/>
              </a:ext>
            </a:extLst>
          </p:cNvPr>
          <p:cNvPicPr>
            <a:picLocks noChangeAspect="1"/>
          </p:cNvPicPr>
          <p:nvPr/>
        </p:nvPicPr>
        <p:blipFill rotWithShape="1">
          <a:blip r:embed="rId3"/>
          <a:srcRect l="18883" t="69312" r="65625" b="25898"/>
          <a:stretch/>
        </p:blipFill>
        <p:spPr bwMode="auto">
          <a:xfrm>
            <a:off x="2973659" y="6303519"/>
            <a:ext cx="3122341" cy="542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510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A184-A2A2-1D32-D0E3-09BA6D73D846}"/>
              </a:ext>
            </a:extLst>
          </p:cNvPr>
          <p:cNvSpPr>
            <a:spLocks noGrp="1"/>
          </p:cNvSpPr>
          <p:nvPr>
            <p:ph type="title"/>
          </p:nvPr>
        </p:nvSpPr>
        <p:spPr/>
        <p:txBody>
          <a:bodyPr/>
          <a:lstStyle/>
          <a:p>
            <a:r>
              <a:rPr lang="en-US" dirty="0"/>
              <a:t>Additional Information</a:t>
            </a:r>
          </a:p>
        </p:txBody>
      </p:sp>
      <p:sp>
        <p:nvSpPr>
          <p:cNvPr id="3" name="Content Placeholder 2">
            <a:extLst>
              <a:ext uri="{FF2B5EF4-FFF2-40B4-BE49-F238E27FC236}">
                <a16:creationId xmlns:a16="http://schemas.microsoft.com/office/drawing/2014/main" id="{994FB949-EEA1-E9B0-46D3-B10B941E7132}"/>
              </a:ext>
            </a:extLst>
          </p:cNvPr>
          <p:cNvSpPr>
            <a:spLocks noGrp="1"/>
          </p:cNvSpPr>
          <p:nvPr>
            <p:ph idx="1"/>
          </p:nvPr>
        </p:nvSpPr>
        <p:spPr/>
        <p:txBody>
          <a:bodyPr/>
          <a:lstStyle/>
          <a:p>
            <a:pPr algn="l" fontAlgn="base"/>
            <a:endParaRPr lang="en-US" sz="2400" dirty="0">
              <a:latin typeface="Lato" panose="020F0502020204030203" pitchFamily="34" charset="0"/>
              <a:ea typeface="Lato" panose="020F0502020204030203" pitchFamily="34" charset="0"/>
              <a:cs typeface="Lato" panose="020F0502020204030203" pitchFamily="34" charset="0"/>
              <a:hlinkClick r:id="rId3"/>
            </a:endParaRPr>
          </a:p>
          <a:p>
            <a:pPr algn="l" fontAlgn="base"/>
            <a:endParaRPr lang="en-US" sz="2400" dirty="0">
              <a:latin typeface="Lato" panose="020F0502020204030203" pitchFamily="34" charset="0"/>
              <a:ea typeface="Lato" panose="020F0502020204030203" pitchFamily="34" charset="0"/>
              <a:cs typeface="Lato" panose="020F0502020204030203" pitchFamily="34" charset="0"/>
              <a:hlinkClick r:id="rId3"/>
            </a:endParaRPr>
          </a:p>
          <a:p>
            <a:pPr algn="l" fontAlgn="base"/>
            <a:r>
              <a:rPr lang="en-US" sz="2400" dirty="0">
                <a:latin typeface="Lato" panose="020F0502020204030203" pitchFamily="34" charset="0"/>
                <a:ea typeface="Lato" panose="020F0502020204030203" pitchFamily="34" charset="0"/>
                <a:cs typeface="Lato" panose="020F0502020204030203" pitchFamily="34" charset="0"/>
                <a:hlinkClick r:id="rId3"/>
              </a:rPr>
              <a:t>ACIN I-06-24</a:t>
            </a:r>
            <a:r>
              <a:rPr lang="en-US" sz="2400" dirty="0">
                <a:latin typeface="Lato" panose="020F0502020204030203" pitchFamily="34" charset="0"/>
                <a:ea typeface="Lato" panose="020F0502020204030203" pitchFamily="34" charset="0"/>
                <a:cs typeface="Lato" panose="020F0502020204030203" pitchFamily="34" charset="0"/>
              </a:rPr>
              <a:t> - </a:t>
            </a:r>
            <a:r>
              <a:rPr lang="en-US" sz="2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Evaluating California’s Efforts To Address The Commercial Sexual Exploitation Of Children: An Evaluation Of The Commercially Sexually Exploited Children Program Established Through Senate Bill 855</a:t>
            </a:r>
          </a:p>
          <a:p>
            <a:pPr marL="0" indent="0" algn="l" fontAlgn="base">
              <a:buNone/>
            </a:pPr>
            <a:endParaRPr lang="en-US" sz="24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Email – </a:t>
            </a:r>
            <a:r>
              <a:rPr lang="en-US" sz="2400" dirty="0">
                <a:latin typeface="Lato" panose="020F0502020204030203" pitchFamily="34" charset="0"/>
                <a:ea typeface="Lato" panose="020F0502020204030203" pitchFamily="34" charset="0"/>
                <a:cs typeface="Lato" panose="020F0502020204030203" pitchFamily="34" charset="0"/>
                <a:hlinkClick r:id="rId4"/>
              </a:rPr>
              <a:t>CSECProgram@dss.ca.gov</a:t>
            </a:r>
            <a:r>
              <a:rPr lang="en-US" sz="2400" dirty="0">
                <a:latin typeface="Lato" panose="020F0502020204030203" pitchFamily="34" charset="0"/>
                <a:ea typeface="Lato" panose="020F0502020204030203" pitchFamily="34" charset="0"/>
                <a:cs typeface="Lato" panose="020F0502020204030203" pitchFamily="34" charset="0"/>
              </a:rPr>
              <a:t> </a:t>
            </a:r>
            <a:br>
              <a:rPr lang="en-US" dirty="0">
                <a:latin typeface="Lato" panose="020F0502020204030203" pitchFamily="34" charset="0"/>
                <a:ea typeface="Lato" panose="020F0502020204030203" pitchFamily="34" charset="0"/>
                <a:cs typeface="Lato" panose="020F0502020204030203" pitchFamily="34" charset="0"/>
              </a:rPr>
            </a:b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BFA1D78F-0D8B-BB25-1780-8CA457E7137B}"/>
              </a:ext>
            </a:extLst>
          </p:cNvPr>
          <p:cNvSpPr>
            <a:spLocks noGrp="1"/>
          </p:cNvSpPr>
          <p:nvPr>
            <p:ph type="sldNum" sz="quarter" idx="12"/>
          </p:nvPr>
        </p:nvSpPr>
        <p:spPr/>
        <p:txBody>
          <a:bodyPr/>
          <a:lstStyle/>
          <a:p>
            <a:fld id="{A9A21D3D-1098-4F4F-B476-05A166C6032E}" type="slidenum">
              <a:rPr lang="en-US" smtClean="0"/>
              <a:pPr/>
              <a:t>23</a:t>
            </a:fld>
            <a:endParaRPr lang="en-US"/>
          </a:p>
        </p:txBody>
      </p:sp>
      <p:pic>
        <p:nvPicPr>
          <p:cNvPr id="5" name="Picture 4">
            <a:extLst>
              <a:ext uri="{FF2B5EF4-FFF2-40B4-BE49-F238E27FC236}">
                <a16:creationId xmlns:a16="http://schemas.microsoft.com/office/drawing/2014/main" id="{377F26FD-9978-B350-5ACF-47316B288F69}"/>
              </a:ext>
            </a:extLst>
          </p:cNvPr>
          <p:cNvPicPr>
            <a:picLocks noChangeAspect="1"/>
          </p:cNvPicPr>
          <p:nvPr/>
        </p:nvPicPr>
        <p:blipFill rotWithShape="1">
          <a:blip r:embed="rId5"/>
          <a:srcRect l="18883" t="69312" r="65625" b="25898"/>
          <a:stretch/>
        </p:blipFill>
        <p:spPr bwMode="auto">
          <a:xfrm>
            <a:off x="3178412" y="6312099"/>
            <a:ext cx="2844800" cy="542526"/>
          </a:xfrm>
          <a:prstGeom prst="rect">
            <a:avLst/>
          </a:prstGeom>
          <a:ln>
            <a:noFill/>
          </a:ln>
          <a:extLst>
            <a:ext uri="{53640926-AAD7-44D8-BBD7-CCE9431645EC}">
              <a14:shadowObscured xmlns:a14="http://schemas.microsoft.com/office/drawing/2010/main"/>
            </a:ext>
          </a:extLst>
        </p:spPr>
      </p:pic>
      <p:pic>
        <p:nvPicPr>
          <p:cNvPr id="6" name="Picture 17">
            <a:extLst>
              <a:ext uri="{FF2B5EF4-FFF2-40B4-BE49-F238E27FC236}">
                <a16:creationId xmlns:a16="http://schemas.microsoft.com/office/drawing/2014/main" id="{395FF8EC-9369-D9B7-CF7B-25F305A2A51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104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A184-A2A2-1D32-D0E3-09BA6D73D846}"/>
              </a:ext>
            </a:extLst>
          </p:cNvPr>
          <p:cNvSpPr>
            <a:spLocks noGrp="1"/>
          </p:cNvSpPr>
          <p:nvPr>
            <p:ph type="title"/>
          </p:nvPr>
        </p:nvSpPr>
        <p:spPr/>
        <p:txBody>
          <a:bodyPr/>
          <a:lstStyle/>
          <a:p>
            <a:r>
              <a:rPr lang="en-US" dirty="0"/>
              <a:t>Tell Us More</a:t>
            </a:r>
          </a:p>
        </p:txBody>
      </p:sp>
      <p:sp>
        <p:nvSpPr>
          <p:cNvPr id="3" name="Content Placeholder 2">
            <a:extLst>
              <a:ext uri="{FF2B5EF4-FFF2-40B4-BE49-F238E27FC236}">
                <a16:creationId xmlns:a16="http://schemas.microsoft.com/office/drawing/2014/main" id="{994FB949-EEA1-E9B0-46D3-B10B941E7132}"/>
              </a:ext>
            </a:extLst>
          </p:cNvPr>
          <p:cNvSpPr>
            <a:spLocks noGrp="1"/>
          </p:cNvSpPr>
          <p:nvPr>
            <p:ph idx="1"/>
          </p:nvPr>
        </p:nvSpPr>
        <p:spPr/>
        <p:txBody>
          <a:bodyPr>
            <a:normAutofit fontScale="92500" lnSpcReduction="20000"/>
          </a:bodyPr>
          <a:lstStyle/>
          <a:p>
            <a:pPr algn="l" fontAlgn="base"/>
            <a:endParaRPr lang="en-US" sz="2400" dirty="0">
              <a:latin typeface="Lato" panose="020F0502020204030203" pitchFamily="34" charset="0"/>
              <a:ea typeface="Lato" panose="020F0502020204030203" pitchFamily="34" charset="0"/>
              <a:cs typeface="Lato" panose="020F0502020204030203" pitchFamily="34" charset="0"/>
              <a:hlinkClick r:id="rId3"/>
            </a:endParaRPr>
          </a:p>
          <a:p>
            <a:pPr algn="l" fontAlgn="base"/>
            <a:endParaRPr lang="en-US" sz="2400" dirty="0">
              <a:latin typeface="Lato" panose="020F0502020204030203" pitchFamily="34" charset="0"/>
              <a:ea typeface="Lato" panose="020F0502020204030203" pitchFamily="34" charset="0"/>
              <a:cs typeface="Lato" panose="020F0502020204030203" pitchFamily="34" charset="0"/>
              <a:hlinkClick r:id="rId3"/>
            </a:endParaRPr>
          </a:p>
          <a:p>
            <a:pPr algn="l" fontAlgn="base"/>
            <a:r>
              <a:rPr lang="en-US" sz="3500"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How does this information resonate with your experiences?</a:t>
            </a:r>
          </a:p>
          <a:p>
            <a:pPr algn="l" fontAlgn="base"/>
            <a:endParaRPr lang="en-US" sz="3500"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pPr algn="l" fontAlgn="base"/>
            <a:r>
              <a:rPr lang="en-US" sz="3500"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What barriers have you encountered in supporting families impacted by CSEC?</a:t>
            </a:r>
          </a:p>
          <a:p>
            <a:pPr algn="l" fontAlgn="base"/>
            <a:endParaRPr lang="en-US" sz="3500"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a:p>
            <a:pPr algn="l" fontAlgn="base"/>
            <a:r>
              <a:rPr lang="en-US" sz="3500" i="1"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What more do you need to best support families impacted by CSEC?</a:t>
            </a:r>
            <a:br>
              <a:rPr lang="en-US"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br>
            <a:endParaRPr lang="en-US"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BFA1D78F-0D8B-BB25-1780-8CA457E7137B}"/>
              </a:ext>
            </a:extLst>
          </p:cNvPr>
          <p:cNvSpPr>
            <a:spLocks noGrp="1"/>
          </p:cNvSpPr>
          <p:nvPr>
            <p:ph type="sldNum" sz="quarter" idx="12"/>
          </p:nvPr>
        </p:nvSpPr>
        <p:spPr/>
        <p:txBody>
          <a:bodyPr/>
          <a:lstStyle/>
          <a:p>
            <a:fld id="{A9A21D3D-1098-4F4F-B476-05A166C6032E}" type="slidenum">
              <a:rPr lang="en-US" smtClean="0"/>
              <a:pPr/>
              <a:t>24</a:t>
            </a:fld>
            <a:endParaRPr lang="en-US"/>
          </a:p>
        </p:txBody>
      </p:sp>
      <p:pic>
        <p:nvPicPr>
          <p:cNvPr id="5" name="Picture 4">
            <a:extLst>
              <a:ext uri="{FF2B5EF4-FFF2-40B4-BE49-F238E27FC236}">
                <a16:creationId xmlns:a16="http://schemas.microsoft.com/office/drawing/2014/main" id="{377F26FD-9978-B350-5ACF-47316B288F69}"/>
              </a:ext>
            </a:extLst>
          </p:cNvPr>
          <p:cNvPicPr>
            <a:picLocks noChangeAspect="1"/>
          </p:cNvPicPr>
          <p:nvPr/>
        </p:nvPicPr>
        <p:blipFill rotWithShape="1">
          <a:blip r:embed="rId4"/>
          <a:srcRect l="18883" t="69312" r="65625" b="25898"/>
          <a:stretch/>
        </p:blipFill>
        <p:spPr bwMode="auto">
          <a:xfrm>
            <a:off x="3178412" y="6312099"/>
            <a:ext cx="2844800" cy="542526"/>
          </a:xfrm>
          <a:prstGeom prst="rect">
            <a:avLst/>
          </a:prstGeom>
          <a:ln>
            <a:noFill/>
          </a:ln>
          <a:extLst>
            <a:ext uri="{53640926-AAD7-44D8-BBD7-CCE9431645EC}">
              <a14:shadowObscured xmlns:a14="http://schemas.microsoft.com/office/drawing/2010/main"/>
            </a:ext>
          </a:extLst>
        </p:spPr>
      </p:pic>
      <p:pic>
        <p:nvPicPr>
          <p:cNvPr id="6" name="Picture 17">
            <a:extLst>
              <a:ext uri="{FF2B5EF4-FFF2-40B4-BE49-F238E27FC236}">
                <a16:creationId xmlns:a16="http://schemas.microsoft.com/office/drawing/2014/main" id="{395FF8EC-9369-D9B7-CF7B-25F305A2A51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98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Hand holding baby feet">
            <a:extLst>
              <a:ext uri="{FF2B5EF4-FFF2-40B4-BE49-F238E27FC236}">
                <a16:creationId xmlns:a16="http://schemas.microsoft.com/office/drawing/2014/main" id="{02609598-F7A6-F34C-AA10-A51A846E88B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778" r="27778"/>
          <a:stretch/>
        </p:blipFill>
        <p:spPr>
          <a:xfrm>
            <a:off x="6397231" y="0"/>
            <a:ext cx="5557794" cy="6858000"/>
          </a:xfrm>
        </p:spPr>
      </p:pic>
      <p:sp>
        <p:nvSpPr>
          <p:cNvPr id="7" name="TextBox 6">
            <a:extLst>
              <a:ext uri="{FF2B5EF4-FFF2-40B4-BE49-F238E27FC236}">
                <a16:creationId xmlns:a16="http://schemas.microsoft.com/office/drawing/2014/main" id="{6896B457-990D-4A66-B69E-8D1F579F5743}"/>
              </a:ext>
            </a:extLst>
          </p:cNvPr>
          <p:cNvSpPr txBox="1"/>
          <p:nvPr/>
        </p:nvSpPr>
        <p:spPr>
          <a:xfrm>
            <a:off x="6569206" y="5290975"/>
            <a:ext cx="3003467" cy="1323439"/>
          </a:xfrm>
          <a:prstGeom prst="rect">
            <a:avLst/>
          </a:prstGeom>
          <a:noFill/>
        </p:spPr>
        <p:txBody>
          <a:bodyPr wrap="square" rtlCol="0">
            <a:spAutoFit/>
          </a:bodyPr>
          <a:lstStyle/>
          <a:p>
            <a:r>
              <a:rPr lang="en-GB" sz="4000" b="1" dirty="0">
                <a:solidFill>
                  <a:schemeClr val="bg1"/>
                </a:solidFill>
                <a:latin typeface="Aktiv Grotesk Black" panose="020B0504020202020204" pitchFamily="34" charset="0"/>
                <a:ea typeface="Aktiv Grotesk Black" panose="020B0504020202020204" pitchFamily="34" charset="0"/>
                <a:cs typeface="Aktiv Grotesk Black" panose="020B0504020202020204" pitchFamily="34" charset="0"/>
              </a:rPr>
              <a:t>THANK</a:t>
            </a:r>
          </a:p>
          <a:p>
            <a:r>
              <a:rPr lang="en-GB" sz="4000" b="1" dirty="0">
                <a:solidFill>
                  <a:srgbClr val="FBA400"/>
                </a:solidFill>
                <a:latin typeface="Aktiv Grotesk Black" panose="020B0504020202020204" pitchFamily="34" charset="0"/>
                <a:ea typeface="Aktiv Grotesk Black" panose="020B0504020202020204" pitchFamily="34" charset="0"/>
                <a:cs typeface="Aktiv Grotesk Black" panose="020B0504020202020204" pitchFamily="34" charset="0"/>
              </a:rPr>
              <a:t>YOU</a:t>
            </a:r>
            <a:endParaRPr lang="en-ID" sz="4000" b="1" dirty="0">
              <a:solidFill>
                <a:srgbClr val="FBA400"/>
              </a:solidFill>
              <a:latin typeface="Aktiv Grotesk Black" panose="020B0504020202020204" pitchFamily="34" charset="0"/>
              <a:ea typeface="Aktiv Grotesk Black" panose="020B0504020202020204" pitchFamily="34" charset="0"/>
              <a:cs typeface="Aktiv Grotesk Black" panose="020B0504020202020204" pitchFamily="34" charset="0"/>
            </a:endParaRPr>
          </a:p>
        </p:txBody>
      </p:sp>
      <p:sp>
        <p:nvSpPr>
          <p:cNvPr id="18" name="TextBox 17">
            <a:extLst>
              <a:ext uri="{FF2B5EF4-FFF2-40B4-BE49-F238E27FC236}">
                <a16:creationId xmlns:a16="http://schemas.microsoft.com/office/drawing/2014/main" id="{6296D3B5-CD6E-4877-8D01-099F3EBC8C76}"/>
              </a:ext>
            </a:extLst>
          </p:cNvPr>
          <p:cNvSpPr txBox="1"/>
          <p:nvPr/>
        </p:nvSpPr>
        <p:spPr>
          <a:xfrm>
            <a:off x="1127816" y="5626212"/>
            <a:ext cx="2337419" cy="461665"/>
          </a:xfrm>
          <a:prstGeom prst="rect">
            <a:avLst/>
          </a:prstGeom>
          <a:noFill/>
        </p:spPr>
        <p:txBody>
          <a:bodyPr wrap="square" rtlCol="0">
            <a:spAutoFit/>
          </a:bodyPr>
          <a:lstStyle/>
          <a:p>
            <a:r>
              <a:rPr lang="en-GB" sz="1200" b="1" spc="450" dirty="0">
                <a:solidFill>
                  <a:srgbClr val="3B7BA1"/>
                </a:solidFill>
                <a:latin typeface="Aktiv Grotesk" panose="020B0504020202020204" pitchFamily="34" charset="0"/>
                <a:ea typeface="Aktiv Grotesk" panose="020B0504020202020204" pitchFamily="34" charset="0"/>
                <a:cs typeface="Aktiv Grotesk" panose="020B0504020202020204" pitchFamily="34" charset="0"/>
              </a:rPr>
              <a:t>STAY CONNECTED</a:t>
            </a:r>
            <a:endParaRPr lang="en-ID" sz="1200" b="1" spc="450" dirty="0">
              <a:solidFill>
                <a:srgbClr val="3B7BA1"/>
              </a:solidFill>
              <a:latin typeface="Aktiv Grotesk" panose="020B0504020202020204" pitchFamily="34" charset="0"/>
              <a:ea typeface="Aktiv Grotesk" panose="020B0504020202020204" pitchFamily="34" charset="0"/>
              <a:cs typeface="Aktiv Grotesk" panose="020B0504020202020204" pitchFamily="34" charset="0"/>
            </a:endParaRPr>
          </a:p>
        </p:txBody>
      </p:sp>
      <p:grpSp>
        <p:nvGrpSpPr>
          <p:cNvPr id="29" name="Group 28">
            <a:extLst>
              <a:ext uri="{FF2B5EF4-FFF2-40B4-BE49-F238E27FC236}">
                <a16:creationId xmlns:a16="http://schemas.microsoft.com/office/drawing/2014/main" id="{670B1615-47A5-4C41-A23C-989D41C06C8A}"/>
              </a:ext>
            </a:extLst>
          </p:cNvPr>
          <p:cNvGrpSpPr/>
          <p:nvPr/>
        </p:nvGrpSpPr>
        <p:grpSpPr>
          <a:xfrm>
            <a:off x="10353133" y="2480916"/>
            <a:ext cx="157188" cy="899498"/>
            <a:chOff x="11713469" y="500882"/>
            <a:chExt cx="209584" cy="1199331"/>
          </a:xfrm>
          <a:solidFill>
            <a:schemeClr val="bg1"/>
          </a:solidFill>
        </p:grpSpPr>
        <p:sp>
          <p:nvSpPr>
            <p:cNvPr id="30" name="Freeform: Shape 29">
              <a:extLst>
                <a:ext uri="{FF2B5EF4-FFF2-40B4-BE49-F238E27FC236}">
                  <a16:creationId xmlns:a16="http://schemas.microsoft.com/office/drawing/2014/main" id="{9201E6F6-139A-46D7-9F5F-59841A13324E}"/>
                </a:ext>
              </a:extLst>
            </p:cNvPr>
            <p:cNvSpPr/>
            <p:nvPr/>
          </p:nvSpPr>
          <p:spPr>
            <a:xfrm>
              <a:off x="11713469" y="1531747"/>
              <a:ext cx="209584" cy="168466"/>
            </a:xfrm>
            <a:custGeom>
              <a:avLst/>
              <a:gdLst>
                <a:gd name="connsiteX0" fmla="*/ 238095 w 284872"/>
                <a:gd name="connsiteY0" fmla="*/ 19069 h 228985"/>
                <a:gd name="connsiteX1" fmla="*/ 136129 w 284872"/>
                <a:gd name="connsiteY1" fmla="*/ 71103 h 228985"/>
                <a:gd name="connsiteX2" fmla="*/ 20498 w 284872"/>
                <a:gd name="connsiteY2" fmla="*/ 16967 h 228985"/>
                <a:gd name="connsiteX3" fmla="*/ 33522 w 284872"/>
                <a:gd name="connsiteY3" fmla="*/ 87716 h 228985"/>
                <a:gd name="connsiteX4" fmla="*/ 9461 w 284872"/>
                <a:gd name="connsiteY4" fmla="*/ 84243 h 228985"/>
                <a:gd name="connsiteX5" fmla="*/ 53085 w 284872"/>
                <a:gd name="connsiteY5" fmla="*/ 137854 h 228985"/>
                <a:gd name="connsiteX6" fmla="*/ 33113 w 284872"/>
                <a:gd name="connsiteY6" fmla="*/ 142584 h 228985"/>
                <a:gd name="connsiteX7" fmla="*/ 79890 w 284872"/>
                <a:gd name="connsiteY7" fmla="*/ 176222 h 228985"/>
                <a:gd name="connsiteX8" fmla="*/ 0 w 284872"/>
                <a:gd name="connsiteY8" fmla="*/ 206706 h 228985"/>
                <a:gd name="connsiteX9" fmla="*/ 249995 w 284872"/>
                <a:gd name="connsiteY9" fmla="*/ 58261 h 228985"/>
                <a:gd name="connsiteX10" fmla="*/ 284873 w 284872"/>
                <a:gd name="connsiteY10" fmla="*/ 29056 h 228985"/>
                <a:gd name="connsiteX11" fmla="*/ 254388 w 284872"/>
                <a:gd name="connsiteY11" fmla="*/ 35363 h 228985"/>
                <a:gd name="connsiteX12" fmla="*/ 279091 w 284872"/>
                <a:gd name="connsiteY12" fmla="*/ 6980 h 22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872" h="228985">
                  <a:moveTo>
                    <a:pt x="238095" y="19069"/>
                  </a:moveTo>
                  <a:cubicBezTo>
                    <a:pt x="207125" y="-16883"/>
                    <a:pt x="130957" y="-3330"/>
                    <a:pt x="136129" y="71103"/>
                  </a:cubicBezTo>
                  <a:cubicBezTo>
                    <a:pt x="136129" y="71103"/>
                    <a:pt x="93556" y="81090"/>
                    <a:pt x="20498" y="16967"/>
                  </a:cubicBezTo>
                  <a:cubicBezTo>
                    <a:pt x="20498" y="16967"/>
                    <a:pt x="8819" y="55654"/>
                    <a:pt x="33522" y="87716"/>
                  </a:cubicBezTo>
                  <a:cubicBezTo>
                    <a:pt x="33522" y="87716"/>
                    <a:pt x="21921" y="89843"/>
                    <a:pt x="9461" y="84243"/>
                  </a:cubicBezTo>
                  <a:cubicBezTo>
                    <a:pt x="9461" y="84243"/>
                    <a:pt x="11037" y="124188"/>
                    <a:pt x="53085" y="137854"/>
                  </a:cubicBezTo>
                  <a:cubicBezTo>
                    <a:pt x="53085" y="137854"/>
                    <a:pt x="41522" y="143109"/>
                    <a:pt x="33113" y="142584"/>
                  </a:cubicBezTo>
                  <a:cubicBezTo>
                    <a:pt x="33113" y="142584"/>
                    <a:pt x="42048" y="173068"/>
                    <a:pt x="79890" y="176222"/>
                  </a:cubicBezTo>
                  <a:cubicBezTo>
                    <a:pt x="79890" y="176222"/>
                    <a:pt x="61495" y="210385"/>
                    <a:pt x="0" y="206706"/>
                  </a:cubicBezTo>
                  <a:cubicBezTo>
                    <a:pt x="77218" y="253969"/>
                    <a:pt x="259204" y="235498"/>
                    <a:pt x="249995" y="58261"/>
                  </a:cubicBezTo>
                  <a:lnTo>
                    <a:pt x="284873" y="29056"/>
                  </a:lnTo>
                  <a:lnTo>
                    <a:pt x="254388" y="35363"/>
                  </a:lnTo>
                  <a:lnTo>
                    <a:pt x="279091" y="6980"/>
                  </a:lnTo>
                  <a:close/>
                </a:path>
              </a:pathLst>
            </a:custGeom>
            <a:grpFill/>
            <a:ln w="8124" cap="flat">
              <a:noFill/>
              <a:prstDash val="solid"/>
              <a:miter/>
            </a:ln>
          </p:spPr>
          <p:txBody>
            <a:bodyPr rtlCol="0" anchor="ctr"/>
            <a:lstStyle/>
            <a:p>
              <a:endParaRPr lang="en-ID" sz="1350" dirty="0"/>
            </a:p>
          </p:txBody>
        </p:sp>
        <p:sp>
          <p:nvSpPr>
            <p:cNvPr id="31" name="Freeform: Shape 30">
              <a:extLst>
                <a:ext uri="{FF2B5EF4-FFF2-40B4-BE49-F238E27FC236}">
                  <a16:creationId xmlns:a16="http://schemas.microsoft.com/office/drawing/2014/main" id="{530DA280-A33E-4E6B-8683-965AA9D9CE6F}"/>
                </a:ext>
              </a:extLst>
            </p:cNvPr>
            <p:cNvSpPr/>
            <p:nvPr/>
          </p:nvSpPr>
          <p:spPr>
            <a:xfrm>
              <a:off x="11766253" y="993140"/>
              <a:ext cx="104014" cy="218280"/>
            </a:xfrm>
            <a:custGeom>
              <a:avLst/>
              <a:gdLst>
                <a:gd name="connsiteX0" fmla="*/ 84616 w 141378"/>
                <a:gd name="connsiteY0" fmla="*/ 0 h 296691"/>
                <a:gd name="connsiteX1" fmla="*/ 33105 w 141378"/>
                <a:gd name="connsiteY1" fmla="*/ 52031 h 296691"/>
                <a:gd name="connsiteX2" fmla="*/ 33105 w 141378"/>
                <a:gd name="connsiteY2" fmla="*/ 78567 h 296691"/>
                <a:gd name="connsiteX3" fmla="*/ 33105 w 141378"/>
                <a:gd name="connsiteY3" fmla="*/ 91705 h 296691"/>
                <a:gd name="connsiteX4" fmla="*/ 0 w 141378"/>
                <a:gd name="connsiteY4" fmla="*/ 91705 h 296691"/>
                <a:gd name="connsiteX5" fmla="*/ 0 w 141378"/>
                <a:gd name="connsiteY5" fmla="*/ 150061 h 296691"/>
                <a:gd name="connsiteX6" fmla="*/ 33105 w 141378"/>
                <a:gd name="connsiteY6" fmla="*/ 150061 h 296691"/>
                <a:gd name="connsiteX7" fmla="*/ 33105 w 141378"/>
                <a:gd name="connsiteY7" fmla="*/ 296692 h 296691"/>
                <a:gd name="connsiteX8" fmla="*/ 88827 w 141378"/>
                <a:gd name="connsiteY8" fmla="*/ 296692 h 296691"/>
                <a:gd name="connsiteX9" fmla="*/ 88827 w 141378"/>
                <a:gd name="connsiteY9" fmla="*/ 150061 h 296691"/>
                <a:gd name="connsiteX10" fmla="*/ 139281 w 141378"/>
                <a:gd name="connsiteY10" fmla="*/ 150061 h 296691"/>
                <a:gd name="connsiteX11" fmla="*/ 139281 w 141378"/>
                <a:gd name="connsiteY11" fmla="*/ 91705 h 296691"/>
                <a:gd name="connsiteX12" fmla="*/ 88827 w 141378"/>
                <a:gd name="connsiteY12" fmla="*/ 91705 h 296691"/>
                <a:gd name="connsiteX13" fmla="*/ 88827 w 141378"/>
                <a:gd name="connsiteY13" fmla="*/ 78567 h 296691"/>
                <a:gd name="connsiteX14" fmla="*/ 88827 w 141378"/>
                <a:gd name="connsiteY14" fmla="*/ 61495 h 296691"/>
                <a:gd name="connsiteX15" fmla="*/ 101445 w 141378"/>
                <a:gd name="connsiteY15" fmla="*/ 48877 h 296691"/>
                <a:gd name="connsiteX16" fmla="*/ 141379 w 141378"/>
                <a:gd name="connsiteY16" fmla="*/ 48877 h 296691"/>
                <a:gd name="connsiteX17" fmla="*/ 141379 w 141378"/>
                <a:gd name="connsiteY17" fmla="*/ 0 h 29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378" h="296691">
                  <a:moveTo>
                    <a:pt x="84616" y="0"/>
                  </a:moveTo>
                  <a:cubicBezTo>
                    <a:pt x="62843" y="0"/>
                    <a:pt x="33105" y="21479"/>
                    <a:pt x="33105" y="52031"/>
                  </a:cubicBezTo>
                  <a:lnTo>
                    <a:pt x="33105" y="78567"/>
                  </a:lnTo>
                  <a:lnTo>
                    <a:pt x="33105" y="91705"/>
                  </a:lnTo>
                  <a:lnTo>
                    <a:pt x="0" y="91705"/>
                  </a:lnTo>
                  <a:lnTo>
                    <a:pt x="0" y="150061"/>
                  </a:lnTo>
                  <a:lnTo>
                    <a:pt x="33105" y="150061"/>
                  </a:lnTo>
                  <a:lnTo>
                    <a:pt x="33105" y="296692"/>
                  </a:lnTo>
                  <a:lnTo>
                    <a:pt x="88827" y="296692"/>
                  </a:lnTo>
                  <a:lnTo>
                    <a:pt x="88827" y="150061"/>
                  </a:lnTo>
                  <a:lnTo>
                    <a:pt x="139281" y="150061"/>
                  </a:lnTo>
                  <a:lnTo>
                    <a:pt x="139281" y="91705"/>
                  </a:lnTo>
                  <a:lnTo>
                    <a:pt x="88827" y="91705"/>
                  </a:lnTo>
                  <a:lnTo>
                    <a:pt x="88827" y="78567"/>
                  </a:lnTo>
                  <a:lnTo>
                    <a:pt x="88827" y="61495"/>
                  </a:lnTo>
                  <a:cubicBezTo>
                    <a:pt x="88827" y="56187"/>
                    <a:pt x="90423" y="48877"/>
                    <a:pt x="101445" y="48877"/>
                  </a:cubicBezTo>
                  <a:lnTo>
                    <a:pt x="141379" y="48877"/>
                  </a:lnTo>
                  <a:lnTo>
                    <a:pt x="141379" y="0"/>
                  </a:lnTo>
                  <a:close/>
                </a:path>
              </a:pathLst>
            </a:custGeom>
            <a:grpFill/>
            <a:ln w="61412" cap="rnd">
              <a:noFill/>
              <a:prstDash val="solid"/>
              <a:round/>
            </a:ln>
          </p:spPr>
          <p:txBody>
            <a:bodyPr rtlCol="0" anchor="ctr"/>
            <a:lstStyle/>
            <a:p>
              <a:endParaRPr lang="en-ID" sz="1350" dirty="0"/>
            </a:p>
          </p:txBody>
        </p:sp>
        <p:sp>
          <p:nvSpPr>
            <p:cNvPr id="32" name="Freeform: Shape 31">
              <a:extLst>
                <a:ext uri="{FF2B5EF4-FFF2-40B4-BE49-F238E27FC236}">
                  <a16:creationId xmlns:a16="http://schemas.microsoft.com/office/drawing/2014/main" id="{FBE17E54-7A06-4100-812F-F4E08FC6331D}"/>
                </a:ext>
              </a:extLst>
            </p:cNvPr>
            <p:cNvSpPr/>
            <p:nvPr/>
          </p:nvSpPr>
          <p:spPr>
            <a:xfrm>
              <a:off x="11731603" y="500882"/>
              <a:ext cx="173316" cy="171226"/>
            </a:xfrm>
            <a:custGeom>
              <a:avLst/>
              <a:gdLst>
                <a:gd name="connsiteX0" fmla="*/ 56039 w 235575"/>
                <a:gd name="connsiteY0" fmla="*/ 0 h 232738"/>
                <a:gd name="connsiteX1" fmla="*/ 0 w 235575"/>
                <a:gd name="connsiteY1" fmla="*/ 56039 h 232738"/>
                <a:gd name="connsiteX2" fmla="*/ 0 w 235575"/>
                <a:gd name="connsiteY2" fmla="*/ 176685 h 232738"/>
                <a:gd name="connsiteX3" fmla="*/ 56039 w 235575"/>
                <a:gd name="connsiteY3" fmla="*/ 232738 h 232738"/>
                <a:gd name="connsiteX4" fmla="*/ 179522 w 235575"/>
                <a:gd name="connsiteY4" fmla="*/ 232738 h 232738"/>
                <a:gd name="connsiteX5" fmla="*/ 235575 w 235575"/>
                <a:gd name="connsiteY5" fmla="*/ 176685 h 232738"/>
                <a:gd name="connsiteX6" fmla="*/ 235575 w 235575"/>
                <a:gd name="connsiteY6" fmla="*/ 56039 h 232738"/>
                <a:gd name="connsiteX7" fmla="*/ 179522 w 235575"/>
                <a:gd name="connsiteY7" fmla="*/ 0 h 232738"/>
                <a:gd name="connsiteX8" fmla="*/ 56039 w 235575"/>
                <a:gd name="connsiteY8" fmla="*/ 22706 h 232738"/>
                <a:gd name="connsiteX9" fmla="*/ 179522 w 235575"/>
                <a:gd name="connsiteY9" fmla="*/ 22706 h 232738"/>
                <a:gd name="connsiteX10" fmla="*/ 212854 w 235575"/>
                <a:gd name="connsiteY10" fmla="*/ 56039 h 232738"/>
                <a:gd name="connsiteX11" fmla="*/ 212854 w 235575"/>
                <a:gd name="connsiteY11" fmla="*/ 176685 h 232738"/>
                <a:gd name="connsiteX12" fmla="*/ 179522 w 235575"/>
                <a:gd name="connsiteY12" fmla="*/ 209958 h 232738"/>
                <a:gd name="connsiteX13" fmla="*/ 56039 w 235575"/>
                <a:gd name="connsiteY13" fmla="*/ 209958 h 232738"/>
                <a:gd name="connsiteX14" fmla="*/ 22765 w 235575"/>
                <a:gd name="connsiteY14" fmla="*/ 176685 h 232738"/>
                <a:gd name="connsiteX15" fmla="*/ 22765 w 235575"/>
                <a:gd name="connsiteY15" fmla="*/ 56039 h 232738"/>
                <a:gd name="connsiteX16" fmla="*/ 56039 w 235575"/>
                <a:gd name="connsiteY16" fmla="*/ 22706 h 232738"/>
                <a:gd name="connsiteX17" fmla="*/ 180271 w 235575"/>
                <a:gd name="connsiteY17" fmla="*/ 39902 h 232738"/>
                <a:gd name="connsiteX18" fmla="*/ 164384 w 235575"/>
                <a:gd name="connsiteY18" fmla="*/ 55774 h 232738"/>
                <a:gd name="connsiteX19" fmla="*/ 180257 w 235575"/>
                <a:gd name="connsiteY19" fmla="*/ 71661 h 232738"/>
                <a:gd name="connsiteX20" fmla="*/ 180271 w 235575"/>
                <a:gd name="connsiteY20" fmla="*/ 71661 h 232738"/>
                <a:gd name="connsiteX21" fmla="*/ 196144 w 235575"/>
                <a:gd name="connsiteY21" fmla="*/ 55774 h 232738"/>
                <a:gd name="connsiteX22" fmla="*/ 180271 w 235575"/>
                <a:gd name="connsiteY22" fmla="*/ 39902 h 232738"/>
                <a:gd name="connsiteX23" fmla="*/ 117810 w 235575"/>
                <a:gd name="connsiteY23" fmla="*/ 56260 h 232738"/>
                <a:gd name="connsiteX24" fmla="*/ 57714 w 235575"/>
                <a:gd name="connsiteY24" fmla="*/ 116369 h 232738"/>
                <a:gd name="connsiteX25" fmla="*/ 117810 w 235575"/>
                <a:gd name="connsiteY25" fmla="*/ 176406 h 232738"/>
                <a:gd name="connsiteX26" fmla="*/ 177861 w 235575"/>
                <a:gd name="connsiteY26" fmla="*/ 116369 h 232738"/>
                <a:gd name="connsiteX27" fmla="*/ 117810 w 235575"/>
                <a:gd name="connsiteY27" fmla="*/ 56260 h 232738"/>
                <a:gd name="connsiteX28" fmla="*/ 117810 w 235575"/>
                <a:gd name="connsiteY28" fmla="*/ 73322 h 232738"/>
                <a:gd name="connsiteX29" fmla="*/ 160812 w 235575"/>
                <a:gd name="connsiteY29" fmla="*/ 116369 h 232738"/>
                <a:gd name="connsiteX30" fmla="*/ 117810 w 235575"/>
                <a:gd name="connsiteY30" fmla="*/ 159358 h 232738"/>
                <a:gd name="connsiteX31" fmla="*/ 74763 w 235575"/>
                <a:gd name="connsiteY31" fmla="*/ 116369 h 232738"/>
                <a:gd name="connsiteX32" fmla="*/ 117810 w 235575"/>
                <a:gd name="connsiteY32" fmla="*/ 73322 h 2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5575" h="232738">
                  <a:moveTo>
                    <a:pt x="56039" y="0"/>
                  </a:moveTo>
                  <a:cubicBezTo>
                    <a:pt x="25194" y="0"/>
                    <a:pt x="0" y="25193"/>
                    <a:pt x="0" y="56039"/>
                  </a:cubicBezTo>
                  <a:lnTo>
                    <a:pt x="0" y="176685"/>
                  </a:lnTo>
                  <a:cubicBezTo>
                    <a:pt x="0" y="207530"/>
                    <a:pt x="25194" y="232738"/>
                    <a:pt x="56039" y="232738"/>
                  </a:cubicBezTo>
                  <a:lnTo>
                    <a:pt x="179522" y="232738"/>
                  </a:lnTo>
                  <a:cubicBezTo>
                    <a:pt x="210367" y="232738"/>
                    <a:pt x="235575" y="207530"/>
                    <a:pt x="235575" y="176685"/>
                  </a:cubicBezTo>
                  <a:lnTo>
                    <a:pt x="235575" y="56039"/>
                  </a:lnTo>
                  <a:cubicBezTo>
                    <a:pt x="235575" y="25193"/>
                    <a:pt x="210367" y="0"/>
                    <a:pt x="179522" y="0"/>
                  </a:cubicBezTo>
                  <a:close/>
                  <a:moveTo>
                    <a:pt x="56039" y="22706"/>
                  </a:moveTo>
                  <a:lnTo>
                    <a:pt x="179522" y="22706"/>
                  </a:lnTo>
                  <a:cubicBezTo>
                    <a:pt x="198156" y="22706"/>
                    <a:pt x="212854" y="37404"/>
                    <a:pt x="212854" y="56039"/>
                  </a:cubicBezTo>
                  <a:lnTo>
                    <a:pt x="212854" y="176685"/>
                  </a:lnTo>
                  <a:cubicBezTo>
                    <a:pt x="212854" y="195319"/>
                    <a:pt x="198156" y="209958"/>
                    <a:pt x="179522" y="209958"/>
                  </a:cubicBezTo>
                  <a:lnTo>
                    <a:pt x="56039" y="209958"/>
                  </a:lnTo>
                  <a:cubicBezTo>
                    <a:pt x="37405" y="209958"/>
                    <a:pt x="22765" y="195319"/>
                    <a:pt x="22765" y="176685"/>
                  </a:cubicBezTo>
                  <a:lnTo>
                    <a:pt x="22765" y="56039"/>
                  </a:lnTo>
                  <a:cubicBezTo>
                    <a:pt x="22765" y="37404"/>
                    <a:pt x="37405" y="22706"/>
                    <a:pt x="56039" y="22706"/>
                  </a:cubicBezTo>
                  <a:close/>
                  <a:moveTo>
                    <a:pt x="180271" y="39902"/>
                  </a:moveTo>
                  <a:cubicBezTo>
                    <a:pt x="171501" y="39898"/>
                    <a:pt x="164388" y="47004"/>
                    <a:pt x="164384" y="55774"/>
                  </a:cubicBezTo>
                  <a:cubicBezTo>
                    <a:pt x="164380" y="64544"/>
                    <a:pt x="171486" y="71657"/>
                    <a:pt x="180257" y="71661"/>
                  </a:cubicBezTo>
                  <a:cubicBezTo>
                    <a:pt x="180262" y="71661"/>
                    <a:pt x="180266" y="71661"/>
                    <a:pt x="180271" y="71661"/>
                  </a:cubicBezTo>
                  <a:cubicBezTo>
                    <a:pt x="189041" y="71657"/>
                    <a:pt x="196147" y="64544"/>
                    <a:pt x="196144" y="55774"/>
                  </a:cubicBezTo>
                  <a:cubicBezTo>
                    <a:pt x="196139" y="47010"/>
                    <a:pt x="189035" y="39906"/>
                    <a:pt x="180271" y="39902"/>
                  </a:cubicBezTo>
                  <a:close/>
                  <a:moveTo>
                    <a:pt x="117810" y="56260"/>
                  </a:moveTo>
                  <a:cubicBezTo>
                    <a:pt x="84731" y="56260"/>
                    <a:pt x="57714" y="83290"/>
                    <a:pt x="57714" y="116369"/>
                  </a:cubicBezTo>
                  <a:cubicBezTo>
                    <a:pt x="57714" y="149448"/>
                    <a:pt x="84731" y="176406"/>
                    <a:pt x="117810" y="176406"/>
                  </a:cubicBezTo>
                  <a:cubicBezTo>
                    <a:pt x="150888" y="176406"/>
                    <a:pt x="177861" y="149448"/>
                    <a:pt x="177861" y="116369"/>
                  </a:cubicBezTo>
                  <a:cubicBezTo>
                    <a:pt x="177861" y="83290"/>
                    <a:pt x="150888" y="56260"/>
                    <a:pt x="117810" y="56260"/>
                  </a:cubicBezTo>
                  <a:close/>
                  <a:moveTo>
                    <a:pt x="117810" y="73322"/>
                  </a:moveTo>
                  <a:cubicBezTo>
                    <a:pt x="141666" y="73322"/>
                    <a:pt x="160812" y="92512"/>
                    <a:pt x="160812" y="116369"/>
                  </a:cubicBezTo>
                  <a:cubicBezTo>
                    <a:pt x="160812" y="140226"/>
                    <a:pt x="141666" y="159358"/>
                    <a:pt x="117810" y="159358"/>
                  </a:cubicBezTo>
                  <a:cubicBezTo>
                    <a:pt x="93953" y="159358"/>
                    <a:pt x="74763" y="140226"/>
                    <a:pt x="74763" y="116369"/>
                  </a:cubicBezTo>
                  <a:cubicBezTo>
                    <a:pt x="74763" y="92512"/>
                    <a:pt x="93953" y="73322"/>
                    <a:pt x="117810" y="73322"/>
                  </a:cubicBezTo>
                  <a:close/>
                </a:path>
              </a:pathLst>
            </a:custGeom>
            <a:grpFill/>
            <a:ln w="22203" cap="rnd">
              <a:noFill/>
              <a:prstDash val="solid"/>
              <a:round/>
            </a:ln>
          </p:spPr>
          <p:txBody>
            <a:bodyPr rtlCol="0" anchor="ctr"/>
            <a:lstStyle/>
            <a:p>
              <a:endParaRPr lang="en-ID" sz="1350" dirty="0"/>
            </a:p>
          </p:txBody>
        </p:sp>
      </p:grpSp>
      <p:grpSp>
        <p:nvGrpSpPr>
          <p:cNvPr id="33" name="Group 32">
            <a:extLst>
              <a:ext uri="{FF2B5EF4-FFF2-40B4-BE49-F238E27FC236}">
                <a16:creationId xmlns:a16="http://schemas.microsoft.com/office/drawing/2014/main" id="{8323BE82-1A08-47A5-9592-42F8A291F7CE}"/>
              </a:ext>
            </a:extLst>
          </p:cNvPr>
          <p:cNvGrpSpPr/>
          <p:nvPr/>
        </p:nvGrpSpPr>
        <p:grpSpPr>
          <a:xfrm rot="5400000">
            <a:off x="9056829" y="4714230"/>
            <a:ext cx="718049" cy="959244"/>
            <a:chOff x="1527558" y="3345408"/>
            <a:chExt cx="957398" cy="1278992"/>
          </a:xfrm>
          <a:solidFill>
            <a:schemeClr val="bg1">
              <a:alpha val="17000"/>
            </a:schemeClr>
          </a:solidFill>
        </p:grpSpPr>
        <p:sp>
          <p:nvSpPr>
            <p:cNvPr id="34" name="Oval 33">
              <a:extLst>
                <a:ext uri="{FF2B5EF4-FFF2-40B4-BE49-F238E27FC236}">
                  <a16:creationId xmlns:a16="http://schemas.microsoft.com/office/drawing/2014/main" id="{FAEFAA4C-7916-4B55-A9EE-BAEBD24E6EC5}"/>
                </a:ext>
              </a:extLst>
            </p:cNvPr>
            <p:cNvSpPr/>
            <p:nvPr/>
          </p:nvSpPr>
          <p:spPr>
            <a:xfrm rot="10800000">
              <a:off x="2368687" y="4508131"/>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5" name="Oval 34">
              <a:extLst>
                <a:ext uri="{FF2B5EF4-FFF2-40B4-BE49-F238E27FC236}">
                  <a16:creationId xmlns:a16="http://schemas.microsoft.com/office/drawing/2014/main" id="{891FD65E-159B-4889-B8C9-FA6DEE9EB63E}"/>
                </a:ext>
              </a:extLst>
            </p:cNvPr>
            <p:cNvSpPr/>
            <p:nvPr/>
          </p:nvSpPr>
          <p:spPr>
            <a:xfrm rot="10800000">
              <a:off x="1948122" y="4508131"/>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6" name="Oval 35">
              <a:extLst>
                <a:ext uri="{FF2B5EF4-FFF2-40B4-BE49-F238E27FC236}">
                  <a16:creationId xmlns:a16="http://schemas.microsoft.com/office/drawing/2014/main" id="{E6AF71BB-F468-42A8-A1F7-AB66126E27F7}"/>
                </a:ext>
              </a:extLst>
            </p:cNvPr>
            <p:cNvSpPr/>
            <p:nvPr/>
          </p:nvSpPr>
          <p:spPr>
            <a:xfrm rot="10800000">
              <a:off x="1527558" y="4508131"/>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7" name="Oval 36">
              <a:extLst>
                <a:ext uri="{FF2B5EF4-FFF2-40B4-BE49-F238E27FC236}">
                  <a16:creationId xmlns:a16="http://schemas.microsoft.com/office/drawing/2014/main" id="{99BCFF6A-A96D-4D08-A7B1-CBC2028CFC64}"/>
                </a:ext>
              </a:extLst>
            </p:cNvPr>
            <p:cNvSpPr/>
            <p:nvPr/>
          </p:nvSpPr>
          <p:spPr>
            <a:xfrm rot="10800000">
              <a:off x="2368687" y="4119512"/>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8" name="Oval 37">
              <a:extLst>
                <a:ext uri="{FF2B5EF4-FFF2-40B4-BE49-F238E27FC236}">
                  <a16:creationId xmlns:a16="http://schemas.microsoft.com/office/drawing/2014/main" id="{3E8152A1-46FA-46EB-ACB2-F8C3C3E44EBB}"/>
                </a:ext>
              </a:extLst>
            </p:cNvPr>
            <p:cNvSpPr/>
            <p:nvPr/>
          </p:nvSpPr>
          <p:spPr>
            <a:xfrm rot="10800000">
              <a:off x="1948122" y="4119512"/>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9" name="Oval 38">
              <a:extLst>
                <a:ext uri="{FF2B5EF4-FFF2-40B4-BE49-F238E27FC236}">
                  <a16:creationId xmlns:a16="http://schemas.microsoft.com/office/drawing/2014/main" id="{00C84C7D-4EE8-41F0-BE8B-177F824592BF}"/>
                </a:ext>
              </a:extLst>
            </p:cNvPr>
            <p:cNvSpPr/>
            <p:nvPr/>
          </p:nvSpPr>
          <p:spPr>
            <a:xfrm rot="10800000">
              <a:off x="2368687" y="3734027"/>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0" name="Oval 39">
              <a:extLst>
                <a:ext uri="{FF2B5EF4-FFF2-40B4-BE49-F238E27FC236}">
                  <a16:creationId xmlns:a16="http://schemas.microsoft.com/office/drawing/2014/main" id="{F1EDA11D-C00C-4FB8-AC37-931279F6E2AA}"/>
                </a:ext>
              </a:extLst>
            </p:cNvPr>
            <p:cNvSpPr/>
            <p:nvPr/>
          </p:nvSpPr>
          <p:spPr>
            <a:xfrm>
              <a:off x="1527558" y="3345408"/>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1" name="Oval 40">
              <a:extLst>
                <a:ext uri="{FF2B5EF4-FFF2-40B4-BE49-F238E27FC236}">
                  <a16:creationId xmlns:a16="http://schemas.microsoft.com/office/drawing/2014/main" id="{E7C946A9-DA96-432A-88E9-B77ED041196F}"/>
                </a:ext>
              </a:extLst>
            </p:cNvPr>
            <p:cNvSpPr/>
            <p:nvPr/>
          </p:nvSpPr>
          <p:spPr>
            <a:xfrm>
              <a:off x="1948124" y="3345408"/>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2" name="Oval 41">
              <a:extLst>
                <a:ext uri="{FF2B5EF4-FFF2-40B4-BE49-F238E27FC236}">
                  <a16:creationId xmlns:a16="http://schemas.microsoft.com/office/drawing/2014/main" id="{D3A62842-29C2-4EFA-98C3-1EDF2CE8C7EC}"/>
                </a:ext>
              </a:extLst>
            </p:cNvPr>
            <p:cNvSpPr/>
            <p:nvPr/>
          </p:nvSpPr>
          <p:spPr>
            <a:xfrm>
              <a:off x="2368687" y="3345408"/>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3" name="Oval 42">
              <a:extLst>
                <a:ext uri="{FF2B5EF4-FFF2-40B4-BE49-F238E27FC236}">
                  <a16:creationId xmlns:a16="http://schemas.microsoft.com/office/drawing/2014/main" id="{23D10D27-FD06-4A90-AC79-8E318267B31C}"/>
                </a:ext>
              </a:extLst>
            </p:cNvPr>
            <p:cNvSpPr/>
            <p:nvPr/>
          </p:nvSpPr>
          <p:spPr>
            <a:xfrm>
              <a:off x="1527558" y="3734027"/>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4" name="Oval 43">
              <a:extLst>
                <a:ext uri="{FF2B5EF4-FFF2-40B4-BE49-F238E27FC236}">
                  <a16:creationId xmlns:a16="http://schemas.microsoft.com/office/drawing/2014/main" id="{56EA04DE-6D56-42AF-AE80-8B724A446021}"/>
                </a:ext>
              </a:extLst>
            </p:cNvPr>
            <p:cNvSpPr/>
            <p:nvPr/>
          </p:nvSpPr>
          <p:spPr>
            <a:xfrm>
              <a:off x="1948124" y="3734027"/>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5" name="Oval 44">
              <a:extLst>
                <a:ext uri="{FF2B5EF4-FFF2-40B4-BE49-F238E27FC236}">
                  <a16:creationId xmlns:a16="http://schemas.microsoft.com/office/drawing/2014/main" id="{6DB06FCA-1472-4D66-81C6-1874E20462BC}"/>
                </a:ext>
              </a:extLst>
            </p:cNvPr>
            <p:cNvSpPr/>
            <p:nvPr/>
          </p:nvSpPr>
          <p:spPr>
            <a:xfrm>
              <a:off x="1527558" y="4119512"/>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50" name="TextBox 49">
            <a:extLst>
              <a:ext uri="{FF2B5EF4-FFF2-40B4-BE49-F238E27FC236}">
                <a16:creationId xmlns:a16="http://schemas.microsoft.com/office/drawing/2014/main" id="{2A653DDB-9E6E-BB4C-8409-DA688221498F}"/>
              </a:ext>
            </a:extLst>
          </p:cNvPr>
          <p:cNvSpPr txBox="1"/>
          <p:nvPr/>
        </p:nvSpPr>
        <p:spPr>
          <a:xfrm>
            <a:off x="1127814" y="5841854"/>
            <a:ext cx="3597880" cy="881395"/>
          </a:xfrm>
          <a:prstGeom prst="rect">
            <a:avLst/>
          </a:prstGeom>
          <a:noFill/>
        </p:spPr>
        <p:txBody>
          <a:bodyPr wrap="square" rtlCol="0">
            <a:spAutoFit/>
          </a:bodyPr>
          <a:lstStyle/>
          <a:p>
            <a:pPr>
              <a:lnSpc>
                <a:spcPct val="150000"/>
              </a:lnSpc>
            </a:pPr>
            <a:r>
              <a:rPr lang="en-GB" b="1"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allianceforchildrensrights.org</a:t>
            </a:r>
          </a:p>
          <a:p>
            <a:pPr>
              <a:lnSpc>
                <a:spcPct val="150000"/>
              </a:lnSpc>
            </a:pPr>
            <a:endParaRPr lang="en-GB"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6" name="Rectangle 5">
            <a:extLst>
              <a:ext uri="{FF2B5EF4-FFF2-40B4-BE49-F238E27FC236}">
                <a16:creationId xmlns:a16="http://schemas.microsoft.com/office/drawing/2014/main" id="{54D806CF-63A0-1D48-AB29-E070D739D068}"/>
              </a:ext>
            </a:extLst>
          </p:cNvPr>
          <p:cNvSpPr/>
          <p:nvPr/>
        </p:nvSpPr>
        <p:spPr>
          <a:xfrm rot="16200000">
            <a:off x="9202208" y="4481079"/>
            <a:ext cx="2379457" cy="372474"/>
          </a:xfrm>
          <a:prstGeom prst="rect">
            <a:avLst/>
          </a:prstGeom>
        </p:spPr>
        <p:txBody>
          <a:bodyPr wrap="square">
            <a:spAutoFit/>
          </a:bodyPr>
          <a:lstStyle/>
          <a:p>
            <a:pPr>
              <a:lnSpc>
                <a:spcPct val="150000"/>
              </a:lnSpc>
            </a:pPr>
            <a:r>
              <a:rPr lang="en-GB" sz="135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@allianceforchildrensrights</a:t>
            </a:r>
          </a:p>
        </p:txBody>
      </p:sp>
      <p:pic>
        <p:nvPicPr>
          <p:cNvPr id="8" name="Picture 7">
            <a:extLst>
              <a:ext uri="{FF2B5EF4-FFF2-40B4-BE49-F238E27FC236}">
                <a16:creationId xmlns:a16="http://schemas.microsoft.com/office/drawing/2014/main" id="{2734B81B-3C2E-5049-9E75-E4AB1E5817C2}"/>
              </a:ext>
            </a:extLst>
          </p:cNvPr>
          <p:cNvPicPr>
            <a:picLocks noChangeAspect="1"/>
          </p:cNvPicPr>
          <p:nvPr/>
        </p:nvPicPr>
        <p:blipFill>
          <a:blip r:embed="rId4">
            <a:alphaModFix amt="50000"/>
          </a:blip>
          <a:stretch>
            <a:fillRect/>
          </a:stretch>
        </p:blipFill>
        <p:spPr>
          <a:xfrm>
            <a:off x="476548" y="1699364"/>
            <a:ext cx="3046623" cy="1000384"/>
          </a:xfrm>
          <a:prstGeom prst="rect">
            <a:avLst/>
          </a:prstGeom>
        </p:spPr>
      </p:pic>
      <p:sp>
        <p:nvSpPr>
          <p:cNvPr id="4" name="TextBox 3">
            <a:extLst>
              <a:ext uri="{FF2B5EF4-FFF2-40B4-BE49-F238E27FC236}">
                <a16:creationId xmlns:a16="http://schemas.microsoft.com/office/drawing/2014/main" id="{D6EBF0DF-F800-DA23-12E7-322A9787A57C}"/>
              </a:ext>
            </a:extLst>
          </p:cNvPr>
          <p:cNvSpPr txBox="1"/>
          <p:nvPr/>
        </p:nvSpPr>
        <p:spPr>
          <a:xfrm>
            <a:off x="1270000" y="3683000"/>
            <a:ext cx="3597880" cy="1508105"/>
          </a:xfrm>
          <a:prstGeom prst="rect">
            <a:avLst/>
          </a:prstGeom>
          <a:noFill/>
        </p:spPr>
        <p:txBody>
          <a:bodyPr wrap="square" rtlCol="0">
            <a:spAutoFit/>
          </a:bodyPr>
          <a:lstStyle/>
          <a:p>
            <a:r>
              <a:rPr lang="en-US" sz="1600" i="1" dirty="0">
                <a:solidFill>
                  <a:schemeClr val="bg1"/>
                </a:solidFill>
                <a:latin typeface="DM Sans" pitchFamily="2" charset="0"/>
                <a:ea typeface="Meiryo" panose="020B0604030504040204" pitchFamily="34" charset="-128"/>
              </a:rPr>
              <a:t>Webinar resources, including recording and supplemental materials, will be posted at https://allianceforchildrensrights.org/resources/</a:t>
            </a:r>
          </a:p>
          <a:p>
            <a:endParaRPr lang="en-US" sz="1200" dirty="0"/>
          </a:p>
        </p:txBody>
      </p:sp>
    </p:spTree>
    <p:extLst>
      <p:ext uri="{BB962C8B-B14F-4D97-AF65-F5344CB8AC3E}">
        <p14:creationId xmlns:p14="http://schemas.microsoft.com/office/powerpoint/2010/main" val="365858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p:tgtEl>
                                          <p:spTgt spid="7"/>
                                        </p:tgtEl>
                                        <p:attrNameLst>
                                          <p:attrName>ppt_x</p:attrName>
                                        </p:attrNameLst>
                                      </p:cBhvr>
                                      <p:tavLst>
                                        <p:tav tm="0">
                                          <p:val>
                                            <p:strVal val="#ppt_x-#ppt_w*1.125000"/>
                                          </p:val>
                                        </p:tav>
                                        <p:tav tm="100000">
                                          <p:val>
                                            <p:strVal val="#ppt_x"/>
                                          </p:val>
                                        </p:tav>
                                      </p:tavLst>
                                    </p:anim>
                                    <p:animEffect transition="in" filter="wipe(right)">
                                      <p:cBhvr>
                                        <p:cTn id="12" dur="1000"/>
                                        <p:tgtEl>
                                          <p:spTgt spid="7"/>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1000"/>
                                        <p:tgtEl>
                                          <p:spTgt spid="50"/>
                                        </p:tgtEl>
                                      </p:cBhvr>
                                    </p:animEffect>
                                    <p:anim calcmode="lin" valueType="num">
                                      <p:cBhvr>
                                        <p:cTn id="21" dur="1000" fill="hold"/>
                                        <p:tgtEl>
                                          <p:spTgt spid="50"/>
                                        </p:tgtEl>
                                        <p:attrNameLst>
                                          <p:attrName>ppt_x</p:attrName>
                                        </p:attrNameLst>
                                      </p:cBhvr>
                                      <p:tavLst>
                                        <p:tav tm="0">
                                          <p:val>
                                            <p:strVal val="#ppt_x"/>
                                          </p:val>
                                        </p:tav>
                                        <p:tav tm="100000">
                                          <p:val>
                                            <p:strVal val="#ppt_x"/>
                                          </p:val>
                                        </p:tav>
                                      </p:tavLst>
                                    </p:anim>
                                    <p:anim calcmode="lin" valueType="num">
                                      <p:cBhvr>
                                        <p:cTn id="2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1897CF-442F-5E75-E99A-8BB3184CBE58}"/>
              </a:ext>
            </a:extLst>
          </p:cNvPr>
          <p:cNvSpPr/>
          <p:nvPr/>
        </p:nvSpPr>
        <p:spPr>
          <a:xfrm>
            <a:off x="5747657" y="5910943"/>
            <a:ext cx="6302829" cy="9470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1D06A074-C287-ED35-931D-D7E084CE3E1C}"/>
              </a:ext>
            </a:extLst>
          </p:cNvPr>
          <p:cNvGraphicFramePr/>
          <p:nvPr>
            <p:extLst>
              <p:ext uri="{D42A27DB-BD31-4B8C-83A1-F6EECF244321}">
                <p14:modId xmlns:p14="http://schemas.microsoft.com/office/powerpoint/2010/main" val="2909967200"/>
              </p:ext>
            </p:extLst>
          </p:nvPr>
        </p:nvGraphicFramePr>
        <p:xfrm>
          <a:off x="979715" y="531283"/>
          <a:ext cx="9797143" cy="579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921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1897CF-442F-5E75-E99A-8BB3184CBE58}"/>
              </a:ext>
            </a:extLst>
          </p:cNvPr>
          <p:cNvSpPr/>
          <p:nvPr/>
        </p:nvSpPr>
        <p:spPr>
          <a:xfrm>
            <a:off x="5747657" y="5910943"/>
            <a:ext cx="6302829" cy="9470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Diagram 14">
            <a:extLst>
              <a:ext uri="{FF2B5EF4-FFF2-40B4-BE49-F238E27FC236}">
                <a16:creationId xmlns:a16="http://schemas.microsoft.com/office/drawing/2014/main" id="{9A570B87-099C-79EB-58D2-DB9E484B98DB}"/>
              </a:ext>
            </a:extLst>
          </p:cNvPr>
          <p:cNvGraphicFramePr/>
          <p:nvPr>
            <p:extLst>
              <p:ext uri="{D42A27DB-BD31-4B8C-83A1-F6EECF244321}">
                <p14:modId xmlns:p14="http://schemas.microsoft.com/office/powerpoint/2010/main" val="2750565216"/>
              </p:ext>
            </p:extLst>
          </p:nvPr>
        </p:nvGraphicFramePr>
        <p:xfrm>
          <a:off x="2035629" y="204107"/>
          <a:ext cx="12137572" cy="6449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a:extLst>
              <a:ext uri="{FF2B5EF4-FFF2-40B4-BE49-F238E27FC236}">
                <a16:creationId xmlns:a16="http://schemas.microsoft.com/office/drawing/2014/main" id="{B6C2E485-351C-47D8-10C5-BDE93838F775}"/>
              </a:ext>
            </a:extLst>
          </p:cNvPr>
          <p:cNvSpPr txBox="1"/>
          <p:nvPr/>
        </p:nvSpPr>
        <p:spPr>
          <a:xfrm>
            <a:off x="2035629" y="3412669"/>
            <a:ext cx="4212771" cy="646331"/>
          </a:xfrm>
          <a:prstGeom prst="rect">
            <a:avLst/>
          </a:prstGeom>
          <a:noFill/>
        </p:spPr>
        <p:txBody>
          <a:bodyPr wrap="square" rtlCol="0">
            <a:spAutoFit/>
          </a:bodyPr>
          <a:lstStyle/>
          <a:p>
            <a:r>
              <a:rPr lang="en-US" sz="3600" i="1" dirty="0">
                <a:solidFill>
                  <a:schemeClr val="accent1">
                    <a:lumMod val="75000"/>
                  </a:schemeClr>
                </a:solidFill>
              </a:rPr>
              <a:t>Tell us about you . . . </a:t>
            </a:r>
          </a:p>
        </p:txBody>
      </p:sp>
    </p:spTree>
    <p:extLst>
      <p:ext uri="{BB962C8B-B14F-4D97-AF65-F5344CB8AC3E}">
        <p14:creationId xmlns:p14="http://schemas.microsoft.com/office/powerpoint/2010/main" val="417353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CC6A05-1A45-47B6-B269-899AA93E6114}"/>
              </a:ext>
            </a:extLst>
          </p:cNvPr>
          <p:cNvSpPr>
            <a:spLocks noGrp="1"/>
          </p:cNvSpPr>
          <p:nvPr>
            <p:ph type="title"/>
          </p:nvPr>
        </p:nvSpPr>
        <p:spPr>
          <a:xfrm>
            <a:off x="304800" y="274638"/>
            <a:ext cx="11582400" cy="836710"/>
          </a:xfrm>
        </p:spPr>
        <p:txBody>
          <a:bodyPr anchor="ctr"/>
          <a:lstStyle/>
          <a:p>
            <a:r>
              <a:rPr lang="en-US" dirty="0"/>
              <a:t>California’s Response</a:t>
            </a:r>
          </a:p>
        </p:txBody>
      </p:sp>
      <p:sp>
        <p:nvSpPr>
          <p:cNvPr id="6" name="Text Placeholder 5">
            <a:extLst>
              <a:ext uri="{FF2B5EF4-FFF2-40B4-BE49-F238E27FC236}">
                <a16:creationId xmlns:a16="http://schemas.microsoft.com/office/drawing/2014/main" id="{2D7B0FBB-C325-4D62-AE0B-D5538C0A9704}"/>
              </a:ext>
            </a:extLst>
          </p:cNvPr>
          <p:cNvSpPr>
            <a:spLocks noGrp="1"/>
          </p:cNvSpPr>
          <p:nvPr>
            <p:ph type="body" sz="quarter" idx="11"/>
          </p:nvPr>
        </p:nvSpPr>
        <p:spPr>
          <a:xfrm>
            <a:off x="457200" y="10511"/>
            <a:ext cx="1172116" cy="307777"/>
          </a:xfrm>
        </p:spPr>
        <p:txBody>
          <a:bodyPr/>
          <a:lstStyle/>
          <a:p>
            <a:r>
              <a:rPr lang="en-US" dirty="0"/>
              <a:t>What is SB 855?</a:t>
            </a:r>
          </a:p>
        </p:txBody>
      </p:sp>
      <p:sp>
        <p:nvSpPr>
          <p:cNvPr id="3" name="Text Placeholder 2">
            <a:extLst>
              <a:ext uri="{FF2B5EF4-FFF2-40B4-BE49-F238E27FC236}">
                <a16:creationId xmlns:a16="http://schemas.microsoft.com/office/drawing/2014/main" id="{455CAD3F-CAAE-4881-96AF-67B596EA906C}"/>
              </a:ext>
            </a:extLst>
          </p:cNvPr>
          <p:cNvSpPr>
            <a:spLocks noGrp="1"/>
          </p:cNvSpPr>
          <p:nvPr>
            <p:ph type="body" sz="quarter" idx="10"/>
          </p:nvPr>
        </p:nvSpPr>
        <p:spPr>
          <a:xfrm>
            <a:off x="457200" y="1885070"/>
            <a:ext cx="10797822" cy="4972929"/>
          </a:xfrm>
        </p:spPr>
        <p:txBody>
          <a:bodyPr/>
          <a:lstStyle/>
          <a:p>
            <a:pPr marL="0" indent="0">
              <a:buNone/>
            </a:pPr>
            <a:r>
              <a:rPr lang="en-US" sz="2800" dirty="0">
                <a:latin typeface="Lato"/>
              </a:rPr>
              <a:t>In </a:t>
            </a:r>
            <a:r>
              <a:rPr lang="en-US" sz="2800" b="1" dirty="0">
                <a:latin typeface="Lato"/>
              </a:rPr>
              <a:t>2014</a:t>
            </a:r>
            <a:r>
              <a:rPr lang="en-US" sz="2800" dirty="0">
                <a:latin typeface="Lato"/>
              </a:rPr>
              <a:t>, California enacted </a:t>
            </a:r>
            <a:r>
              <a:rPr lang="en-US" sz="2800" b="1" dirty="0">
                <a:solidFill>
                  <a:schemeClr val="accent1"/>
                </a:solidFill>
                <a:latin typeface="Lato"/>
              </a:rPr>
              <a:t>Senate Bill (SB) 855 </a:t>
            </a:r>
            <a:r>
              <a:rPr lang="en-US" sz="2800" dirty="0">
                <a:latin typeface="Lato"/>
              </a:rPr>
              <a:t>which made 3 major changes:</a:t>
            </a:r>
          </a:p>
          <a:p>
            <a:pPr marL="971550" lvl="1" indent="-514350">
              <a:buFont typeface="+mj-lt"/>
              <a:buAutoNum type="arabicPeriod"/>
            </a:pPr>
            <a:r>
              <a:rPr lang="en-US" sz="2400" b="1" dirty="0">
                <a:latin typeface="Lato"/>
              </a:rPr>
              <a:t>Defined</a:t>
            </a:r>
            <a:r>
              <a:rPr lang="en-US" sz="2400" dirty="0">
                <a:latin typeface="Lato"/>
              </a:rPr>
              <a:t> which children are categorized as exploited.</a:t>
            </a:r>
          </a:p>
          <a:p>
            <a:pPr marL="971550" lvl="1" indent="-514350">
              <a:buFont typeface="+mj-lt"/>
              <a:buAutoNum type="arabicPeriod"/>
            </a:pPr>
            <a:r>
              <a:rPr lang="en-US" sz="2400" b="1" dirty="0">
                <a:latin typeface="Lato"/>
              </a:rPr>
              <a:t>Clarified the child welfare system’s responsibility </a:t>
            </a:r>
            <a:r>
              <a:rPr lang="en-US" sz="2400" dirty="0">
                <a:latin typeface="Lato"/>
              </a:rPr>
              <a:t>to intervene when a parent is unable to protect their child. </a:t>
            </a:r>
          </a:p>
          <a:p>
            <a:pPr marL="971550" lvl="1" indent="-514350">
              <a:buFont typeface="+mj-lt"/>
              <a:buAutoNum type="arabicPeriod"/>
            </a:pPr>
            <a:r>
              <a:rPr lang="en-US" sz="2400" b="1" dirty="0">
                <a:solidFill>
                  <a:schemeClr val="accent1"/>
                </a:solidFill>
                <a:latin typeface="Lato"/>
              </a:rPr>
              <a:t>Created the Opt-in CSEC Program</a:t>
            </a:r>
            <a:r>
              <a:rPr lang="en-US" sz="2400" dirty="0">
                <a:latin typeface="Lato"/>
              </a:rPr>
              <a:t>, which </a:t>
            </a:r>
            <a:r>
              <a:rPr lang="en-US" sz="2400" b="1" dirty="0">
                <a:latin typeface="Lato"/>
              </a:rPr>
              <a:t>gives participating county child welfare agencies guidance and funding </a:t>
            </a:r>
            <a:r>
              <a:rPr lang="en-US" sz="2400" dirty="0">
                <a:latin typeface="Lato"/>
              </a:rPr>
              <a:t>to prevent and intervene on behalf of children who are exploited or are at-risk</a:t>
            </a:r>
          </a:p>
        </p:txBody>
      </p:sp>
      <p:pic>
        <p:nvPicPr>
          <p:cNvPr id="2" name="Picture 17">
            <a:extLst>
              <a:ext uri="{FF2B5EF4-FFF2-40B4-BE49-F238E27FC236}">
                <a16:creationId xmlns:a16="http://schemas.microsoft.com/office/drawing/2014/main" id="{7EC94232-A053-C430-CB13-DF99E7D924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8494525-C0AC-1063-871D-7FA5A4761087}"/>
              </a:ext>
            </a:extLst>
          </p:cNvPr>
          <p:cNvPicPr>
            <a:picLocks noChangeAspect="1"/>
          </p:cNvPicPr>
          <p:nvPr/>
        </p:nvPicPr>
        <p:blipFill rotWithShape="1">
          <a:blip r:embed="rId4"/>
          <a:srcRect l="18883" t="69312" r="65625" b="25898"/>
          <a:stretch/>
        </p:blipFill>
        <p:spPr bwMode="auto">
          <a:xfrm>
            <a:off x="2973659" y="6303519"/>
            <a:ext cx="3122341" cy="542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46078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a:t>Senate Bill 855</a:t>
            </a:r>
          </a:p>
        </p:txBody>
      </p:sp>
      <p:sp>
        <p:nvSpPr>
          <p:cNvPr id="4" name="Rectangle 3">
            <a:extLst>
              <a:ext uri="{FF2B5EF4-FFF2-40B4-BE49-F238E27FC236}">
                <a16:creationId xmlns:a16="http://schemas.microsoft.com/office/drawing/2014/main" id="{6709799B-8ABB-4DEF-B954-05BAD6278399}"/>
              </a:ext>
            </a:extLst>
          </p:cNvPr>
          <p:cNvSpPr/>
          <p:nvPr/>
        </p:nvSpPr>
        <p:spPr>
          <a:xfrm>
            <a:off x="4735871" y="1640225"/>
            <a:ext cx="7151329" cy="4493538"/>
          </a:xfrm>
          <a:prstGeom prst="rect">
            <a:avLst/>
          </a:prstGeom>
        </p:spPr>
        <p:txBody>
          <a:bodyPr wrap="square">
            <a:spAutoFit/>
          </a:bodyPr>
          <a:lstStyle/>
          <a:p>
            <a:r>
              <a:rPr lang="en-US" sz="2200" dirty="0">
                <a:solidFill>
                  <a:srgbClr val="000000"/>
                </a:solidFill>
                <a:latin typeface="Lato"/>
              </a:rPr>
              <a:t>To be eligible for such funding, counties had to  implement the following CSEC program components required by SB 855:</a:t>
            </a:r>
            <a:br>
              <a:rPr lang="en-US" sz="2200" dirty="0">
                <a:solidFill>
                  <a:srgbClr val="000000"/>
                </a:solidFill>
                <a:latin typeface="Lato"/>
              </a:rPr>
            </a:br>
            <a:endParaRPr lang="en-US" sz="2200" dirty="0">
              <a:solidFill>
                <a:srgbClr val="000000"/>
              </a:solidFill>
              <a:latin typeface="Lato"/>
            </a:endParaRPr>
          </a:p>
          <a:p>
            <a:pPr marL="342900" indent="-342900">
              <a:buFont typeface="Arial" panose="020B0604020202020204" pitchFamily="34" charset="0"/>
              <a:buChar char="•"/>
            </a:pPr>
            <a:r>
              <a:rPr lang="en-US" sz="2200" dirty="0">
                <a:solidFill>
                  <a:srgbClr val="000000"/>
                </a:solidFill>
                <a:latin typeface="Lato"/>
              </a:rPr>
              <a:t>An interagency protocol developed by, at a minimum, representatives from child welfare, probation, mental health, public health, juvenile courts, Sheriff’s Department and the Office of Education </a:t>
            </a:r>
            <a:br>
              <a:rPr lang="en-US" sz="2200" dirty="0">
                <a:solidFill>
                  <a:srgbClr val="000000"/>
                </a:solidFill>
                <a:latin typeface="Lato"/>
              </a:rPr>
            </a:br>
            <a:endParaRPr lang="en-US" sz="2200" dirty="0">
              <a:solidFill>
                <a:srgbClr val="000000"/>
              </a:solidFill>
              <a:latin typeface="Lato"/>
            </a:endParaRPr>
          </a:p>
          <a:p>
            <a:pPr marL="342900" indent="-342900">
              <a:buFont typeface="Arial" panose="020B0604020202020204" pitchFamily="34" charset="0"/>
              <a:buChar char="•"/>
            </a:pPr>
            <a:r>
              <a:rPr lang="en-US" sz="2200" dirty="0">
                <a:solidFill>
                  <a:srgbClr val="000000"/>
                </a:solidFill>
                <a:latin typeface="Lato"/>
              </a:rPr>
              <a:t>Use of a multidisciplinary team (MDT) approach to case planning with participation from, at a minimum, representatives from child welfare, probation, mental health, public health, and substance abuse</a:t>
            </a:r>
          </a:p>
        </p:txBody>
      </p:sp>
      <p:pic>
        <p:nvPicPr>
          <p:cNvPr id="7" name="Picture 6" descr="Map&#10;&#10;Description automatically generated">
            <a:extLst>
              <a:ext uri="{FF2B5EF4-FFF2-40B4-BE49-F238E27FC236}">
                <a16:creationId xmlns:a16="http://schemas.microsoft.com/office/drawing/2014/main" id="{0FC0C003-2149-457A-9365-C78B9E78A6F2}"/>
              </a:ext>
            </a:extLst>
          </p:cNvPr>
          <p:cNvPicPr>
            <a:picLocks noChangeAspect="1"/>
          </p:cNvPicPr>
          <p:nvPr/>
        </p:nvPicPr>
        <p:blipFill>
          <a:blip r:embed="rId3"/>
          <a:stretch>
            <a:fillRect/>
          </a:stretch>
        </p:blipFill>
        <p:spPr>
          <a:xfrm>
            <a:off x="304800" y="1566387"/>
            <a:ext cx="4166011" cy="4620102"/>
          </a:xfrm>
          <a:prstGeom prst="rect">
            <a:avLst/>
          </a:prstGeom>
        </p:spPr>
      </p:pic>
      <p:sp>
        <p:nvSpPr>
          <p:cNvPr id="10" name="Slide Number Placeholder 9">
            <a:extLst>
              <a:ext uri="{FF2B5EF4-FFF2-40B4-BE49-F238E27FC236}">
                <a16:creationId xmlns:a16="http://schemas.microsoft.com/office/drawing/2014/main" id="{457EBD86-9CC1-4FAA-A05C-2452CD3B2A5D}"/>
              </a:ext>
            </a:extLst>
          </p:cNvPr>
          <p:cNvSpPr>
            <a:spLocks noGrp="1"/>
          </p:cNvSpPr>
          <p:nvPr>
            <p:ph type="sldNum" sz="quarter" idx="12"/>
          </p:nvPr>
        </p:nvSpPr>
        <p:spPr/>
        <p:txBody>
          <a:bodyPr/>
          <a:lstStyle/>
          <a:p>
            <a:fld id="{A9A21D3D-1098-4F4F-B476-05A166C6032E}" type="slidenum">
              <a:rPr lang="en-US" smtClean="0"/>
              <a:pPr/>
              <a:t>6</a:t>
            </a:fld>
            <a:endParaRPr lang="en-US"/>
          </a:p>
        </p:txBody>
      </p:sp>
      <p:pic>
        <p:nvPicPr>
          <p:cNvPr id="6" name="Picture 5">
            <a:extLst>
              <a:ext uri="{FF2B5EF4-FFF2-40B4-BE49-F238E27FC236}">
                <a16:creationId xmlns:a16="http://schemas.microsoft.com/office/drawing/2014/main" id="{201E3840-C339-4815-A24E-D4A53BE6E451}"/>
              </a:ext>
            </a:extLst>
          </p:cNvPr>
          <p:cNvPicPr>
            <a:picLocks noChangeAspect="1"/>
          </p:cNvPicPr>
          <p:nvPr/>
        </p:nvPicPr>
        <p:blipFill rotWithShape="1">
          <a:blip r:embed="rId4"/>
          <a:srcRect l="18883" t="69312" r="65625" b="25898"/>
          <a:stretch/>
        </p:blipFill>
        <p:spPr bwMode="auto">
          <a:xfrm>
            <a:off x="0" y="6315474"/>
            <a:ext cx="3122341" cy="542526"/>
          </a:xfrm>
          <a:prstGeom prst="rect">
            <a:avLst/>
          </a:prstGeom>
          <a:ln>
            <a:noFill/>
          </a:ln>
          <a:extLst>
            <a:ext uri="{53640926-AAD7-44D8-BBD7-CCE9431645EC}">
              <a14:shadowObscured xmlns:a14="http://schemas.microsoft.com/office/drawing/2010/main"/>
            </a:ext>
          </a:extLst>
        </p:spPr>
      </p:pic>
      <p:pic>
        <p:nvPicPr>
          <p:cNvPr id="3" name="Picture 17">
            <a:extLst>
              <a:ext uri="{FF2B5EF4-FFF2-40B4-BE49-F238E27FC236}">
                <a16:creationId xmlns:a16="http://schemas.microsoft.com/office/drawing/2014/main" id="{CCD98688-87E0-74D0-56E7-57C4BF9F78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E12F220-FDDC-562F-D020-990C19764B90}"/>
              </a:ext>
            </a:extLst>
          </p:cNvPr>
          <p:cNvPicPr>
            <a:picLocks noChangeAspect="1"/>
          </p:cNvPicPr>
          <p:nvPr/>
        </p:nvPicPr>
        <p:blipFill rotWithShape="1">
          <a:blip r:embed="rId4"/>
          <a:srcRect l="18883" t="69312" r="65625" b="25898"/>
          <a:stretch/>
        </p:blipFill>
        <p:spPr bwMode="auto">
          <a:xfrm>
            <a:off x="2973659" y="6303519"/>
            <a:ext cx="3122341" cy="542526"/>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24523653-1802-6C6C-C617-9C7097DFC20F}"/>
              </a:ext>
            </a:extLst>
          </p:cNvPr>
          <p:cNvSpPr txBox="1"/>
          <p:nvPr/>
        </p:nvSpPr>
        <p:spPr>
          <a:xfrm>
            <a:off x="2490398" y="1951672"/>
            <a:ext cx="2165413" cy="1477328"/>
          </a:xfrm>
          <a:prstGeom prst="rect">
            <a:avLst/>
          </a:prstGeom>
          <a:solidFill>
            <a:schemeClr val="bg1"/>
          </a:solid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38 counties opted in by 2015</a:t>
            </a:r>
          </a:p>
          <a:p>
            <a:endParaRPr lang="en-US" dirty="0">
              <a:latin typeface="Lato" panose="020F0502020204030203" pitchFamily="34" charset="0"/>
              <a:ea typeface="Lato" panose="020F0502020204030203" pitchFamily="34" charset="0"/>
              <a:cs typeface="Lato" panose="020F0502020204030203" pitchFamily="34" charset="0"/>
            </a:endParaRPr>
          </a:p>
          <a:p>
            <a:r>
              <a:rPr lang="en-US" dirty="0">
                <a:latin typeface="Lato" panose="020F0502020204030203" pitchFamily="34" charset="0"/>
                <a:ea typeface="Lato" panose="020F0502020204030203" pitchFamily="34" charset="0"/>
                <a:cs typeface="Lato" panose="020F0502020204030203" pitchFamily="34" charset="0"/>
              </a:rPr>
              <a:t>47 opted in by 2020</a:t>
            </a:r>
          </a:p>
        </p:txBody>
      </p:sp>
    </p:spTree>
    <p:extLst>
      <p:ext uri="{BB962C8B-B14F-4D97-AF65-F5344CB8AC3E}">
        <p14:creationId xmlns:p14="http://schemas.microsoft.com/office/powerpoint/2010/main" val="3336114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ryn King\Downloads\2014.logo.californiago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40" y="6408077"/>
            <a:ext cx="1946261" cy="31242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CF2C019-3A49-48D4-B369-16AFF8E9609C}"/>
              </a:ext>
            </a:extLst>
          </p:cNvPr>
          <p:cNvSpPr/>
          <p:nvPr/>
        </p:nvSpPr>
        <p:spPr>
          <a:xfrm>
            <a:off x="658387" y="1012953"/>
            <a:ext cx="6607998" cy="4832092"/>
          </a:xfrm>
          <a:prstGeom prst="rect">
            <a:avLst/>
          </a:prstGeom>
        </p:spPr>
        <p:txBody>
          <a:bodyPr wrap="square">
            <a:spAutoFit/>
          </a:bodyPr>
          <a:lstStyle/>
          <a:p>
            <a:r>
              <a:rPr lang="en-US" b="1" i="0" u="none" strike="noStrike" baseline="0" dirty="0">
                <a:solidFill>
                  <a:srgbClr val="1595D2"/>
                </a:solidFill>
                <a:latin typeface="Lato"/>
              </a:rPr>
              <a:t>ABOUT THE CALIFORNIA CHILD WELFARE INDICATORS PROJECT (CCWIP)</a:t>
            </a:r>
            <a:endParaRPr lang="en-US" b="0" i="0" u="none" strike="noStrike" baseline="0" dirty="0">
              <a:solidFill>
                <a:srgbClr val="1595D2"/>
              </a:solidFill>
              <a:latin typeface="Lato"/>
            </a:endParaRPr>
          </a:p>
          <a:p>
            <a:r>
              <a:rPr lang="en-US" dirty="0">
                <a:solidFill>
                  <a:srgbClr val="000000"/>
                </a:solidFill>
                <a:latin typeface="Lato"/>
              </a:rPr>
              <a:t>CCWIP is a collaborative venture between UC Berkeley and CDSS. It provides agency staff, policymakers, researchers, and the public with technical assistance and access to critical outcome information on California’s child welfare system. </a:t>
            </a:r>
            <a:endParaRPr lang="en-US" b="1" dirty="0">
              <a:solidFill>
                <a:schemeClr val="accent1">
                  <a:lumMod val="75000"/>
                </a:schemeClr>
              </a:solidFill>
              <a:latin typeface="Lato"/>
            </a:endParaRPr>
          </a:p>
          <a:p>
            <a:endParaRPr lang="en-US" sz="2000" b="1" i="0" u="none" strike="noStrike" baseline="0" dirty="0">
              <a:solidFill>
                <a:srgbClr val="1595D2"/>
              </a:solidFill>
              <a:latin typeface="Lato"/>
            </a:endParaRPr>
          </a:p>
          <a:p>
            <a:r>
              <a:rPr lang="en-US" b="1" i="0" u="none" strike="noStrike" baseline="0" dirty="0">
                <a:solidFill>
                  <a:srgbClr val="1595D2"/>
                </a:solidFill>
                <a:latin typeface="Lato"/>
              </a:rPr>
              <a:t>ABOUT THE URBAN INSTITUTE </a:t>
            </a:r>
            <a:endParaRPr lang="en-US" b="0" i="0" u="none" strike="noStrike" baseline="0" dirty="0">
              <a:solidFill>
                <a:srgbClr val="1595D2"/>
              </a:solidFill>
              <a:latin typeface="Lato"/>
            </a:endParaRPr>
          </a:p>
          <a:p>
            <a:r>
              <a:rPr lang="en-US" dirty="0">
                <a:solidFill>
                  <a:srgbClr val="000000"/>
                </a:solidFill>
                <a:latin typeface="Lato"/>
              </a:rPr>
              <a:t>The Urban Institute is a nonprofit research organization that provides data and evidence to help advance upward mobility and equity. Urban is a trusted source for changemakers who seek to strengthen decision-making, create inclusive economic growth, and improve the well-being of families and communities. </a:t>
            </a:r>
          </a:p>
          <a:p>
            <a:endParaRPr lang="en-US" b="1" dirty="0">
              <a:solidFill>
                <a:schemeClr val="accent1">
                  <a:lumMod val="75000"/>
                </a:schemeClr>
              </a:solidFill>
              <a:latin typeface="Lato"/>
            </a:endParaRPr>
          </a:p>
          <a:p>
            <a:r>
              <a:rPr lang="en-US" dirty="0">
                <a:solidFill>
                  <a:srgbClr val="002060"/>
                </a:solidFill>
                <a:latin typeface="Lato"/>
                <a:cs typeface="Times New Roman"/>
              </a:rPr>
              <a:t>This work was made possible by the California Department of Social Services’ Child Trafficking Program Support Unit</a:t>
            </a:r>
            <a:endParaRPr lang="en-US" b="1" dirty="0">
              <a:solidFill>
                <a:schemeClr val="accent1">
                  <a:lumMod val="75000"/>
                </a:schemeClr>
              </a:solidFill>
              <a:latin typeface="Lato"/>
            </a:endParaRPr>
          </a:p>
        </p:txBody>
      </p:sp>
      <p:pic>
        <p:nvPicPr>
          <p:cNvPr id="6" name="Picture 5">
            <a:extLst>
              <a:ext uri="{FF2B5EF4-FFF2-40B4-BE49-F238E27FC236}">
                <a16:creationId xmlns:a16="http://schemas.microsoft.com/office/drawing/2014/main" id="{C3A0681D-7EA7-4F20-A78E-EBFCB6DE2F26}"/>
              </a:ext>
            </a:extLst>
          </p:cNvPr>
          <p:cNvPicPr>
            <a:picLocks noChangeAspect="1"/>
          </p:cNvPicPr>
          <p:nvPr/>
        </p:nvPicPr>
        <p:blipFill rotWithShape="1">
          <a:blip r:embed="rId4"/>
          <a:srcRect l="18883" t="69312" r="65625" b="25898"/>
          <a:stretch/>
        </p:blipFill>
        <p:spPr bwMode="auto">
          <a:xfrm>
            <a:off x="0" y="6315474"/>
            <a:ext cx="3122341" cy="542526"/>
          </a:xfrm>
          <a:prstGeom prst="rect">
            <a:avLst/>
          </a:prstGeom>
          <a:ln>
            <a:noFill/>
          </a:ln>
          <a:extLst>
            <a:ext uri="{53640926-AAD7-44D8-BBD7-CCE9431645EC}">
              <a14:shadowObscured xmlns:a14="http://schemas.microsoft.com/office/drawing/2010/main"/>
            </a:ext>
          </a:extLst>
        </p:spPr>
      </p:pic>
      <p:pic>
        <p:nvPicPr>
          <p:cNvPr id="7" name="Picture 17">
            <a:extLst>
              <a:ext uri="{FF2B5EF4-FFF2-40B4-BE49-F238E27FC236}">
                <a16:creationId xmlns:a16="http://schemas.microsoft.com/office/drawing/2014/main" id="{F89F8C81-C280-4D5E-BF93-57EC4E17E4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5890" y="2326134"/>
            <a:ext cx="3457034" cy="22057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7">
            <a:extLst>
              <a:ext uri="{FF2B5EF4-FFF2-40B4-BE49-F238E27FC236}">
                <a16:creationId xmlns:a16="http://schemas.microsoft.com/office/drawing/2014/main" id="{CE88753A-F906-7F3A-1099-492BF7B2BC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0ED5417-BAE5-B339-1164-55E915B60E6A}"/>
              </a:ext>
            </a:extLst>
          </p:cNvPr>
          <p:cNvPicPr>
            <a:picLocks noChangeAspect="1"/>
          </p:cNvPicPr>
          <p:nvPr/>
        </p:nvPicPr>
        <p:blipFill rotWithShape="1">
          <a:blip r:embed="rId4"/>
          <a:srcRect l="18883" t="69312" r="65625" b="25898"/>
          <a:stretch/>
        </p:blipFill>
        <p:spPr bwMode="auto">
          <a:xfrm>
            <a:off x="2973659" y="6303519"/>
            <a:ext cx="3122341" cy="542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8355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F08-69E1-42EE-AE2D-835B4523D101}"/>
              </a:ext>
            </a:extLst>
          </p:cNvPr>
          <p:cNvSpPr>
            <a:spLocks noGrp="1"/>
          </p:cNvSpPr>
          <p:nvPr>
            <p:ph type="title"/>
          </p:nvPr>
        </p:nvSpPr>
        <p:spPr/>
        <p:txBody>
          <a:bodyPr>
            <a:normAutofit/>
          </a:bodyPr>
          <a:lstStyle/>
          <a:p>
            <a:r>
              <a:rPr lang="en-US" sz="4000" b="0" dirty="0"/>
              <a:t>Implementation Study </a:t>
            </a:r>
          </a:p>
        </p:txBody>
      </p:sp>
      <p:sp>
        <p:nvSpPr>
          <p:cNvPr id="3" name="Content Placeholder 2">
            <a:extLst>
              <a:ext uri="{FF2B5EF4-FFF2-40B4-BE49-F238E27FC236}">
                <a16:creationId xmlns:a16="http://schemas.microsoft.com/office/drawing/2014/main" id="{9545A3FA-C9C5-489D-8A67-8469725C3D97}"/>
              </a:ext>
            </a:extLst>
          </p:cNvPr>
          <p:cNvSpPr>
            <a:spLocks noGrp="1"/>
          </p:cNvSpPr>
          <p:nvPr>
            <p:ph idx="1"/>
          </p:nvPr>
        </p:nvSpPr>
        <p:spPr>
          <a:xfrm>
            <a:off x="463484" y="1901951"/>
            <a:ext cx="11265031" cy="4099331"/>
          </a:xfrm>
        </p:spPr>
        <p:txBody>
          <a:bodyPr>
            <a:noAutofit/>
          </a:bodyPr>
          <a:lstStyle/>
          <a:p>
            <a:pPr>
              <a:spcBef>
                <a:spcPts val="1200"/>
              </a:spcBef>
            </a:pPr>
            <a:r>
              <a:rPr lang="en-US" sz="2400" dirty="0">
                <a:latin typeface="Lato"/>
              </a:rPr>
              <a:t>What are the components of SB 855 in terms of services, staffing, and organizational structure?</a:t>
            </a:r>
          </a:p>
          <a:p>
            <a:pPr>
              <a:spcBef>
                <a:spcPts val="1200"/>
              </a:spcBef>
            </a:pPr>
            <a:r>
              <a:rPr lang="en-US" sz="2400" dirty="0">
                <a:latin typeface="Lato"/>
              </a:rPr>
              <a:t>Are counties implementing SB 855 as expected? How did implementation vary?</a:t>
            </a:r>
          </a:p>
          <a:p>
            <a:pPr>
              <a:spcBef>
                <a:spcPts val="1200"/>
              </a:spcBef>
            </a:pPr>
            <a:r>
              <a:rPr lang="en-US" sz="2400" dirty="0">
                <a:latin typeface="Lato"/>
              </a:rPr>
              <a:t>Do counties have the capacity to meet the needs of CSEC?</a:t>
            </a:r>
          </a:p>
          <a:p>
            <a:pPr>
              <a:spcBef>
                <a:spcPts val="1200"/>
              </a:spcBef>
            </a:pPr>
            <a:r>
              <a:rPr lang="en-US" sz="2400" dirty="0">
                <a:latin typeface="Lato"/>
              </a:rPr>
              <a:t>What were the barriers and facilitators to implementing SB 855?</a:t>
            </a:r>
          </a:p>
          <a:p>
            <a:pPr>
              <a:spcBef>
                <a:spcPts val="1200"/>
              </a:spcBef>
            </a:pPr>
            <a:r>
              <a:rPr lang="en-US" sz="2400" dirty="0">
                <a:latin typeface="Lato"/>
              </a:rPr>
              <a:t>To what extent did agencies within counties implement collaboratively?</a:t>
            </a:r>
          </a:p>
          <a:p>
            <a:pPr>
              <a:spcBef>
                <a:spcPts val="1200"/>
              </a:spcBef>
            </a:pPr>
            <a:r>
              <a:rPr lang="en-US" sz="2400" dirty="0">
                <a:latin typeface="Lato"/>
              </a:rPr>
              <a:t>What are the key successes of SB 855? Challenges?</a:t>
            </a:r>
          </a:p>
          <a:p>
            <a:pPr>
              <a:spcBef>
                <a:spcPts val="1200"/>
              </a:spcBef>
            </a:pPr>
            <a:r>
              <a:rPr lang="en-US" sz="2400" dirty="0">
                <a:latin typeface="Lato"/>
              </a:rPr>
              <a:t>What are promising practices for implementing local CSEC response programs?</a:t>
            </a:r>
          </a:p>
        </p:txBody>
      </p:sp>
      <p:sp>
        <p:nvSpPr>
          <p:cNvPr id="5" name="Slide Number Placeholder 4">
            <a:extLst>
              <a:ext uri="{FF2B5EF4-FFF2-40B4-BE49-F238E27FC236}">
                <a16:creationId xmlns:a16="http://schemas.microsoft.com/office/drawing/2014/main" id="{5FECCD4C-A02A-4E05-A5B5-214D3FD0084B}"/>
              </a:ext>
            </a:extLst>
          </p:cNvPr>
          <p:cNvSpPr>
            <a:spLocks noGrp="1"/>
          </p:cNvSpPr>
          <p:nvPr>
            <p:ph type="sldNum" sz="quarter" idx="12"/>
          </p:nvPr>
        </p:nvSpPr>
        <p:spPr/>
        <p:txBody>
          <a:bodyPr/>
          <a:lstStyle/>
          <a:p>
            <a:fld id="{A9A21D3D-1098-4F4F-B476-05A166C6032E}" type="slidenum">
              <a:rPr lang="en-US" smtClean="0"/>
              <a:pPr/>
              <a:t>8</a:t>
            </a:fld>
            <a:endParaRPr lang="en-US"/>
          </a:p>
        </p:txBody>
      </p:sp>
      <p:pic>
        <p:nvPicPr>
          <p:cNvPr id="6" name="Picture 5">
            <a:extLst>
              <a:ext uri="{FF2B5EF4-FFF2-40B4-BE49-F238E27FC236}">
                <a16:creationId xmlns:a16="http://schemas.microsoft.com/office/drawing/2014/main" id="{D6BB53BD-D92B-4515-ACFC-67EC9F45C67F}"/>
              </a:ext>
            </a:extLst>
          </p:cNvPr>
          <p:cNvPicPr>
            <a:picLocks noChangeAspect="1"/>
          </p:cNvPicPr>
          <p:nvPr/>
        </p:nvPicPr>
        <p:blipFill rotWithShape="1">
          <a:blip r:embed="rId3"/>
          <a:srcRect l="18883" t="69312" r="65625" b="25898"/>
          <a:stretch/>
        </p:blipFill>
        <p:spPr bwMode="auto">
          <a:xfrm>
            <a:off x="0" y="6315474"/>
            <a:ext cx="3122341" cy="542526"/>
          </a:xfrm>
          <a:prstGeom prst="rect">
            <a:avLst/>
          </a:prstGeom>
          <a:ln>
            <a:noFill/>
          </a:ln>
          <a:extLst>
            <a:ext uri="{53640926-AAD7-44D8-BBD7-CCE9431645EC}">
              <a14:shadowObscured xmlns:a14="http://schemas.microsoft.com/office/drawing/2010/main"/>
            </a:ext>
          </a:extLst>
        </p:spPr>
      </p:pic>
      <p:pic>
        <p:nvPicPr>
          <p:cNvPr id="4" name="Picture 17">
            <a:extLst>
              <a:ext uri="{FF2B5EF4-FFF2-40B4-BE49-F238E27FC236}">
                <a16:creationId xmlns:a16="http://schemas.microsoft.com/office/drawing/2014/main" id="{9F489C80-A0B6-2D8D-1FD9-3D80B4C756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FF97A0E-B6E5-9A1E-1124-45CFA7120633}"/>
              </a:ext>
            </a:extLst>
          </p:cNvPr>
          <p:cNvPicPr>
            <a:picLocks noChangeAspect="1"/>
          </p:cNvPicPr>
          <p:nvPr/>
        </p:nvPicPr>
        <p:blipFill rotWithShape="1">
          <a:blip r:embed="rId3"/>
          <a:srcRect l="18883" t="69312" r="65625" b="25898"/>
          <a:stretch/>
        </p:blipFill>
        <p:spPr bwMode="auto">
          <a:xfrm>
            <a:off x="2973659" y="6303519"/>
            <a:ext cx="3122341" cy="542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8906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F08-69E1-42EE-AE2D-835B4523D101}"/>
              </a:ext>
            </a:extLst>
          </p:cNvPr>
          <p:cNvSpPr>
            <a:spLocks noGrp="1"/>
          </p:cNvSpPr>
          <p:nvPr>
            <p:ph type="title"/>
          </p:nvPr>
        </p:nvSpPr>
        <p:spPr/>
        <p:txBody>
          <a:bodyPr>
            <a:normAutofit/>
          </a:bodyPr>
          <a:lstStyle/>
          <a:p>
            <a:r>
              <a:rPr lang="en-US" sz="4000" b="0" dirty="0"/>
              <a:t>Implementation Study</a:t>
            </a:r>
          </a:p>
        </p:txBody>
      </p:sp>
      <p:sp>
        <p:nvSpPr>
          <p:cNvPr id="3" name="Content Placeholder 2">
            <a:extLst>
              <a:ext uri="{FF2B5EF4-FFF2-40B4-BE49-F238E27FC236}">
                <a16:creationId xmlns:a16="http://schemas.microsoft.com/office/drawing/2014/main" id="{9545A3FA-C9C5-489D-8A67-8469725C3D97}"/>
              </a:ext>
            </a:extLst>
          </p:cNvPr>
          <p:cNvSpPr>
            <a:spLocks noGrp="1"/>
          </p:cNvSpPr>
          <p:nvPr>
            <p:ph idx="1"/>
          </p:nvPr>
        </p:nvSpPr>
        <p:spPr>
          <a:xfrm>
            <a:off x="369872" y="1429594"/>
            <a:ext cx="10968688" cy="5043658"/>
          </a:xfrm>
        </p:spPr>
        <p:txBody>
          <a:bodyPr>
            <a:noAutofit/>
          </a:bodyPr>
          <a:lstStyle/>
          <a:p>
            <a:pPr marL="457200" marR="0" lvl="0" indent="-457200" algn="l" defTabSz="914400" rtl="0" eaLnBrk="1" fontAlgn="auto" latinLnBrk="0" hangingPunct="1">
              <a:spcBef>
                <a:spcPts val="0"/>
              </a:spcBef>
              <a:spcAft>
                <a:spcPts val="1000"/>
              </a:spcAft>
              <a:buClr>
                <a:srgbClr val="169CEC"/>
              </a:buClr>
              <a:buSzTx/>
              <a:buFont typeface="+mj-lt"/>
              <a:buAutoNum type="arabicPeriod"/>
              <a:tabLst/>
              <a:defRPr/>
            </a:pPr>
            <a:r>
              <a:rPr kumimoji="0" lang="en-US" sz="22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Annual county plans</a:t>
            </a:r>
          </a:p>
          <a:p>
            <a:pPr marL="857250" lvl="1" indent="-457200">
              <a:spcBef>
                <a:spcPts val="0"/>
              </a:spcBef>
              <a:spcAft>
                <a:spcPts val="1000"/>
              </a:spcAft>
              <a:buClr>
                <a:srgbClr val="169CEC"/>
              </a:buClr>
              <a:buFont typeface="Wingdings" panose="05000000000000000000" pitchFamily="2" charset="2"/>
              <a:buChar char="Ø"/>
              <a:defRPr/>
            </a:pPr>
            <a:r>
              <a:rPr kumimoji="0" lang="en-US" sz="22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A review of 200 county plans helped evaluators understand how counties collaborated and implemented SB 855 over time, variance from county to county, and barriers and facilitators to implementation</a:t>
            </a:r>
          </a:p>
          <a:p>
            <a:pPr marL="857250" lvl="1" indent="-457200">
              <a:spcBef>
                <a:spcPts val="0"/>
              </a:spcBef>
              <a:spcAft>
                <a:spcPts val="1000"/>
              </a:spcAft>
              <a:buClr>
                <a:srgbClr val="169CEC"/>
              </a:buClr>
              <a:buFont typeface="+mj-lt"/>
              <a:buAutoNum type="arabicPeriod" startAt="2"/>
              <a:defRPr/>
            </a:pPr>
            <a:r>
              <a:rPr kumimoji="0" lang="en-US" sz="22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Staff survey</a:t>
            </a:r>
          </a:p>
          <a:p>
            <a:pPr marL="1257300" lvl="2" indent="-457200">
              <a:spcBef>
                <a:spcPts val="0"/>
              </a:spcBef>
              <a:spcAft>
                <a:spcPts val="1000"/>
              </a:spcAft>
              <a:buClr>
                <a:srgbClr val="169CEC"/>
              </a:buClr>
              <a:buFont typeface="Wingdings" panose="05000000000000000000" pitchFamily="2" charset="2"/>
              <a:buChar char="Ø"/>
              <a:defRPr/>
            </a:pPr>
            <a:r>
              <a:rPr kumimoji="0" lang="en-US" sz="22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An online survey of CSEC Program coordinators was developed to capture the process/quality/capacity changes and cross-system collaboration that took place during SB 855 implementation across all participating counties.</a:t>
            </a:r>
          </a:p>
          <a:p>
            <a:pPr marL="1257300" lvl="2" indent="-457200">
              <a:spcBef>
                <a:spcPts val="0"/>
              </a:spcBef>
              <a:spcAft>
                <a:spcPts val="1000"/>
              </a:spcAft>
              <a:buClr>
                <a:srgbClr val="169CEC"/>
              </a:buClr>
              <a:buFont typeface="+mj-lt"/>
              <a:buAutoNum type="arabicPeriod" startAt="3"/>
              <a:defRPr/>
            </a:pPr>
            <a:r>
              <a:rPr kumimoji="0" lang="en-US" sz="22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Case studies of 12 counties</a:t>
            </a:r>
          </a:p>
          <a:p>
            <a:pPr marL="1714500" lvl="3" indent="-457200">
              <a:spcBef>
                <a:spcPts val="0"/>
              </a:spcBef>
              <a:spcAft>
                <a:spcPts val="1000"/>
              </a:spcAft>
              <a:buClr>
                <a:srgbClr val="169CEC"/>
              </a:buClr>
              <a:buFont typeface="Wingdings" panose="05000000000000000000" pitchFamily="2" charset="2"/>
              <a:buChar char="Ø"/>
              <a:defRPr/>
            </a:pPr>
            <a:r>
              <a:rPr kumimoji="0" lang="en-US" sz="22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Key staff involved in implementation were interviewed and focus groups were held with adults with lived experiences of CSE as minors</a:t>
            </a:r>
          </a:p>
        </p:txBody>
      </p:sp>
      <p:sp>
        <p:nvSpPr>
          <p:cNvPr id="5" name="Slide Number Placeholder 4">
            <a:extLst>
              <a:ext uri="{FF2B5EF4-FFF2-40B4-BE49-F238E27FC236}">
                <a16:creationId xmlns:a16="http://schemas.microsoft.com/office/drawing/2014/main" id="{5FECCD4C-A02A-4E05-A5B5-214D3FD0084B}"/>
              </a:ext>
            </a:extLst>
          </p:cNvPr>
          <p:cNvSpPr>
            <a:spLocks noGrp="1"/>
          </p:cNvSpPr>
          <p:nvPr>
            <p:ph type="sldNum" sz="quarter" idx="12"/>
          </p:nvPr>
        </p:nvSpPr>
        <p:spPr/>
        <p:txBody>
          <a:bodyPr/>
          <a:lstStyle/>
          <a:p>
            <a:fld id="{A9A21D3D-1098-4F4F-B476-05A166C6032E}" type="slidenum">
              <a:rPr lang="en-US" smtClean="0"/>
              <a:pPr/>
              <a:t>9</a:t>
            </a:fld>
            <a:endParaRPr lang="en-US"/>
          </a:p>
        </p:txBody>
      </p:sp>
      <p:pic>
        <p:nvPicPr>
          <p:cNvPr id="6" name="Picture 5">
            <a:extLst>
              <a:ext uri="{FF2B5EF4-FFF2-40B4-BE49-F238E27FC236}">
                <a16:creationId xmlns:a16="http://schemas.microsoft.com/office/drawing/2014/main" id="{D6BB53BD-D92B-4515-ACFC-67EC9F45C67F}"/>
              </a:ext>
            </a:extLst>
          </p:cNvPr>
          <p:cNvPicPr>
            <a:picLocks noChangeAspect="1"/>
          </p:cNvPicPr>
          <p:nvPr/>
        </p:nvPicPr>
        <p:blipFill rotWithShape="1">
          <a:blip r:embed="rId3"/>
          <a:srcRect l="18883" t="69312" r="65625" b="25898"/>
          <a:stretch/>
        </p:blipFill>
        <p:spPr bwMode="auto">
          <a:xfrm>
            <a:off x="0" y="6315474"/>
            <a:ext cx="3122341" cy="542526"/>
          </a:xfrm>
          <a:prstGeom prst="rect">
            <a:avLst/>
          </a:prstGeom>
          <a:ln>
            <a:noFill/>
          </a:ln>
          <a:extLst>
            <a:ext uri="{53640926-AAD7-44D8-BBD7-CCE9431645EC}">
              <a14:shadowObscured xmlns:a14="http://schemas.microsoft.com/office/drawing/2010/main"/>
            </a:ext>
          </a:extLst>
        </p:spPr>
      </p:pic>
      <p:pic>
        <p:nvPicPr>
          <p:cNvPr id="4" name="Picture 17">
            <a:extLst>
              <a:ext uri="{FF2B5EF4-FFF2-40B4-BE49-F238E27FC236}">
                <a16:creationId xmlns:a16="http://schemas.microsoft.com/office/drawing/2014/main" id="{9F489C80-A0B6-2D8D-1FD9-3D80B4C756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674"/>
          <a:stretch/>
        </p:blipFill>
        <p:spPr bwMode="auto">
          <a:xfrm>
            <a:off x="0" y="6473251"/>
            <a:ext cx="2827606" cy="3847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FF97A0E-B6E5-9A1E-1124-45CFA7120633}"/>
              </a:ext>
            </a:extLst>
          </p:cNvPr>
          <p:cNvPicPr>
            <a:picLocks noChangeAspect="1"/>
          </p:cNvPicPr>
          <p:nvPr/>
        </p:nvPicPr>
        <p:blipFill rotWithShape="1">
          <a:blip r:embed="rId3"/>
          <a:srcRect l="18883" t="69312" r="65625" b="25898"/>
          <a:stretch/>
        </p:blipFill>
        <p:spPr bwMode="auto">
          <a:xfrm>
            <a:off x="2973659" y="6303519"/>
            <a:ext cx="3122341" cy="542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94842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3655684467664BB5D230D21603CEFD" ma:contentTypeVersion="11" ma:contentTypeDescription="Create a new document." ma:contentTypeScope="" ma:versionID="51a5c4154157669ee42711d48783d437">
  <xsd:schema xmlns:xsd="http://www.w3.org/2001/XMLSchema" xmlns:xs="http://www.w3.org/2001/XMLSchema" xmlns:p="http://schemas.microsoft.com/office/2006/metadata/properties" xmlns:ns2="83f45f4c-6128-4605-9a1f-dea8ac76b212" xmlns:ns3="beb5352c-2827-44c7-babe-a0fd64962802" targetNamespace="http://schemas.microsoft.com/office/2006/metadata/properties" ma:root="true" ma:fieldsID="26a643cb2706e0b987efa34711e7bcca" ns2:_="" ns3:_="">
    <xsd:import namespace="83f45f4c-6128-4605-9a1f-dea8ac76b212"/>
    <xsd:import namespace="beb5352c-2827-44c7-babe-a0fd6496280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45f4c-6128-4605-9a1f-dea8ac76b2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b5352c-2827-44c7-babe-a0fd6496280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4D25D5-268E-4681-AD29-A79823515951}">
  <ds:schemaRefs>
    <ds:schemaRef ds:uri="http://schemas.microsoft.com/sharepoint/v3/contenttype/forms"/>
  </ds:schemaRefs>
</ds:datastoreItem>
</file>

<file path=customXml/itemProps2.xml><?xml version="1.0" encoding="utf-8"?>
<ds:datastoreItem xmlns:ds="http://schemas.openxmlformats.org/officeDocument/2006/customXml" ds:itemID="{819CFFD7-E174-41BC-9377-C1852E43015D}">
  <ds:schemaRefs>
    <ds:schemaRef ds:uri="http://schemas.microsoft.com/office/2006/documentManagement/types"/>
    <ds:schemaRef ds:uri="http://www.w3.org/XML/1998/namespace"/>
    <ds:schemaRef ds:uri="beb5352c-2827-44c7-babe-a0fd64962802"/>
    <ds:schemaRef ds:uri="83f45f4c-6128-4605-9a1f-dea8ac76b212"/>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9315499D-0F52-4FE7-8AA2-A20C13BBBB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f45f4c-6128-4605-9a1f-dea8ac76b212"/>
    <ds:schemaRef ds:uri="beb5352c-2827-44c7-babe-a0fd649628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e691bd1-edd3-47d6-aa9f-359e2f2ab79c}" enabled="1" method="Standard" siteId="{0235ba6b-2cf0-4b75-bc5d-d6187ce33de3}" removed="0"/>
  <clbl:label id="{3184c43c-8eba-4c85-8954-a0ff159d287d}" enabled="0" method="" siteId="{3184c43c-8eba-4c85-8954-a0ff159d287d}" removed="1"/>
</clbl:labelList>
</file>

<file path=docProps/app.xml><?xml version="1.0" encoding="utf-8"?>
<Properties xmlns="http://schemas.openxmlformats.org/officeDocument/2006/extended-properties" xmlns:vt="http://schemas.openxmlformats.org/officeDocument/2006/docPropsVTypes">
  <Template/>
  <TotalTime>8748</TotalTime>
  <Words>2771</Words>
  <Application>Microsoft Office PowerPoint</Application>
  <PresentationFormat>Widescreen</PresentationFormat>
  <Paragraphs>272</Paragraphs>
  <Slides>25</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Aktiv Grotesk</vt:lpstr>
      <vt:lpstr>Aktiv Grotesk Black</vt:lpstr>
      <vt:lpstr>Arial</vt:lpstr>
      <vt:lpstr>Calibri</vt:lpstr>
      <vt:lpstr>DM Sans</vt:lpstr>
      <vt:lpstr>Lato</vt:lpstr>
      <vt:lpstr>Wingdings</vt:lpstr>
      <vt:lpstr>1_Office Theme</vt:lpstr>
      <vt:lpstr>Evaluating and Improving California's Response to the Commercial Sexual Exploitation of Children </vt:lpstr>
      <vt:lpstr>Logistics</vt:lpstr>
      <vt:lpstr>PowerPoint Presentation</vt:lpstr>
      <vt:lpstr>PowerPoint Presentation</vt:lpstr>
      <vt:lpstr>California’s Response</vt:lpstr>
      <vt:lpstr>Senate Bill 855</vt:lpstr>
      <vt:lpstr>PowerPoint Presentation</vt:lpstr>
      <vt:lpstr>Implementation Study </vt:lpstr>
      <vt:lpstr>Implementation Study</vt:lpstr>
      <vt:lpstr>System Outcome - Research Questions</vt:lpstr>
      <vt:lpstr>Scope</vt:lpstr>
      <vt:lpstr>Key Findings </vt:lpstr>
      <vt:lpstr>Key Findings</vt:lpstr>
      <vt:lpstr>Best / Promising Practices</vt:lpstr>
      <vt:lpstr>Best / Promising Practices </vt:lpstr>
      <vt:lpstr>Policy and Practice Recommendations</vt:lpstr>
      <vt:lpstr>Policy and Practice Recommendations</vt:lpstr>
      <vt:lpstr>Policy &amp; Practice Recommendations</vt:lpstr>
      <vt:lpstr>Next Steps</vt:lpstr>
      <vt:lpstr>Next Steps</vt:lpstr>
      <vt:lpstr>Acknowledgements</vt:lpstr>
      <vt:lpstr>Thank you for your time</vt:lpstr>
      <vt:lpstr>Additional Information</vt:lpstr>
      <vt:lpstr>Tell Us 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Ivy Hammond</dc:creator>
  <cp:lastModifiedBy>Kristin Power</cp:lastModifiedBy>
  <cp:revision>114</cp:revision>
  <dcterms:created xsi:type="dcterms:W3CDTF">2023-10-09T23:58:14Z</dcterms:created>
  <dcterms:modified xsi:type="dcterms:W3CDTF">2024-05-22T18:02:03Z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0x0101000C3655684467664BB5D230D21603CEFD</vt:lpwstr>
  </property>
</Properties>
</file>