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8"/>
  </p:notesMasterIdLst>
  <p:sldIdLst>
    <p:sldId id="352" r:id="rId2"/>
    <p:sldId id="337" r:id="rId3"/>
    <p:sldId id="257" r:id="rId4"/>
    <p:sldId id="370" r:id="rId5"/>
    <p:sldId id="259" r:id="rId6"/>
    <p:sldId id="260" r:id="rId7"/>
    <p:sldId id="261" r:id="rId8"/>
    <p:sldId id="262" r:id="rId9"/>
    <p:sldId id="264" r:id="rId10"/>
    <p:sldId id="346" r:id="rId11"/>
    <p:sldId id="348" r:id="rId12"/>
    <p:sldId id="267" r:id="rId13"/>
    <p:sldId id="347" r:id="rId14"/>
    <p:sldId id="269" r:id="rId15"/>
    <p:sldId id="272" r:id="rId16"/>
    <p:sldId id="271" r:id="rId17"/>
    <p:sldId id="273" r:id="rId18"/>
    <p:sldId id="285" r:id="rId19"/>
    <p:sldId id="274" r:id="rId20"/>
    <p:sldId id="275" r:id="rId21"/>
    <p:sldId id="276" r:id="rId22"/>
    <p:sldId id="277" r:id="rId23"/>
    <p:sldId id="278" r:id="rId24"/>
    <p:sldId id="279" r:id="rId25"/>
    <p:sldId id="280" r:id="rId26"/>
    <p:sldId id="282" r:id="rId27"/>
    <p:sldId id="284" r:id="rId28"/>
    <p:sldId id="366" r:id="rId29"/>
    <p:sldId id="357" r:id="rId30"/>
    <p:sldId id="358" r:id="rId31"/>
    <p:sldId id="359" r:id="rId32"/>
    <p:sldId id="360" r:id="rId33"/>
    <p:sldId id="361" r:id="rId34"/>
    <p:sldId id="371" r:id="rId35"/>
    <p:sldId id="354" r:id="rId36"/>
    <p:sldId id="355" r:id="rId37"/>
    <p:sldId id="356" r:id="rId38"/>
    <p:sldId id="363" r:id="rId39"/>
    <p:sldId id="364" r:id="rId40"/>
    <p:sldId id="308" r:id="rId41"/>
    <p:sldId id="286" r:id="rId42"/>
    <p:sldId id="287" r:id="rId43"/>
    <p:sldId id="369" r:id="rId44"/>
    <p:sldId id="288" r:id="rId45"/>
    <p:sldId id="368" r:id="rId46"/>
    <p:sldId id="289" r:id="rId47"/>
    <p:sldId id="344" r:id="rId48"/>
    <p:sldId id="365" r:id="rId49"/>
    <p:sldId id="297" r:id="rId50"/>
    <p:sldId id="295" r:id="rId51"/>
    <p:sldId id="296" r:id="rId52"/>
    <p:sldId id="294" r:id="rId53"/>
    <p:sldId id="298" r:id="rId54"/>
    <p:sldId id="304" r:id="rId55"/>
    <p:sldId id="305" r:id="rId56"/>
    <p:sldId id="309" r:id="rId57"/>
    <p:sldId id="319" r:id="rId58"/>
    <p:sldId id="320" r:id="rId59"/>
    <p:sldId id="328" r:id="rId60"/>
    <p:sldId id="321" r:id="rId61"/>
    <p:sldId id="367" r:id="rId62"/>
    <p:sldId id="322" r:id="rId63"/>
    <p:sldId id="323" r:id="rId64"/>
    <p:sldId id="324" r:id="rId65"/>
    <p:sldId id="325" r:id="rId66"/>
    <p:sldId id="326" r:id="rId67"/>
    <p:sldId id="327" r:id="rId68"/>
    <p:sldId id="329" r:id="rId69"/>
    <p:sldId id="372" r:id="rId70"/>
    <p:sldId id="345" r:id="rId71"/>
    <p:sldId id="331" r:id="rId72"/>
    <p:sldId id="332" r:id="rId73"/>
    <p:sldId id="333" r:id="rId74"/>
    <p:sldId id="334" r:id="rId75"/>
    <p:sldId id="350" r:id="rId76"/>
    <p:sldId id="351" r:id="rId77"/>
  </p:sldIdLst>
  <p:sldSz cx="18288000" cy="10287000"/>
  <p:notesSz cx="6858000" cy="9236075"/>
  <p:embeddedFontLst>
    <p:embeddedFont>
      <p:font typeface="Meiryo" panose="020B0604030504040204" pitchFamily="34" charset="-128"/>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Cooper Hewitt Thin" panose="020B0604020202020204" charset="0"/>
      <p:regular r:id="rId87"/>
    </p:embeddedFont>
    <p:embeddedFont>
      <p:font typeface="Montserrat" panose="00000500000000000000" pitchFamily="2" charset="0"/>
      <p:regular r:id="rId88"/>
      <p:bold r:id="rId89"/>
      <p:italic r:id="rId90"/>
      <p:boldItalic r:id="rId91"/>
    </p:embeddedFont>
    <p:embeddedFont>
      <p:font typeface="Montserrat Bold" panose="00000800000000000000" charset="0"/>
      <p:regular r:id="rId92"/>
      <p:bold r:id="rId93"/>
    </p:embeddedFont>
    <p:embeddedFont>
      <p:font typeface="Montserrat Italics" panose="020B0604020202020204" charset="0"/>
      <p:regular r:id="rId94"/>
    </p:embeddedFont>
    <p:embeddedFont>
      <p:font typeface="Montserrat Light" panose="00000400000000000000" pitchFamily="2" charset="0"/>
      <p:regular r:id="rId95"/>
      <p:italic r:id="rId96"/>
    </p:embeddedFont>
    <p:embeddedFont>
      <p:font typeface="Montserrat Medium" panose="00000600000000000000" pitchFamily="2" charset="0"/>
      <p:regular r:id="rId97"/>
      <p:italic r:id="rId98"/>
    </p:embeddedFont>
    <p:embeddedFont>
      <p:font typeface="Montserrat SemiBold" panose="00000700000000000000" pitchFamily="2" charset="0"/>
      <p:bold r:id="rId99"/>
      <p:boldItalic r:id="rId100"/>
    </p:embeddedFont>
    <p:embeddedFont>
      <p:font typeface="Montserrat Semi-Bold" panose="020B0604020202020204" charset="0"/>
      <p:regular r:id="rId101"/>
    </p:embeddedFont>
    <p:embeddedFont>
      <p:font typeface="Montserrat Semi-Bold Bold" panose="020B0604020202020204" charset="0"/>
      <p:regular r:id="rId102"/>
    </p:embeddedFont>
    <p:embeddedFont>
      <p:font typeface="Montserrat Semi-Bold Italics" panose="020B0604020202020204" charset="0"/>
      <p:regular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796E69-1C2A-714E-15D4-3F048D02149F}" name="Steven Weiss" initials="SW" userId="S::SWeiss@baylegal.org::214cc88e-9cc1-4e56-8fb6-fddc839ec3e5" providerId="AD"/>
  <p188:author id="{A6DC9F95-38AB-CBCE-BCBF-20036E97B673}" name="Joanna H. Parnes" initials="JHP" userId="S::JParnes@baylegal.org::cfad225c-f249-4b71-85a0-5809c6493f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8525" autoAdjust="0"/>
  </p:normalViewPr>
  <p:slideViewPr>
    <p:cSldViewPr>
      <p:cViewPr varScale="1">
        <p:scale>
          <a:sx n="39" d="100"/>
          <a:sy n="39" d="100"/>
        </p:scale>
        <p:origin x="75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0866"/>
    </p:cViewPr>
  </p:sorterViewPr>
  <p:notesViewPr>
    <p:cSldViewPr>
      <p:cViewPr varScale="1">
        <p:scale>
          <a:sx n="64" d="100"/>
          <a:sy n="64" d="100"/>
        </p:scale>
        <p:origin x="217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5.fntdata"/><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8/10/relationships/authors" Targe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9.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2.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5.fntdata"/><Relationship Id="rId8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Hickey" userId="4d3d8579-1a5b-4afd-a98d-e09e912cf510" providerId="ADAL" clId="{F5063750-FF5A-478A-B63E-6A6C25255562}"/>
    <pc:docChg chg="modSld">
      <pc:chgData name="Erica Hickey" userId="4d3d8579-1a5b-4afd-a98d-e09e912cf510" providerId="ADAL" clId="{F5063750-FF5A-478A-B63E-6A6C25255562}" dt="2023-06-21T18:31:43.888" v="94" actId="20577"/>
      <pc:docMkLst>
        <pc:docMk/>
      </pc:docMkLst>
      <pc:sldChg chg="modNotesTx">
        <pc:chgData name="Erica Hickey" userId="4d3d8579-1a5b-4afd-a98d-e09e912cf510" providerId="ADAL" clId="{F5063750-FF5A-478A-B63E-6A6C25255562}" dt="2023-06-21T18:22:30.238" v="2" actId="20577"/>
        <pc:sldMkLst>
          <pc:docMk/>
          <pc:sldMk cId="0" sldId="257"/>
        </pc:sldMkLst>
      </pc:sldChg>
      <pc:sldChg chg="modNotesTx">
        <pc:chgData name="Erica Hickey" userId="4d3d8579-1a5b-4afd-a98d-e09e912cf510" providerId="ADAL" clId="{F5063750-FF5A-478A-B63E-6A6C25255562}" dt="2023-06-21T18:28:30.192" v="6" actId="20577"/>
        <pc:sldMkLst>
          <pc:docMk/>
          <pc:sldMk cId="0" sldId="259"/>
        </pc:sldMkLst>
      </pc:sldChg>
      <pc:sldChg chg="modNotesTx">
        <pc:chgData name="Erica Hickey" userId="4d3d8579-1a5b-4afd-a98d-e09e912cf510" providerId="ADAL" clId="{F5063750-FF5A-478A-B63E-6A6C25255562}" dt="2023-06-21T18:28:34.415" v="8" actId="20577"/>
        <pc:sldMkLst>
          <pc:docMk/>
          <pc:sldMk cId="0" sldId="260"/>
        </pc:sldMkLst>
      </pc:sldChg>
      <pc:sldChg chg="modNotesTx">
        <pc:chgData name="Erica Hickey" userId="4d3d8579-1a5b-4afd-a98d-e09e912cf510" providerId="ADAL" clId="{F5063750-FF5A-478A-B63E-6A6C25255562}" dt="2023-06-21T18:28:37.192" v="13" actId="20577"/>
        <pc:sldMkLst>
          <pc:docMk/>
          <pc:sldMk cId="0" sldId="261"/>
        </pc:sldMkLst>
      </pc:sldChg>
      <pc:sldChg chg="modNotesTx">
        <pc:chgData name="Erica Hickey" userId="4d3d8579-1a5b-4afd-a98d-e09e912cf510" providerId="ADAL" clId="{F5063750-FF5A-478A-B63E-6A6C25255562}" dt="2023-06-21T18:28:40.369" v="14" actId="20577"/>
        <pc:sldMkLst>
          <pc:docMk/>
          <pc:sldMk cId="0" sldId="262"/>
        </pc:sldMkLst>
      </pc:sldChg>
      <pc:sldChg chg="modNotesTx">
        <pc:chgData name="Erica Hickey" userId="4d3d8579-1a5b-4afd-a98d-e09e912cf510" providerId="ADAL" clId="{F5063750-FF5A-478A-B63E-6A6C25255562}" dt="2023-06-21T18:28:43.175" v="15" actId="20577"/>
        <pc:sldMkLst>
          <pc:docMk/>
          <pc:sldMk cId="0" sldId="264"/>
        </pc:sldMkLst>
      </pc:sldChg>
      <pc:sldChg chg="modNotesTx">
        <pc:chgData name="Erica Hickey" userId="4d3d8579-1a5b-4afd-a98d-e09e912cf510" providerId="ADAL" clId="{F5063750-FF5A-478A-B63E-6A6C25255562}" dt="2023-06-21T18:28:51.870" v="18" actId="20577"/>
        <pc:sldMkLst>
          <pc:docMk/>
          <pc:sldMk cId="0" sldId="267"/>
        </pc:sldMkLst>
      </pc:sldChg>
      <pc:sldChg chg="modNotesTx">
        <pc:chgData name="Erica Hickey" userId="4d3d8579-1a5b-4afd-a98d-e09e912cf510" providerId="ADAL" clId="{F5063750-FF5A-478A-B63E-6A6C25255562}" dt="2023-06-21T18:28:59.332" v="20" actId="20577"/>
        <pc:sldMkLst>
          <pc:docMk/>
          <pc:sldMk cId="0" sldId="269"/>
        </pc:sldMkLst>
      </pc:sldChg>
      <pc:sldChg chg="modNotesTx">
        <pc:chgData name="Erica Hickey" userId="4d3d8579-1a5b-4afd-a98d-e09e912cf510" providerId="ADAL" clId="{F5063750-FF5A-478A-B63E-6A6C25255562}" dt="2023-06-21T18:29:03.269" v="22" actId="20577"/>
        <pc:sldMkLst>
          <pc:docMk/>
          <pc:sldMk cId="0" sldId="271"/>
        </pc:sldMkLst>
      </pc:sldChg>
      <pc:sldChg chg="modNotesTx">
        <pc:chgData name="Erica Hickey" userId="4d3d8579-1a5b-4afd-a98d-e09e912cf510" providerId="ADAL" clId="{F5063750-FF5A-478A-B63E-6A6C25255562}" dt="2023-06-21T18:29:01.488" v="21" actId="20577"/>
        <pc:sldMkLst>
          <pc:docMk/>
          <pc:sldMk cId="0" sldId="272"/>
        </pc:sldMkLst>
      </pc:sldChg>
      <pc:sldChg chg="modNotesTx">
        <pc:chgData name="Erica Hickey" userId="4d3d8579-1a5b-4afd-a98d-e09e912cf510" providerId="ADAL" clId="{F5063750-FF5A-478A-B63E-6A6C25255562}" dt="2023-06-21T18:29:05.018" v="23" actId="20577"/>
        <pc:sldMkLst>
          <pc:docMk/>
          <pc:sldMk cId="0" sldId="273"/>
        </pc:sldMkLst>
      </pc:sldChg>
      <pc:sldChg chg="modNotesTx">
        <pc:chgData name="Erica Hickey" userId="4d3d8579-1a5b-4afd-a98d-e09e912cf510" providerId="ADAL" clId="{F5063750-FF5A-478A-B63E-6A6C25255562}" dt="2023-06-21T18:29:09.674" v="25" actId="20577"/>
        <pc:sldMkLst>
          <pc:docMk/>
          <pc:sldMk cId="0" sldId="274"/>
        </pc:sldMkLst>
      </pc:sldChg>
      <pc:sldChg chg="modNotesTx">
        <pc:chgData name="Erica Hickey" userId="4d3d8579-1a5b-4afd-a98d-e09e912cf510" providerId="ADAL" clId="{F5063750-FF5A-478A-B63E-6A6C25255562}" dt="2023-06-21T18:29:11.965" v="26" actId="20577"/>
        <pc:sldMkLst>
          <pc:docMk/>
          <pc:sldMk cId="0" sldId="275"/>
        </pc:sldMkLst>
      </pc:sldChg>
      <pc:sldChg chg="modNotesTx">
        <pc:chgData name="Erica Hickey" userId="4d3d8579-1a5b-4afd-a98d-e09e912cf510" providerId="ADAL" clId="{F5063750-FF5A-478A-B63E-6A6C25255562}" dt="2023-06-21T18:29:14.518" v="27" actId="20577"/>
        <pc:sldMkLst>
          <pc:docMk/>
          <pc:sldMk cId="0" sldId="276"/>
        </pc:sldMkLst>
      </pc:sldChg>
      <pc:sldChg chg="modNotesTx">
        <pc:chgData name="Erica Hickey" userId="4d3d8579-1a5b-4afd-a98d-e09e912cf510" providerId="ADAL" clId="{F5063750-FF5A-478A-B63E-6A6C25255562}" dt="2023-06-21T18:29:16.618" v="28" actId="20577"/>
        <pc:sldMkLst>
          <pc:docMk/>
          <pc:sldMk cId="0" sldId="277"/>
        </pc:sldMkLst>
      </pc:sldChg>
      <pc:sldChg chg="modNotesTx">
        <pc:chgData name="Erica Hickey" userId="4d3d8579-1a5b-4afd-a98d-e09e912cf510" providerId="ADAL" clId="{F5063750-FF5A-478A-B63E-6A6C25255562}" dt="2023-06-21T18:29:24.718" v="30" actId="20577"/>
        <pc:sldMkLst>
          <pc:docMk/>
          <pc:sldMk cId="0" sldId="278"/>
        </pc:sldMkLst>
      </pc:sldChg>
      <pc:sldChg chg="modNotesTx">
        <pc:chgData name="Erica Hickey" userId="4d3d8579-1a5b-4afd-a98d-e09e912cf510" providerId="ADAL" clId="{F5063750-FF5A-478A-B63E-6A6C25255562}" dt="2023-06-21T18:29:27.589" v="32" actId="20577"/>
        <pc:sldMkLst>
          <pc:docMk/>
          <pc:sldMk cId="0" sldId="279"/>
        </pc:sldMkLst>
      </pc:sldChg>
      <pc:sldChg chg="modNotesTx">
        <pc:chgData name="Erica Hickey" userId="4d3d8579-1a5b-4afd-a98d-e09e912cf510" providerId="ADAL" clId="{F5063750-FF5A-478A-B63E-6A6C25255562}" dt="2023-06-21T18:29:34.437" v="36" actId="20577"/>
        <pc:sldMkLst>
          <pc:docMk/>
          <pc:sldMk cId="0" sldId="280"/>
        </pc:sldMkLst>
      </pc:sldChg>
      <pc:sldChg chg="modNotesTx">
        <pc:chgData name="Erica Hickey" userId="4d3d8579-1a5b-4afd-a98d-e09e912cf510" providerId="ADAL" clId="{F5063750-FF5A-478A-B63E-6A6C25255562}" dt="2023-06-21T18:29:37.557" v="37" actId="20577"/>
        <pc:sldMkLst>
          <pc:docMk/>
          <pc:sldMk cId="0" sldId="282"/>
        </pc:sldMkLst>
      </pc:sldChg>
      <pc:sldChg chg="modNotesTx">
        <pc:chgData name="Erica Hickey" userId="4d3d8579-1a5b-4afd-a98d-e09e912cf510" providerId="ADAL" clId="{F5063750-FF5A-478A-B63E-6A6C25255562}" dt="2023-06-21T18:29:39.679" v="38" actId="20577"/>
        <pc:sldMkLst>
          <pc:docMk/>
          <pc:sldMk cId="0" sldId="284"/>
        </pc:sldMkLst>
      </pc:sldChg>
      <pc:sldChg chg="modNotesTx">
        <pc:chgData name="Erica Hickey" userId="4d3d8579-1a5b-4afd-a98d-e09e912cf510" providerId="ADAL" clId="{F5063750-FF5A-478A-B63E-6A6C25255562}" dt="2023-06-21T18:29:06.941" v="24" actId="20577"/>
        <pc:sldMkLst>
          <pc:docMk/>
          <pc:sldMk cId="0" sldId="285"/>
        </pc:sldMkLst>
      </pc:sldChg>
      <pc:sldChg chg="modNotesTx">
        <pc:chgData name="Erica Hickey" userId="4d3d8579-1a5b-4afd-a98d-e09e912cf510" providerId="ADAL" clId="{F5063750-FF5A-478A-B63E-6A6C25255562}" dt="2023-06-21T18:30:12.740" v="52" actId="20577"/>
        <pc:sldMkLst>
          <pc:docMk/>
          <pc:sldMk cId="0" sldId="286"/>
        </pc:sldMkLst>
      </pc:sldChg>
      <pc:sldChg chg="modNotesTx">
        <pc:chgData name="Erica Hickey" userId="4d3d8579-1a5b-4afd-a98d-e09e912cf510" providerId="ADAL" clId="{F5063750-FF5A-478A-B63E-6A6C25255562}" dt="2023-06-21T18:30:14.602" v="53" actId="20577"/>
        <pc:sldMkLst>
          <pc:docMk/>
          <pc:sldMk cId="0" sldId="287"/>
        </pc:sldMkLst>
      </pc:sldChg>
      <pc:sldChg chg="modNotesTx">
        <pc:chgData name="Erica Hickey" userId="4d3d8579-1a5b-4afd-a98d-e09e912cf510" providerId="ADAL" clId="{F5063750-FF5A-478A-B63E-6A6C25255562}" dt="2023-06-21T18:30:19.671" v="55" actId="20577"/>
        <pc:sldMkLst>
          <pc:docMk/>
          <pc:sldMk cId="0" sldId="288"/>
        </pc:sldMkLst>
      </pc:sldChg>
      <pc:sldChg chg="modNotesTx">
        <pc:chgData name="Erica Hickey" userId="4d3d8579-1a5b-4afd-a98d-e09e912cf510" providerId="ADAL" clId="{F5063750-FF5A-478A-B63E-6A6C25255562}" dt="2023-06-21T18:30:23.074" v="57" actId="20577"/>
        <pc:sldMkLst>
          <pc:docMk/>
          <pc:sldMk cId="0" sldId="289"/>
        </pc:sldMkLst>
      </pc:sldChg>
      <pc:sldChg chg="modNotesTx">
        <pc:chgData name="Erica Hickey" userId="4d3d8579-1a5b-4afd-a98d-e09e912cf510" providerId="ADAL" clId="{F5063750-FF5A-478A-B63E-6A6C25255562}" dt="2023-06-21T18:30:40.682" v="65" actId="20577"/>
        <pc:sldMkLst>
          <pc:docMk/>
          <pc:sldMk cId="0" sldId="294"/>
        </pc:sldMkLst>
      </pc:sldChg>
      <pc:sldChg chg="modNotesTx">
        <pc:chgData name="Erica Hickey" userId="4d3d8579-1a5b-4afd-a98d-e09e912cf510" providerId="ADAL" clId="{F5063750-FF5A-478A-B63E-6A6C25255562}" dt="2023-06-21T18:30:35.380" v="62" actId="20577"/>
        <pc:sldMkLst>
          <pc:docMk/>
          <pc:sldMk cId="0" sldId="295"/>
        </pc:sldMkLst>
      </pc:sldChg>
      <pc:sldChg chg="modNotesTx">
        <pc:chgData name="Erica Hickey" userId="4d3d8579-1a5b-4afd-a98d-e09e912cf510" providerId="ADAL" clId="{F5063750-FF5A-478A-B63E-6A6C25255562}" dt="2023-06-21T18:30:37.145" v="63" actId="20577"/>
        <pc:sldMkLst>
          <pc:docMk/>
          <pc:sldMk cId="0" sldId="296"/>
        </pc:sldMkLst>
      </pc:sldChg>
      <pc:sldChg chg="modNotesTx">
        <pc:chgData name="Erica Hickey" userId="4d3d8579-1a5b-4afd-a98d-e09e912cf510" providerId="ADAL" clId="{F5063750-FF5A-478A-B63E-6A6C25255562}" dt="2023-06-21T18:30:33.550" v="61" actId="20577"/>
        <pc:sldMkLst>
          <pc:docMk/>
          <pc:sldMk cId="0" sldId="297"/>
        </pc:sldMkLst>
      </pc:sldChg>
      <pc:sldChg chg="modNotesTx">
        <pc:chgData name="Erica Hickey" userId="4d3d8579-1a5b-4afd-a98d-e09e912cf510" providerId="ADAL" clId="{F5063750-FF5A-478A-B63E-6A6C25255562}" dt="2023-06-21T18:30:44.606" v="67" actId="20577"/>
        <pc:sldMkLst>
          <pc:docMk/>
          <pc:sldMk cId="0" sldId="298"/>
        </pc:sldMkLst>
      </pc:sldChg>
      <pc:sldChg chg="modNotesTx">
        <pc:chgData name="Erica Hickey" userId="4d3d8579-1a5b-4afd-a98d-e09e912cf510" providerId="ADAL" clId="{F5063750-FF5A-478A-B63E-6A6C25255562}" dt="2023-06-21T18:30:46.461" v="68" actId="20577"/>
        <pc:sldMkLst>
          <pc:docMk/>
          <pc:sldMk cId="0" sldId="304"/>
        </pc:sldMkLst>
      </pc:sldChg>
      <pc:sldChg chg="modNotesTx">
        <pc:chgData name="Erica Hickey" userId="4d3d8579-1a5b-4afd-a98d-e09e912cf510" providerId="ADAL" clId="{F5063750-FF5A-478A-B63E-6A6C25255562}" dt="2023-06-21T18:30:49.630" v="69" actId="20577"/>
        <pc:sldMkLst>
          <pc:docMk/>
          <pc:sldMk cId="0" sldId="305"/>
        </pc:sldMkLst>
      </pc:sldChg>
      <pc:sldChg chg="modNotesTx">
        <pc:chgData name="Erica Hickey" userId="4d3d8579-1a5b-4afd-a98d-e09e912cf510" providerId="ADAL" clId="{F5063750-FF5A-478A-B63E-6A6C25255562}" dt="2023-06-21T18:30:11.138" v="51" actId="20577"/>
        <pc:sldMkLst>
          <pc:docMk/>
          <pc:sldMk cId="0" sldId="308"/>
        </pc:sldMkLst>
      </pc:sldChg>
      <pc:sldChg chg="modNotesTx">
        <pc:chgData name="Erica Hickey" userId="4d3d8579-1a5b-4afd-a98d-e09e912cf510" providerId="ADAL" clId="{F5063750-FF5A-478A-B63E-6A6C25255562}" dt="2023-06-21T18:30:51.198" v="70" actId="20577"/>
        <pc:sldMkLst>
          <pc:docMk/>
          <pc:sldMk cId="0" sldId="309"/>
        </pc:sldMkLst>
      </pc:sldChg>
      <pc:sldChg chg="modNotesTx">
        <pc:chgData name="Erica Hickey" userId="4d3d8579-1a5b-4afd-a98d-e09e912cf510" providerId="ADAL" clId="{F5063750-FF5A-478A-B63E-6A6C25255562}" dt="2023-06-21T18:30:54.029" v="71" actId="20577"/>
        <pc:sldMkLst>
          <pc:docMk/>
          <pc:sldMk cId="0" sldId="319"/>
        </pc:sldMkLst>
      </pc:sldChg>
      <pc:sldChg chg="modNotesTx">
        <pc:chgData name="Erica Hickey" userId="4d3d8579-1a5b-4afd-a98d-e09e912cf510" providerId="ADAL" clId="{F5063750-FF5A-478A-B63E-6A6C25255562}" dt="2023-06-21T18:30:55.914" v="72" actId="20577"/>
        <pc:sldMkLst>
          <pc:docMk/>
          <pc:sldMk cId="0" sldId="320"/>
        </pc:sldMkLst>
      </pc:sldChg>
      <pc:sldChg chg="modNotesTx">
        <pc:chgData name="Erica Hickey" userId="4d3d8579-1a5b-4afd-a98d-e09e912cf510" providerId="ADAL" clId="{F5063750-FF5A-478A-B63E-6A6C25255562}" dt="2023-06-21T18:31:01.110" v="75" actId="20577"/>
        <pc:sldMkLst>
          <pc:docMk/>
          <pc:sldMk cId="0" sldId="321"/>
        </pc:sldMkLst>
      </pc:sldChg>
      <pc:sldChg chg="modNotesTx">
        <pc:chgData name="Erica Hickey" userId="4d3d8579-1a5b-4afd-a98d-e09e912cf510" providerId="ADAL" clId="{F5063750-FF5A-478A-B63E-6A6C25255562}" dt="2023-06-21T18:31:05.422" v="77" actId="20577"/>
        <pc:sldMkLst>
          <pc:docMk/>
          <pc:sldMk cId="0" sldId="322"/>
        </pc:sldMkLst>
      </pc:sldChg>
      <pc:sldChg chg="modNotesTx">
        <pc:chgData name="Erica Hickey" userId="4d3d8579-1a5b-4afd-a98d-e09e912cf510" providerId="ADAL" clId="{F5063750-FF5A-478A-B63E-6A6C25255562}" dt="2023-06-21T18:31:07.322" v="78" actId="20577"/>
        <pc:sldMkLst>
          <pc:docMk/>
          <pc:sldMk cId="0" sldId="323"/>
        </pc:sldMkLst>
      </pc:sldChg>
      <pc:sldChg chg="modNotesTx">
        <pc:chgData name="Erica Hickey" userId="4d3d8579-1a5b-4afd-a98d-e09e912cf510" providerId="ADAL" clId="{F5063750-FF5A-478A-B63E-6A6C25255562}" dt="2023-06-21T18:31:08.903" v="79" actId="20577"/>
        <pc:sldMkLst>
          <pc:docMk/>
          <pc:sldMk cId="0" sldId="324"/>
        </pc:sldMkLst>
      </pc:sldChg>
      <pc:sldChg chg="modNotesTx">
        <pc:chgData name="Erica Hickey" userId="4d3d8579-1a5b-4afd-a98d-e09e912cf510" providerId="ADAL" clId="{F5063750-FF5A-478A-B63E-6A6C25255562}" dt="2023-06-21T18:31:11.176" v="80" actId="20577"/>
        <pc:sldMkLst>
          <pc:docMk/>
          <pc:sldMk cId="0" sldId="325"/>
        </pc:sldMkLst>
      </pc:sldChg>
      <pc:sldChg chg="modNotesTx">
        <pc:chgData name="Erica Hickey" userId="4d3d8579-1a5b-4afd-a98d-e09e912cf510" providerId="ADAL" clId="{F5063750-FF5A-478A-B63E-6A6C25255562}" dt="2023-06-21T18:31:13.130" v="81" actId="20577"/>
        <pc:sldMkLst>
          <pc:docMk/>
          <pc:sldMk cId="0" sldId="326"/>
        </pc:sldMkLst>
      </pc:sldChg>
      <pc:sldChg chg="modNotesTx">
        <pc:chgData name="Erica Hickey" userId="4d3d8579-1a5b-4afd-a98d-e09e912cf510" providerId="ADAL" clId="{F5063750-FF5A-478A-B63E-6A6C25255562}" dt="2023-06-21T18:31:15.111" v="82" actId="20577"/>
        <pc:sldMkLst>
          <pc:docMk/>
          <pc:sldMk cId="0" sldId="327"/>
        </pc:sldMkLst>
      </pc:sldChg>
      <pc:sldChg chg="modNotesTx">
        <pc:chgData name="Erica Hickey" userId="4d3d8579-1a5b-4afd-a98d-e09e912cf510" providerId="ADAL" clId="{F5063750-FF5A-478A-B63E-6A6C25255562}" dt="2023-06-21T18:30:57.654" v="73" actId="20577"/>
        <pc:sldMkLst>
          <pc:docMk/>
          <pc:sldMk cId="0" sldId="328"/>
        </pc:sldMkLst>
      </pc:sldChg>
      <pc:sldChg chg="modNotesTx">
        <pc:chgData name="Erica Hickey" userId="4d3d8579-1a5b-4afd-a98d-e09e912cf510" providerId="ADAL" clId="{F5063750-FF5A-478A-B63E-6A6C25255562}" dt="2023-06-21T18:31:23.758" v="83" actId="20577"/>
        <pc:sldMkLst>
          <pc:docMk/>
          <pc:sldMk cId="0" sldId="329"/>
        </pc:sldMkLst>
      </pc:sldChg>
      <pc:sldChg chg="modNotesTx">
        <pc:chgData name="Erica Hickey" userId="4d3d8579-1a5b-4afd-a98d-e09e912cf510" providerId="ADAL" clId="{F5063750-FF5A-478A-B63E-6A6C25255562}" dt="2023-06-21T18:31:29.509" v="86" actId="20577"/>
        <pc:sldMkLst>
          <pc:docMk/>
          <pc:sldMk cId="0" sldId="331"/>
        </pc:sldMkLst>
      </pc:sldChg>
      <pc:sldChg chg="modNotesTx">
        <pc:chgData name="Erica Hickey" userId="4d3d8579-1a5b-4afd-a98d-e09e912cf510" providerId="ADAL" clId="{F5063750-FF5A-478A-B63E-6A6C25255562}" dt="2023-06-21T18:31:30.821" v="87" actId="20577"/>
        <pc:sldMkLst>
          <pc:docMk/>
          <pc:sldMk cId="0" sldId="332"/>
        </pc:sldMkLst>
      </pc:sldChg>
      <pc:sldChg chg="modNotesTx">
        <pc:chgData name="Erica Hickey" userId="4d3d8579-1a5b-4afd-a98d-e09e912cf510" providerId="ADAL" clId="{F5063750-FF5A-478A-B63E-6A6C25255562}" dt="2023-06-21T18:31:32.757" v="88" actId="20577"/>
        <pc:sldMkLst>
          <pc:docMk/>
          <pc:sldMk cId="0" sldId="333"/>
        </pc:sldMkLst>
      </pc:sldChg>
      <pc:sldChg chg="modNotesTx">
        <pc:chgData name="Erica Hickey" userId="4d3d8579-1a5b-4afd-a98d-e09e912cf510" providerId="ADAL" clId="{F5063750-FF5A-478A-B63E-6A6C25255562}" dt="2023-06-21T18:31:35.497" v="90" actId="20577"/>
        <pc:sldMkLst>
          <pc:docMk/>
          <pc:sldMk cId="0" sldId="334"/>
        </pc:sldMkLst>
      </pc:sldChg>
      <pc:sldChg chg="modNotesTx">
        <pc:chgData name="Erica Hickey" userId="4d3d8579-1a5b-4afd-a98d-e09e912cf510" providerId="ADAL" clId="{F5063750-FF5A-478A-B63E-6A6C25255562}" dt="2023-06-21T18:22:28.407" v="1" actId="20577"/>
        <pc:sldMkLst>
          <pc:docMk/>
          <pc:sldMk cId="2135042920" sldId="337"/>
        </pc:sldMkLst>
      </pc:sldChg>
      <pc:sldChg chg="modNotesTx">
        <pc:chgData name="Erica Hickey" userId="4d3d8579-1a5b-4afd-a98d-e09e912cf510" providerId="ADAL" clId="{F5063750-FF5A-478A-B63E-6A6C25255562}" dt="2023-06-21T18:30:28.805" v="58" actId="20577"/>
        <pc:sldMkLst>
          <pc:docMk/>
          <pc:sldMk cId="1107060876" sldId="344"/>
        </pc:sldMkLst>
      </pc:sldChg>
      <pc:sldChg chg="modNotesTx">
        <pc:chgData name="Erica Hickey" userId="4d3d8579-1a5b-4afd-a98d-e09e912cf510" providerId="ADAL" clId="{F5063750-FF5A-478A-B63E-6A6C25255562}" dt="2023-06-21T18:31:27.742" v="85" actId="20577"/>
        <pc:sldMkLst>
          <pc:docMk/>
          <pc:sldMk cId="3178040785" sldId="345"/>
        </pc:sldMkLst>
      </pc:sldChg>
      <pc:sldChg chg="modNotesTx">
        <pc:chgData name="Erica Hickey" userId="4d3d8579-1a5b-4afd-a98d-e09e912cf510" providerId="ADAL" clId="{F5063750-FF5A-478A-B63E-6A6C25255562}" dt="2023-06-21T18:28:46.191" v="16" actId="20577"/>
        <pc:sldMkLst>
          <pc:docMk/>
          <pc:sldMk cId="0" sldId="346"/>
        </pc:sldMkLst>
      </pc:sldChg>
      <pc:sldChg chg="modNotesTx">
        <pc:chgData name="Erica Hickey" userId="4d3d8579-1a5b-4afd-a98d-e09e912cf510" providerId="ADAL" clId="{F5063750-FF5A-478A-B63E-6A6C25255562}" dt="2023-06-21T18:28:54.461" v="19" actId="20577"/>
        <pc:sldMkLst>
          <pc:docMk/>
          <pc:sldMk cId="0" sldId="347"/>
        </pc:sldMkLst>
      </pc:sldChg>
      <pc:sldChg chg="modNotesTx">
        <pc:chgData name="Erica Hickey" userId="4d3d8579-1a5b-4afd-a98d-e09e912cf510" providerId="ADAL" clId="{F5063750-FF5A-478A-B63E-6A6C25255562}" dt="2023-06-21T18:28:49.782" v="17" actId="20577"/>
        <pc:sldMkLst>
          <pc:docMk/>
          <pc:sldMk cId="0" sldId="348"/>
        </pc:sldMkLst>
      </pc:sldChg>
      <pc:sldChg chg="modNotesTx">
        <pc:chgData name="Erica Hickey" userId="4d3d8579-1a5b-4afd-a98d-e09e912cf510" providerId="ADAL" clId="{F5063750-FF5A-478A-B63E-6A6C25255562}" dt="2023-06-21T18:31:39.285" v="91" actId="20577"/>
        <pc:sldMkLst>
          <pc:docMk/>
          <pc:sldMk cId="1125006606" sldId="350"/>
        </pc:sldMkLst>
      </pc:sldChg>
      <pc:sldChg chg="modNotesTx">
        <pc:chgData name="Erica Hickey" userId="4d3d8579-1a5b-4afd-a98d-e09e912cf510" providerId="ADAL" clId="{F5063750-FF5A-478A-B63E-6A6C25255562}" dt="2023-06-21T18:31:43.888" v="94" actId="20577"/>
        <pc:sldMkLst>
          <pc:docMk/>
          <pc:sldMk cId="499194084" sldId="351"/>
        </pc:sldMkLst>
      </pc:sldChg>
      <pc:sldChg chg="modNotesTx">
        <pc:chgData name="Erica Hickey" userId="4d3d8579-1a5b-4afd-a98d-e09e912cf510" providerId="ADAL" clId="{F5063750-FF5A-478A-B63E-6A6C25255562}" dt="2023-06-21T18:22:22.612" v="0" actId="20577"/>
        <pc:sldMkLst>
          <pc:docMk/>
          <pc:sldMk cId="672786789" sldId="352"/>
        </pc:sldMkLst>
      </pc:sldChg>
      <pc:sldChg chg="modNotesTx">
        <pc:chgData name="Erica Hickey" userId="4d3d8579-1a5b-4afd-a98d-e09e912cf510" providerId="ADAL" clId="{F5063750-FF5A-478A-B63E-6A6C25255562}" dt="2023-06-21T18:29:58.674" v="46" actId="20577"/>
        <pc:sldMkLst>
          <pc:docMk/>
          <pc:sldMk cId="1712749078" sldId="354"/>
        </pc:sldMkLst>
      </pc:sldChg>
      <pc:sldChg chg="modNotesTx">
        <pc:chgData name="Erica Hickey" userId="4d3d8579-1a5b-4afd-a98d-e09e912cf510" providerId="ADAL" clId="{F5063750-FF5A-478A-B63E-6A6C25255562}" dt="2023-06-21T18:30:01.523" v="47" actId="20577"/>
        <pc:sldMkLst>
          <pc:docMk/>
          <pc:sldMk cId="1630343171" sldId="355"/>
        </pc:sldMkLst>
      </pc:sldChg>
      <pc:sldChg chg="modNotesTx">
        <pc:chgData name="Erica Hickey" userId="4d3d8579-1a5b-4afd-a98d-e09e912cf510" providerId="ADAL" clId="{F5063750-FF5A-478A-B63E-6A6C25255562}" dt="2023-06-21T18:30:04.478" v="48" actId="20577"/>
        <pc:sldMkLst>
          <pc:docMk/>
          <pc:sldMk cId="3916191939" sldId="356"/>
        </pc:sldMkLst>
      </pc:sldChg>
      <pc:sldChg chg="modNotesTx">
        <pc:chgData name="Erica Hickey" userId="4d3d8579-1a5b-4afd-a98d-e09e912cf510" providerId="ADAL" clId="{F5063750-FF5A-478A-B63E-6A6C25255562}" dt="2023-06-21T18:29:45.013" v="40" actId="20577"/>
        <pc:sldMkLst>
          <pc:docMk/>
          <pc:sldMk cId="3395878273" sldId="357"/>
        </pc:sldMkLst>
      </pc:sldChg>
      <pc:sldChg chg="modNotesTx">
        <pc:chgData name="Erica Hickey" userId="4d3d8579-1a5b-4afd-a98d-e09e912cf510" providerId="ADAL" clId="{F5063750-FF5A-478A-B63E-6A6C25255562}" dt="2023-06-21T18:29:46.942" v="41" actId="20577"/>
        <pc:sldMkLst>
          <pc:docMk/>
          <pc:sldMk cId="1488591944" sldId="358"/>
        </pc:sldMkLst>
      </pc:sldChg>
      <pc:sldChg chg="modNotesTx">
        <pc:chgData name="Erica Hickey" userId="4d3d8579-1a5b-4afd-a98d-e09e912cf510" providerId="ADAL" clId="{F5063750-FF5A-478A-B63E-6A6C25255562}" dt="2023-06-21T18:29:49.989" v="42" actId="20577"/>
        <pc:sldMkLst>
          <pc:docMk/>
          <pc:sldMk cId="3503334701" sldId="359"/>
        </pc:sldMkLst>
      </pc:sldChg>
      <pc:sldChg chg="modNotesTx">
        <pc:chgData name="Erica Hickey" userId="4d3d8579-1a5b-4afd-a98d-e09e912cf510" providerId="ADAL" clId="{F5063750-FF5A-478A-B63E-6A6C25255562}" dt="2023-06-21T18:29:52.762" v="43" actId="20577"/>
        <pc:sldMkLst>
          <pc:docMk/>
          <pc:sldMk cId="3274042382" sldId="360"/>
        </pc:sldMkLst>
      </pc:sldChg>
      <pc:sldChg chg="modNotesTx">
        <pc:chgData name="Erica Hickey" userId="4d3d8579-1a5b-4afd-a98d-e09e912cf510" providerId="ADAL" clId="{F5063750-FF5A-478A-B63E-6A6C25255562}" dt="2023-06-21T18:29:54.326" v="44" actId="20577"/>
        <pc:sldMkLst>
          <pc:docMk/>
          <pc:sldMk cId="420803400" sldId="361"/>
        </pc:sldMkLst>
      </pc:sldChg>
      <pc:sldChg chg="modNotesTx">
        <pc:chgData name="Erica Hickey" userId="4d3d8579-1a5b-4afd-a98d-e09e912cf510" providerId="ADAL" clId="{F5063750-FF5A-478A-B63E-6A6C25255562}" dt="2023-06-21T18:30:06.514" v="49" actId="20577"/>
        <pc:sldMkLst>
          <pc:docMk/>
          <pc:sldMk cId="2117511309" sldId="363"/>
        </pc:sldMkLst>
      </pc:sldChg>
      <pc:sldChg chg="modNotesTx">
        <pc:chgData name="Erica Hickey" userId="4d3d8579-1a5b-4afd-a98d-e09e912cf510" providerId="ADAL" clId="{F5063750-FF5A-478A-B63E-6A6C25255562}" dt="2023-06-21T18:30:08.929" v="50" actId="20577"/>
        <pc:sldMkLst>
          <pc:docMk/>
          <pc:sldMk cId="1205847927" sldId="364"/>
        </pc:sldMkLst>
      </pc:sldChg>
      <pc:sldChg chg="modNotesTx">
        <pc:chgData name="Erica Hickey" userId="4d3d8579-1a5b-4afd-a98d-e09e912cf510" providerId="ADAL" clId="{F5063750-FF5A-478A-B63E-6A6C25255562}" dt="2023-06-21T18:30:30.760" v="59" actId="20577"/>
        <pc:sldMkLst>
          <pc:docMk/>
          <pc:sldMk cId="3035984188" sldId="365"/>
        </pc:sldMkLst>
      </pc:sldChg>
      <pc:sldChg chg="modNotesTx">
        <pc:chgData name="Erica Hickey" userId="4d3d8579-1a5b-4afd-a98d-e09e912cf510" providerId="ADAL" clId="{F5063750-FF5A-478A-B63E-6A6C25255562}" dt="2023-06-21T18:29:42.665" v="39" actId="20577"/>
        <pc:sldMkLst>
          <pc:docMk/>
          <pc:sldMk cId="1341895247" sldId="366"/>
        </pc:sldMkLst>
      </pc:sldChg>
      <pc:sldChg chg="modNotesTx">
        <pc:chgData name="Erica Hickey" userId="4d3d8579-1a5b-4afd-a98d-e09e912cf510" providerId="ADAL" clId="{F5063750-FF5A-478A-B63E-6A6C25255562}" dt="2023-06-21T18:31:03.610" v="76" actId="20577"/>
        <pc:sldMkLst>
          <pc:docMk/>
          <pc:sldMk cId="3637387465" sldId="367"/>
        </pc:sldMkLst>
      </pc:sldChg>
      <pc:sldChg chg="modNotesTx">
        <pc:chgData name="Erica Hickey" userId="4d3d8579-1a5b-4afd-a98d-e09e912cf510" providerId="ADAL" clId="{F5063750-FF5A-478A-B63E-6A6C25255562}" dt="2023-06-21T18:30:21.197" v="56" actId="20577"/>
        <pc:sldMkLst>
          <pc:docMk/>
          <pc:sldMk cId="2519172219" sldId="368"/>
        </pc:sldMkLst>
      </pc:sldChg>
      <pc:sldChg chg="modNotesTx">
        <pc:chgData name="Erica Hickey" userId="4d3d8579-1a5b-4afd-a98d-e09e912cf510" providerId="ADAL" clId="{F5063750-FF5A-478A-B63E-6A6C25255562}" dt="2023-06-21T18:30:17.362" v="54" actId="20577"/>
        <pc:sldMkLst>
          <pc:docMk/>
          <pc:sldMk cId="2629806836" sldId="369"/>
        </pc:sldMkLst>
      </pc:sldChg>
      <pc:sldChg chg="modNotesTx">
        <pc:chgData name="Erica Hickey" userId="4d3d8579-1a5b-4afd-a98d-e09e912cf510" providerId="ADAL" clId="{F5063750-FF5A-478A-B63E-6A6C25255562}" dt="2023-06-21T18:28:27.391" v="5" actId="20577"/>
        <pc:sldMkLst>
          <pc:docMk/>
          <pc:sldMk cId="2677361144" sldId="370"/>
        </pc:sldMkLst>
      </pc:sldChg>
      <pc:sldChg chg="modSp mod modNotesTx">
        <pc:chgData name="Erica Hickey" userId="4d3d8579-1a5b-4afd-a98d-e09e912cf510" providerId="ADAL" clId="{F5063750-FF5A-478A-B63E-6A6C25255562}" dt="2023-06-21T18:29:56.194" v="45" actId="20577"/>
        <pc:sldMkLst>
          <pc:docMk/>
          <pc:sldMk cId="1499189196" sldId="371"/>
        </pc:sldMkLst>
        <pc:spChg chg="mod">
          <ac:chgData name="Erica Hickey" userId="4d3d8579-1a5b-4afd-a98d-e09e912cf510" providerId="ADAL" clId="{F5063750-FF5A-478A-B63E-6A6C25255562}" dt="2023-06-21T18:27:50.229" v="4" actId="20577"/>
          <ac:spMkLst>
            <pc:docMk/>
            <pc:sldMk cId="1499189196" sldId="371"/>
            <ac:spMk id="3" creationId="{9AB39EA2-E80F-B928-B398-1060BABF8895}"/>
          </ac:spMkLst>
        </pc:spChg>
      </pc:sldChg>
      <pc:sldChg chg="modNotesTx">
        <pc:chgData name="Erica Hickey" userId="4d3d8579-1a5b-4afd-a98d-e09e912cf510" providerId="ADAL" clId="{F5063750-FF5A-478A-B63E-6A6C25255562}" dt="2023-06-21T18:31:25.982" v="84" actId="20577"/>
        <pc:sldMkLst>
          <pc:docMk/>
          <pc:sldMk cId="2020349393" sldId="37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98F20-7845-45A5-BC88-3A7928489706}"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866F54B2-0A9F-4397-9227-B15ED9293414}">
      <dgm:prSet phldrT="[Text]"/>
      <dgm:spPr/>
      <dgm:t>
        <a:bodyPr/>
        <a:lstStyle/>
        <a:p>
          <a:pPr algn="l"/>
          <a:r>
            <a:rPr lang="en-US" i="1" dirty="0">
              <a:solidFill>
                <a:srgbClr val="68889F"/>
              </a:solidFill>
              <a:latin typeface="Montserrat Semi-Bold"/>
            </a:rPr>
            <a:t>Why is SSI Important for Foster Youth?</a:t>
          </a:r>
          <a:endParaRPr lang="en-US" i="1" dirty="0"/>
        </a:p>
      </dgm:t>
    </dgm:pt>
    <dgm:pt modelId="{E4094C8E-D7E3-4265-B3BD-C0739DDD7850}" type="parTrans" cxnId="{81D5B71D-403D-4CB1-8332-9CAA503D4B39}">
      <dgm:prSet/>
      <dgm:spPr/>
      <dgm:t>
        <a:bodyPr/>
        <a:lstStyle/>
        <a:p>
          <a:endParaRPr lang="en-US"/>
        </a:p>
      </dgm:t>
    </dgm:pt>
    <dgm:pt modelId="{7140DE46-C865-4EB4-8609-B74B2233DCDD}" type="sibTrans" cxnId="{81D5B71D-403D-4CB1-8332-9CAA503D4B39}">
      <dgm:prSet/>
      <dgm:spPr/>
      <dgm:t>
        <a:bodyPr/>
        <a:lstStyle/>
        <a:p>
          <a:endParaRPr lang="en-US"/>
        </a:p>
      </dgm:t>
    </dgm:pt>
    <dgm:pt modelId="{A86DEB99-117F-45D1-831A-362B579C679D}">
      <dgm:prSet phldrT="[Text]"/>
      <dgm:spPr/>
      <dgm:t>
        <a:bodyPr/>
        <a:lstStyle/>
        <a:p>
          <a:pPr algn="l"/>
          <a:r>
            <a:rPr lang="en-US" dirty="0">
              <a:solidFill>
                <a:srgbClr val="68889F"/>
              </a:solidFill>
              <a:latin typeface="Montserrat"/>
            </a:rPr>
            <a:t>High incidence of disability among youth in foster care compared to their peers outside of the foster care system</a:t>
          </a:r>
          <a:endParaRPr lang="en-US" dirty="0"/>
        </a:p>
      </dgm:t>
    </dgm:pt>
    <dgm:pt modelId="{33ADA405-EE2C-4DCB-AFE3-194676BC280A}" type="parTrans" cxnId="{F574ED82-2473-40FD-8454-EE3610533628}">
      <dgm:prSet/>
      <dgm:spPr/>
      <dgm:t>
        <a:bodyPr/>
        <a:lstStyle/>
        <a:p>
          <a:endParaRPr lang="en-US"/>
        </a:p>
      </dgm:t>
    </dgm:pt>
    <dgm:pt modelId="{97F03714-4E2D-4F92-8656-DDA86A9FE2D7}" type="sibTrans" cxnId="{F574ED82-2473-40FD-8454-EE3610533628}">
      <dgm:prSet/>
      <dgm:spPr/>
      <dgm:t>
        <a:bodyPr/>
        <a:lstStyle/>
        <a:p>
          <a:endParaRPr lang="en-US"/>
        </a:p>
      </dgm:t>
    </dgm:pt>
    <dgm:pt modelId="{5A44A353-3853-4F95-8B78-429E191CD323}" type="pres">
      <dgm:prSet presAssocID="{DF098F20-7845-45A5-BC88-3A7928489706}" presName="Name0" presStyleCnt="0">
        <dgm:presLayoutVars>
          <dgm:chMax val="7"/>
          <dgm:dir/>
          <dgm:animLvl val="lvl"/>
          <dgm:resizeHandles val="exact"/>
        </dgm:presLayoutVars>
      </dgm:prSet>
      <dgm:spPr/>
    </dgm:pt>
    <dgm:pt modelId="{B905C680-6343-464E-BBAC-13ABE148F760}" type="pres">
      <dgm:prSet presAssocID="{866F54B2-0A9F-4397-9227-B15ED9293414}" presName="circle1" presStyleLbl="node1" presStyleIdx="0" presStyleCnt="2"/>
      <dgm:spPr/>
    </dgm:pt>
    <dgm:pt modelId="{38CEB8C2-FFDA-49EE-9A31-65791B71DB03}" type="pres">
      <dgm:prSet presAssocID="{866F54B2-0A9F-4397-9227-B15ED9293414}" presName="space" presStyleCnt="0"/>
      <dgm:spPr/>
    </dgm:pt>
    <dgm:pt modelId="{23202037-44DC-4D47-B4F7-0CF8AE16E0FD}" type="pres">
      <dgm:prSet presAssocID="{866F54B2-0A9F-4397-9227-B15ED9293414}" presName="rect1" presStyleLbl="alignAcc1" presStyleIdx="0" presStyleCnt="2"/>
      <dgm:spPr/>
    </dgm:pt>
    <dgm:pt modelId="{63507BCD-DE10-46C9-8A44-43AAD4B1B299}" type="pres">
      <dgm:prSet presAssocID="{A86DEB99-117F-45D1-831A-362B579C679D}" presName="vertSpace2" presStyleLbl="node1" presStyleIdx="0" presStyleCnt="2"/>
      <dgm:spPr/>
    </dgm:pt>
    <dgm:pt modelId="{D6DCC583-36E1-421C-9E84-A75D9A7A1FD7}" type="pres">
      <dgm:prSet presAssocID="{A86DEB99-117F-45D1-831A-362B579C679D}" presName="circle2" presStyleLbl="node1" presStyleIdx="1" presStyleCnt="2"/>
      <dgm:spPr/>
    </dgm:pt>
    <dgm:pt modelId="{308BD966-9F9E-4F22-98B5-9053588E4AC2}" type="pres">
      <dgm:prSet presAssocID="{A86DEB99-117F-45D1-831A-362B579C679D}" presName="rect2" presStyleLbl="alignAcc1" presStyleIdx="1" presStyleCnt="2"/>
      <dgm:spPr/>
    </dgm:pt>
    <dgm:pt modelId="{7CE89075-1019-4493-96A2-BA82A67707BC}" type="pres">
      <dgm:prSet presAssocID="{866F54B2-0A9F-4397-9227-B15ED9293414}" presName="rect1ParTxNoCh" presStyleLbl="alignAcc1" presStyleIdx="1" presStyleCnt="2">
        <dgm:presLayoutVars>
          <dgm:chMax val="1"/>
          <dgm:bulletEnabled val="1"/>
        </dgm:presLayoutVars>
      </dgm:prSet>
      <dgm:spPr/>
    </dgm:pt>
    <dgm:pt modelId="{80343A70-6CFC-4399-B4E7-A28BD0D4C0BF}" type="pres">
      <dgm:prSet presAssocID="{A86DEB99-117F-45D1-831A-362B579C679D}" presName="rect2ParTxNoCh" presStyleLbl="alignAcc1" presStyleIdx="1" presStyleCnt="2">
        <dgm:presLayoutVars>
          <dgm:chMax val="1"/>
          <dgm:bulletEnabled val="1"/>
        </dgm:presLayoutVars>
      </dgm:prSet>
      <dgm:spPr/>
    </dgm:pt>
  </dgm:ptLst>
  <dgm:cxnLst>
    <dgm:cxn modelId="{6720F203-8B0A-4C90-B401-0174AE38B1F7}" type="presOf" srcId="{866F54B2-0A9F-4397-9227-B15ED9293414}" destId="{7CE89075-1019-4493-96A2-BA82A67707BC}" srcOrd="1" destOrd="0" presId="urn:microsoft.com/office/officeart/2005/8/layout/target3"/>
    <dgm:cxn modelId="{81D5B71D-403D-4CB1-8332-9CAA503D4B39}" srcId="{DF098F20-7845-45A5-BC88-3A7928489706}" destId="{866F54B2-0A9F-4397-9227-B15ED9293414}" srcOrd="0" destOrd="0" parTransId="{E4094C8E-D7E3-4265-B3BD-C0739DDD7850}" sibTransId="{7140DE46-C865-4EB4-8609-B74B2233DCDD}"/>
    <dgm:cxn modelId="{C7275B26-8EB6-4783-AD49-378642C69BCA}" type="presOf" srcId="{A86DEB99-117F-45D1-831A-362B579C679D}" destId="{80343A70-6CFC-4399-B4E7-A28BD0D4C0BF}" srcOrd="1" destOrd="0" presId="urn:microsoft.com/office/officeart/2005/8/layout/target3"/>
    <dgm:cxn modelId="{8B2EEB7D-BE93-4271-8EEA-CE6F767C0D36}" type="presOf" srcId="{DF098F20-7845-45A5-BC88-3A7928489706}" destId="{5A44A353-3853-4F95-8B78-429E191CD323}" srcOrd="0" destOrd="0" presId="urn:microsoft.com/office/officeart/2005/8/layout/target3"/>
    <dgm:cxn modelId="{F574ED82-2473-40FD-8454-EE3610533628}" srcId="{DF098F20-7845-45A5-BC88-3A7928489706}" destId="{A86DEB99-117F-45D1-831A-362B579C679D}" srcOrd="1" destOrd="0" parTransId="{33ADA405-EE2C-4DCB-AFE3-194676BC280A}" sibTransId="{97F03714-4E2D-4F92-8656-DDA86A9FE2D7}"/>
    <dgm:cxn modelId="{968B4AB6-8DC0-4923-864E-7654633769C8}" type="presOf" srcId="{A86DEB99-117F-45D1-831A-362B579C679D}" destId="{308BD966-9F9E-4F22-98B5-9053588E4AC2}" srcOrd="0" destOrd="0" presId="urn:microsoft.com/office/officeart/2005/8/layout/target3"/>
    <dgm:cxn modelId="{ECF8E1E9-D27C-4A35-9630-68940D89367B}" type="presOf" srcId="{866F54B2-0A9F-4397-9227-B15ED9293414}" destId="{23202037-44DC-4D47-B4F7-0CF8AE16E0FD}" srcOrd="0" destOrd="0" presId="urn:microsoft.com/office/officeart/2005/8/layout/target3"/>
    <dgm:cxn modelId="{DC0A2B4B-58C3-4584-AF87-B83AF19883AB}" type="presParOf" srcId="{5A44A353-3853-4F95-8B78-429E191CD323}" destId="{B905C680-6343-464E-BBAC-13ABE148F760}" srcOrd="0" destOrd="0" presId="urn:microsoft.com/office/officeart/2005/8/layout/target3"/>
    <dgm:cxn modelId="{BDB111ED-343A-4742-9283-F4E35972E884}" type="presParOf" srcId="{5A44A353-3853-4F95-8B78-429E191CD323}" destId="{38CEB8C2-FFDA-49EE-9A31-65791B71DB03}" srcOrd="1" destOrd="0" presId="urn:microsoft.com/office/officeart/2005/8/layout/target3"/>
    <dgm:cxn modelId="{DC5C79CA-FE19-4AD7-BF6A-120689AB9EDE}" type="presParOf" srcId="{5A44A353-3853-4F95-8B78-429E191CD323}" destId="{23202037-44DC-4D47-B4F7-0CF8AE16E0FD}" srcOrd="2" destOrd="0" presId="urn:microsoft.com/office/officeart/2005/8/layout/target3"/>
    <dgm:cxn modelId="{2E0A786C-00AF-4E5F-96AF-79A385361A67}" type="presParOf" srcId="{5A44A353-3853-4F95-8B78-429E191CD323}" destId="{63507BCD-DE10-46C9-8A44-43AAD4B1B299}" srcOrd="3" destOrd="0" presId="urn:microsoft.com/office/officeart/2005/8/layout/target3"/>
    <dgm:cxn modelId="{1B2CD905-2A1E-43B0-BA2B-704DFBAB4E2D}" type="presParOf" srcId="{5A44A353-3853-4F95-8B78-429E191CD323}" destId="{D6DCC583-36E1-421C-9E84-A75D9A7A1FD7}" srcOrd="4" destOrd="0" presId="urn:microsoft.com/office/officeart/2005/8/layout/target3"/>
    <dgm:cxn modelId="{DCD5AB9B-E1D4-44E7-83B3-668B97E28E85}" type="presParOf" srcId="{5A44A353-3853-4F95-8B78-429E191CD323}" destId="{308BD966-9F9E-4F22-98B5-9053588E4AC2}" srcOrd="5" destOrd="0" presId="urn:microsoft.com/office/officeart/2005/8/layout/target3"/>
    <dgm:cxn modelId="{BE405546-1F52-4AC1-BD77-641F7D802614}" type="presParOf" srcId="{5A44A353-3853-4F95-8B78-429E191CD323}" destId="{7CE89075-1019-4493-96A2-BA82A67707BC}" srcOrd="6" destOrd="0" presId="urn:microsoft.com/office/officeart/2005/8/layout/target3"/>
    <dgm:cxn modelId="{B60797DA-BDE8-4766-975E-1FA25AC8A192}" type="presParOf" srcId="{5A44A353-3853-4F95-8B78-429E191CD323}" destId="{80343A70-6CFC-4399-B4E7-A28BD0D4C0BF}"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39B4A-8659-4E3A-9DFF-7CF553B7D9F0}"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6E32B688-A53F-4619-B53F-A22E07D46382}">
      <dgm:prSet phldrT="[Text]" custT="1"/>
      <dgm:spPr/>
      <dgm:t>
        <a:bodyPr/>
        <a:lstStyle/>
        <a:p>
          <a:pPr algn="l"/>
          <a:r>
            <a:rPr lang="en-US" sz="3600" i="1" dirty="0">
              <a:latin typeface="Montserrat Semi-Bold"/>
            </a:rPr>
            <a:t>Benefits Help </a:t>
          </a:r>
        </a:p>
        <a:p>
          <a:pPr algn="l"/>
          <a:r>
            <a:rPr lang="en-US" sz="3600" i="1" dirty="0">
              <a:latin typeface="Montserrat Semi-Bold"/>
            </a:rPr>
            <a:t>People with Disabilities</a:t>
          </a:r>
          <a:endParaRPr lang="en-US" sz="1700" i="1" dirty="0"/>
        </a:p>
      </dgm:t>
    </dgm:pt>
    <dgm:pt modelId="{5F13D2E1-49BE-435C-B09D-186F9BA148CC}" type="parTrans" cxnId="{F5F25F04-DDBA-4C93-BD8C-A188AB7CE912}">
      <dgm:prSet/>
      <dgm:spPr/>
      <dgm:t>
        <a:bodyPr/>
        <a:lstStyle/>
        <a:p>
          <a:endParaRPr lang="en-US"/>
        </a:p>
      </dgm:t>
    </dgm:pt>
    <dgm:pt modelId="{12448C79-C077-4940-A5C4-2A81A0F5A652}" type="sibTrans" cxnId="{F5F25F04-DDBA-4C93-BD8C-A188AB7CE912}">
      <dgm:prSet/>
      <dgm:spPr/>
      <dgm:t>
        <a:bodyPr/>
        <a:lstStyle/>
        <a:p>
          <a:endParaRPr lang="en-US"/>
        </a:p>
      </dgm:t>
    </dgm:pt>
    <dgm:pt modelId="{4AA219E4-852F-4B4D-8EDA-42D6D684CA06}">
      <dgm:prSet phldrT="[Text]"/>
      <dgm:spPr/>
      <dgm:t>
        <a:bodyPr/>
        <a:lstStyle/>
        <a:p>
          <a:pPr algn="ctr">
            <a:buFont typeface="Arial"/>
            <a:buChar char="•"/>
          </a:pPr>
          <a:endParaRPr lang="en-US" b="1" dirty="0">
            <a:latin typeface="Montserrat Medium" panose="00000600000000000000" pitchFamily="2" charset="0"/>
          </a:endParaRPr>
        </a:p>
        <a:p>
          <a:pPr algn="ctr">
            <a:buFont typeface="Arial"/>
            <a:buChar char="•"/>
          </a:pPr>
          <a:r>
            <a:rPr lang="en-US" b="1" dirty="0">
              <a:latin typeface="Montserrat Medium" panose="00000600000000000000" pitchFamily="2" charset="0"/>
            </a:rPr>
            <a:t>More Stable Income</a:t>
          </a:r>
        </a:p>
        <a:p>
          <a:pPr algn="ctr">
            <a:buFont typeface="Arial"/>
            <a:buChar char="•"/>
          </a:pPr>
          <a:r>
            <a:rPr lang="en-US" b="1" dirty="0">
              <a:latin typeface="Montserrat Medium" panose="00000600000000000000" pitchFamily="2" charset="0"/>
            </a:rPr>
            <a:t>Increase Housing Stability</a:t>
          </a:r>
        </a:p>
        <a:p>
          <a:pPr algn="ctr">
            <a:buFont typeface="Arial"/>
            <a:buChar char="•"/>
          </a:pPr>
          <a:r>
            <a:rPr lang="en-US" b="1" dirty="0">
              <a:latin typeface="Montserrat Medium" panose="00000600000000000000" pitchFamily="2" charset="0"/>
            </a:rPr>
            <a:t>Link to Health Care</a:t>
          </a:r>
        </a:p>
        <a:p>
          <a:pPr algn="ctr">
            <a:buFont typeface="Arial"/>
            <a:buChar char="•"/>
          </a:pPr>
          <a:r>
            <a:rPr lang="en-US" b="1" dirty="0">
              <a:latin typeface="Montserrat Medium" panose="00000600000000000000" pitchFamily="2" charset="0"/>
            </a:rPr>
            <a:t>Work Incentives</a:t>
          </a:r>
        </a:p>
        <a:p>
          <a:pPr algn="ctr">
            <a:buFont typeface="Arial"/>
            <a:buChar char="•"/>
          </a:pPr>
          <a:r>
            <a:rPr lang="en-US" b="1" dirty="0">
              <a:latin typeface="Montserrat Medium" panose="00000600000000000000" pitchFamily="2" charset="0"/>
            </a:rPr>
            <a:t>Reduces Recidivism</a:t>
          </a:r>
        </a:p>
        <a:p>
          <a:pPr algn="ctr">
            <a:buFont typeface="Arial"/>
            <a:buChar char="•"/>
          </a:pPr>
          <a:r>
            <a:rPr lang="en-US" b="1" dirty="0">
              <a:latin typeface="Montserrat Medium" panose="00000600000000000000" pitchFamily="2" charset="0"/>
            </a:rPr>
            <a:t>Fewer Emergency Hospitalizations</a:t>
          </a:r>
        </a:p>
      </dgm:t>
    </dgm:pt>
    <dgm:pt modelId="{FDD5F357-13BC-4596-B4F0-B2491808ED91}" type="parTrans" cxnId="{7F4A99A5-8762-4731-AA93-07FCE5E9012F}">
      <dgm:prSet/>
      <dgm:spPr/>
      <dgm:t>
        <a:bodyPr/>
        <a:lstStyle/>
        <a:p>
          <a:endParaRPr lang="en-US"/>
        </a:p>
      </dgm:t>
    </dgm:pt>
    <dgm:pt modelId="{CB335300-B117-44B7-953A-B9BF22AE51A7}" type="sibTrans" cxnId="{7F4A99A5-8762-4731-AA93-07FCE5E9012F}">
      <dgm:prSet/>
      <dgm:spPr/>
      <dgm:t>
        <a:bodyPr/>
        <a:lstStyle/>
        <a:p>
          <a:endParaRPr lang="en-US"/>
        </a:p>
      </dgm:t>
    </dgm:pt>
    <dgm:pt modelId="{610A5AF0-8139-45B5-B811-AECD2DC35BAD}" type="pres">
      <dgm:prSet presAssocID="{41439B4A-8659-4E3A-9DFF-7CF553B7D9F0}" presName="diagram" presStyleCnt="0">
        <dgm:presLayoutVars>
          <dgm:dir/>
          <dgm:resizeHandles val="exact"/>
        </dgm:presLayoutVars>
      </dgm:prSet>
      <dgm:spPr/>
    </dgm:pt>
    <dgm:pt modelId="{D68973AC-B528-4B76-A13C-C3E0DF99CA8B}" type="pres">
      <dgm:prSet presAssocID="{6E32B688-A53F-4619-B53F-A22E07D46382}" presName="arrow" presStyleLbl="node1" presStyleIdx="0" presStyleCnt="2">
        <dgm:presLayoutVars>
          <dgm:bulletEnabled val="1"/>
        </dgm:presLayoutVars>
      </dgm:prSet>
      <dgm:spPr/>
    </dgm:pt>
    <dgm:pt modelId="{01E424D4-7D2F-4B6D-A702-5BBA3BF37CA4}" type="pres">
      <dgm:prSet presAssocID="{4AA219E4-852F-4B4D-8EDA-42D6D684CA06}" presName="arrow" presStyleLbl="node1" presStyleIdx="1" presStyleCnt="2">
        <dgm:presLayoutVars>
          <dgm:bulletEnabled val="1"/>
        </dgm:presLayoutVars>
      </dgm:prSet>
      <dgm:spPr/>
    </dgm:pt>
  </dgm:ptLst>
  <dgm:cxnLst>
    <dgm:cxn modelId="{F5F25F04-DDBA-4C93-BD8C-A188AB7CE912}" srcId="{41439B4A-8659-4E3A-9DFF-7CF553B7D9F0}" destId="{6E32B688-A53F-4619-B53F-A22E07D46382}" srcOrd="0" destOrd="0" parTransId="{5F13D2E1-49BE-435C-B09D-186F9BA148CC}" sibTransId="{12448C79-C077-4940-A5C4-2A81A0F5A652}"/>
    <dgm:cxn modelId="{37288A69-E7FD-44CF-9193-9C4556853E6B}" type="presOf" srcId="{4AA219E4-852F-4B4D-8EDA-42D6D684CA06}" destId="{01E424D4-7D2F-4B6D-A702-5BBA3BF37CA4}" srcOrd="0" destOrd="0" presId="urn:microsoft.com/office/officeart/2005/8/layout/arrow5"/>
    <dgm:cxn modelId="{1EF91150-0606-4CA3-90A4-4893BC2FF0EC}" type="presOf" srcId="{41439B4A-8659-4E3A-9DFF-7CF553B7D9F0}" destId="{610A5AF0-8139-45B5-B811-AECD2DC35BAD}" srcOrd="0" destOrd="0" presId="urn:microsoft.com/office/officeart/2005/8/layout/arrow5"/>
    <dgm:cxn modelId="{342EEA75-BA90-469D-A17C-3E628CE09EFE}" type="presOf" srcId="{6E32B688-A53F-4619-B53F-A22E07D46382}" destId="{D68973AC-B528-4B76-A13C-C3E0DF99CA8B}" srcOrd="0" destOrd="0" presId="urn:microsoft.com/office/officeart/2005/8/layout/arrow5"/>
    <dgm:cxn modelId="{7F4A99A5-8762-4731-AA93-07FCE5E9012F}" srcId="{41439B4A-8659-4E3A-9DFF-7CF553B7D9F0}" destId="{4AA219E4-852F-4B4D-8EDA-42D6D684CA06}" srcOrd="1" destOrd="0" parTransId="{FDD5F357-13BC-4596-B4F0-B2491808ED91}" sibTransId="{CB335300-B117-44B7-953A-B9BF22AE51A7}"/>
    <dgm:cxn modelId="{0CB4E8CA-06FE-4A4B-8C34-1045D75520F0}" type="presParOf" srcId="{610A5AF0-8139-45B5-B811-AECD2DC35BAD}" destId="{D68973AC-B528-4B76-A13C-C3E0DF99CA8B}" srcOrd="0" destOrd="0" presId="urn:microsoft.com/office/officeart/2005/8/layout/arrow5"/>
    <dgm:cxn modelId="{8751EFD1-4D08-47EE-A31E-2427050B7F80}" type="presParOf" srcId="{610A5AF0-8139-45B5-B811-AECD2DC35BAD}" destId="{01E424D4-7D2F-4B6D-A702-5BBA3BF37CA4}"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12C938-0EFC-4A98-A50A-7DFF0E23A86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0EAF94A-9B70-4A81-83E7-28A73FC14B89}">
      <dgm:prSet/>
      <dgm:spPr/>
      <dgm:t>
        <a:bodyPr/>
        <a:lstStyle/>
        <a:p>
          <a:r>
            <a:rPr lang="en-US" dirty="0">
              <a:latin typeface="Montserrat" panose="00000500000000000000" pitchFamily="2" charset="0"/>
            </a:rPr>
            <a:t>SSA </a:t>
          </a:r>
          <a:r>
            <a:rPr lang="en-US" b="1" dirty="0">
              <a:latin typeface="Montserrat" panose="00000500000000000000" pitchFamily="2" charset="0"/>
            </a:rPr>
            <a:t>requires</a:t>
          </a:r>
          <a:r>
            <a:rPr lang="en-US" dirty="0">
              <a:latin typeface="Montserrat" panose="00000500000000000000" pitchFamily="2" charset="0"/>
            </a:rPr>
            <a:t> any party (legal services organizations or counties) that represents a claimant in a Social Security Disability case to provide </a:t>
          </a:r>
          <a:r>
            <a:rPr lang="en-US" b="1" dirty="0">
              <a:latin typeface="Montserrat" panose="00000500000000000000" pitchFamily="2" charset="0"/>
            </a:rPr>
            <a:t>Competent Representation</a:t>
          </a:r>
          <a:endParaRPr lang="en-US" dirty="0">
            <a:latin typeface="Montserrat" panose="00000500000000000000" pitchFamily="2" charset="0"/>
          </a:endParaRPr>
        </a:p>
      </dgm:t>
    </dgm:pt>
    <dgm:pt modelId="{86B9B017-56C5-44A2-814A-CCC0B3449C36}" type="parTrans" cxnId="{24D65F5C-A391-4995-9A17-E10E00B74B84}">
      <dgm:prSet/>
      <dgm:spPr/>
      <dgm:t>
        <a:bodyPr/>
        <a:lstStyle/>
        <a:p>
          <a:endParaRPr lang="en-US"/>
        </a:p>
      </dgm:t>
    </dgm:pt>
    <dgm:pt modelId="{C6BD7D1A-A181-4502-8D1A-8AF6BF2EBCAC}" type="sibTrans" cxnId="{24D65F5C-A391-4995-9A17-E10E00B74B84}">
      <dgm:prSet/>
      <dgm:spPr/>
      <dgm:t>
        <a:bodyPr/>
        <a:lstStyle/>
        <a:p>
          <a:endParaRPr lang="en-US"/>
        </a:p>
      </dgm:t>
    </dgm:pt>
    <dgm:pt modelId="{CEA6F9CA-F8C1-494E-B276-547F9A3A4BD4}" type="pres">
      <dgm:prSet presAssocID="{2512C938-0EFC-4A98-A50A-7DFF0E23A868}" presName="hierChild1" presStyleCnt="0">
        <dgm:presLayoutVars>
          <dgm:chPref val="1"/>
          <dgm:dir/>
          <dgm:animOne val="branch"/>
          <dgm:animLvl val="lvl"/>
          <dgm:resizeHandles/>
        </dgm:presLayoutVars>
      </dgm:prSet>
      <dgm:spPr/>
    </dgm:pt>
    <dgm:pt modelId="{7C8F89BA-A3C1-41B9-9952-2739A22D9F01}" type="pres">
      <dgm:prSet presAssocID="{00EAF94A-9B70-4A81-83E7-28A73FC14B89}" presName="hierRoot1" presStyleCnt="0"/>
      <dgm:spPr/>
    </dgm:pt>
    <dgm:pt modelId="{91CC9798-EA57-4ECA-9BF6-551FF99B099D}" type="pres">
      <dgm:prSet presAssocID="{00EAF94A-9B70-4A81-83E7-28A73FC14B89}" presName="composite" presStyleCnt="0"/>
      <dgm:spPr/>
    </dgm:pt>
    <dgm:pt modelId="{885799BE-A07D-4AA5-9FE6-62DBFDB1ABCC}" type="pres">
      <dgm:prSet presAssocID="{00EAF94A-9B70-4A81-83E7-28A73FC14B89}" presName="background" presStyleLbl="node0" presStyleIdx="0" presStyleCnt="1"/>
      <dgm:spPr/>
    </dgm:pt>
    <dgm:pt modelId="{814EEE54-17A5-4534-BF84-880496A57865}" type="pres">
      <dgm:prSet presAssocID="{00EAF94A-9B70-4A81-83E7-28A73FC14B89}" presName="text" presStyleLbl="fgAcc0" presStyleIdx="0" presStyleCnt="1">
        <dgm:presLayoutVars>
          <dgm:chPref val="3"/>
        </dgm:presLayoutVars>
      </dgm:prSet>
      <dgm:spPr/>
    </dgm:pt>
    <dgm:pt modelId="{D0DBA752-2574-4404-8E6C-E1DE50349E06}" type="pres">
      <dgm:prSet presAssocID="{00EAF94A-9B70-4A81-83E7-28A73FC14B89}" presName="hierChild2" presStyleCnt="0"/>
      <dgm:spPr/>
    </dgm:pt>
  </dgm:ptLst>
  <dgm:cxnLst>
    <dgm:cxn modelId="{24D65F5C-A391-4995-9A17-E10E00B74B84}" srcId="{2512C938-0EFC-4A98-A50A-7DFF0E23A868}" destId="{00EAF94A-9B70-4A81-83E7-28A73FC14B89}" srcOrd="0" destOrd="0" parTransId="{86B9B017-56C5-44A2-814A-CCC0B3449C36}" sibTransId="{C6BD7D1A-A181-4502-8D1A-8AF6BF2EBCAC}"/>
    <dgm:cxn modelId="{C040CE60-D411-4602-BF83-899792D5A48D}" type="presOf" srcId="{00EAF94A-9B70-4A81-83E7-28A73FC14B89}" destId="{814EEE54-17A5-4534-BF84-880496A57865}" srcOrd="0" destOrd="0" presId="urn:microsoft.com/office/officeart/2005/8/layout/hierarchy1"/>
    <dgm:cxn modelId="{0822A966-793E-4940-953D-913B5822EC73}" type="presOf" srcId="{2512C938-0EFC-4A98-A50A-7DFF0E23A868}" destId="{CEA6F9CA-F8C1-494E-B276-547F9A3A4BD4}" srcOrd="0" destOrd="0" presId="urn:microsoft.com/office/officeart/2005/8/layout/hierarchy1"/>
    <dgm:cxn modelId="{6C78C577-3F61-4CF8-9B6C-FB3BD5D354DB}" type="presParOf" srcId="{CEA6F9CA-F8C1-494E-B276-547F9A3A4BD4}" destId="{7C8F89BA-A3C1-41B9-9952-2739A22D9F01}" srcOrd="0" destOrd="0" presId="urn:microsoft.com/office/officeart/2005/8/layout/hierarchy1"/>
    <dgm:cxn modelId="{CA451728-9D89-4DFA-8A52-48F5E4E54CF1}" type="presParOf" srcId="{7C8F89BA-A3C1-41B9-9952-2739A22D9F01}" destId="{91CC9798-EA57-4ECA-9BF6-551FF99B099D}" srcOrd="0" destOrd="0" presId="urn:microsoft.com/office/officeart/2005/8/layout/hierarchy1"/>
    <dgm:cxn modelId="{DD9F12D9-6DCF-4D19-9C93-7A33B69FE1A5}" type="presParOf" srcId="{91CC9798-EA57-4ECA-9BF6-551FF99B099D}" destId="{885799BE-A07D-4AA5-9FE6-62DBFDB1ABCC}" srcOrd="0" destOrd="0" presId="urn:microsoft.com/office/officeart/2005/8/layout/hierarchy1"/>
    <dgm:cxn modelId="{A3046209-CD9E-41EF-9219-767D1A629D37}" type="presParOf" srcId="{91CC9798-EA57-4ECA-9BF6-551FF99B099D}" destId="{814EEE54-17A5-4534-BF84-880496A57865}" srcOrd="1" destOrd="0" presId="urn:microsoft.com/office/officeart/2005/8/layout/hierarchy1"/>
    <dgm:cxn modelId="{BBFFAD9C-0784-43EB-A1E0-B8F68C98BAB5}" type="presParOf" srcId="{7C8F89BA-A3C1-41B9-9952-2739A22D9F01}" destId="{D0DBA752-2574-4404-8E6C-E1DE50349E0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E25F84-CF28-4E80-AB72-C24E74F2CBCE}"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BB1C89C7-CECE-42B9-98FA-A9F97B03A578}">
      <dgm:prSet custT="1"/>
      <dgm:spPr/>
      <dgm:t>
        <a:bodyPr/>
        <a:lstStyle/>
        <a:p>
          <a:r>
            <a:rPr lang="en-US" sz="2800" b="1" dirty="0">
              <a:latin typeface="Montserrat" panose="00000500000000000000" pitchFamily="2" charset="0"/>
            </a:rPr>
            <a:t>Know</a:t>
          </a:r>
        </a:p>
      </dgm:t>
    </dgm:pt>
    <dgm:pt modelId="{B3E4A7B4-74D1-4773-9E0F-588C67280E94}" type="parTrans" cxnId="{41ED82C0-5CAC-4D8D-8F59-15740AD1CC7C}">
      <dgm:prSet/>
      <dgm:spPr/>
      <dgm:t>
        <a:bodyPr/>
        <a:lstStyle/>
        <a:p>
          <a:endParaRPr lang="en-US"/>
        </a:p>
      </dgm:t>
    </dgm:pt>
    <dgm:pt modelId="{54F5E6C1-1CEA-415B-BBE5-070F9472D1F7}" type="sibTrans" cxnId="{41ED82C0-5CAC-4D8D-8F59-15740AD1CC7C}">
      <dgm:prSet/>
      <dgm:spPr/>
      <dgm:t>
        <a:bodyPr/>
        <a:lstStyle/>
        <a:p>
          <a:endParaRPr lang="en-US"/>
        </a:p>
      </dgm:t>
    </dgm:pt>
    <dgm:pt modelId="{D7DD89F0-AD82-4101-82AA-CA804E8D102D}">
      <dgm:prSet custT="1"/>
      <dgm:spPr/>
      <dgm:t>
        <a:bodyPr/>
        <a:lstStyle/>
        <a:p>
          <a:r>
            <a:rPr lang="en-US" sz="2800" dirty="0">
              <a:latin typeface="Montserrat" panose="00000500000000000000" pitchFamily="2" charset="0"/>
            </a:rPr>
            <a:t>the significant issues in a claim</a:t>
          </a:r>
        </a:p>
      </dgm:t>
    </dgm:pt>
    <dgm:pt modelId="{F76DB09B-6E66-449D-96F8-0A60FA147167}" type="parTrans" cxnId="{42A6FC82-4FFA-4CA1-91B5-C2DD5896B223}">
      <dgm:prSet/>
      <dgm:spPr/>
      <dgm:t>
        <a:bodyPr/>
        <a:lstStyle/>
        <a:p>
          <a:endParaRPr lang="en-US"/>
        </a:p>
      </dgm:t>
    </dgm:pt>
    <dgm:pt modelId="{FCA52640-CACD-44E2-83D5-C1EB26D40602}" type="sibTrans" cxnId="{42A6FC82-4FFA-4CA1-91B5-C2DD5896B223}">
      <dgm:prSet/>
      <dgm:spPr/>
      <dgm:t>
        <a:bodyPr/>
        <a:lstStyle/>
        <a:p>
          <a:endParaRPr lang="en-US"/>
        </a:p>
      </dgm:t>
    </dgm:pt>
    <dgm:pt modelId="{BD38B81A-699A-4F1B-A2A4-8358AD74731E}">
      <dgm:prSet custT="1"/>
      <dgm:spPr/>
      <dgm:t>
        <a:bodyPr/>
        <a:lstStyle/>
        <a:p>
          <a:r>
            <a:rPr lang="en-US" sz="2800" b="1" dirty="0">
              <a:latin typeface="Montserrat" panose="00000500000000000000" pitchFamily="2" charset="0"/>
            </a:rPr>
            <a:t>Have</a:t>
          </a:r>
        </a:p>
      </dgm:t>
    </dgm:pt>
    <dgm:pt modelId="{7DFD79E5-2541-49F0-9B41-9F4EA2D39F87}" type="parTrans" cxnId="{E572AC41-7967-49DE-BF42-132876F7DD23}">
      <dgm:prSet/>
      <dgm:spPr/>
      <dgm:t>
        <a:bodyPr/>
        <a:lstStyle/>
        <a:p>
          <a:endParaRPr lang="en-US"/>
        </a:p>
      </dgm:t>
    </dgm:pt>
    <dgm:pt modelId="{8887720B-9671-4281-8005-EE952A5FF238}" type="sibTrans" cxnId="{E572AC41-7967-49DE-BF42-132876F7DD23}">
      <dgm:prSet/>
      <dgm:spPr/>
      <dgm:t>
        <a:bodyPr/>
        <a:lstStyle/>
        <a:p>
          <a:endParaRPr lang="en-US"/>
        </a:p>
      </dgm:t>
    </dgm:pt>
    <dgm:pt modelId="{40331A1B-25C1-4A7D-9276-C9D279843430}">
      <dgm:prSet custT="1"/>
      <dgm:spPr/>
      <dgm:t>
        <a:bodyPr/>
        <a:lstStyle/>
        <a:p>
          <a:r>
            <a:rPr lang="en-US" sz="2800" dirty="0">
              <a:latin typeface="Montserrat" panose="00000500000000000000" pitchFamily="2" charset="0"/>
            </a:rPr>
            <a:t>reasonable and adequate familiarity with the evidence in the case</a:t>
          </a:r>
        </a:p>
      </dgm:t>
    </dgm:pt>
    <dgm:pt modelId="{CD66C2A7-E525-4B0C-AFA3-9C04AB2D8011}" type="parTrans" cxnId="{00328610-4AED-4B00-8B8E-747FC0B5621A}">
      <dgm:prSet/>
      <dgm:spPr/>
      <dgm:t>
        <a:bodyPr/>
        <a:lstStyle/>
        <a:p>
          <a:endParaRPr lang="en-US"/>
        </a:p>
      </dgm:t>
    </dgm:pt>
    <dgm:pt modelId="{A5790DDC-EAF3-4B1E-AF5C-C811550713EC}" type="sibTrans" cxnId="{00328610-4AED-4B00-8B8E-747FC0B5621A}">
      <dgm:prSet/>
      <dgm:spPr/>
      <dgm:t>
        <a:bodyPr/>
        <a:lstStyle/>
        <a:p>
          <a:endParaRPr lang="en-US"/>
        </a:p>
      </dgm:t>
    </dgm:pt>
    <dgm:pt modelId="{583A3CBE-367C-4359-9602-0BED0A83E0E8}">
      <dgm:prSet custT="1"/>
      <dgm:spPr/>
      <dgm:t>
        <a:bodyPr/>
        <a:lstStyle/>
        <a:p>
          <a:r>
            <a:rPr lang="en-US" sz="2800" b="1" dirty="0">
              <a:latin typeface="Montserrat" panose="00000500000000000000" pitchFamily="2" charset="0"/>
            </a:rPr>
            <a:t>Have</a:t>
          </a:r>
        </a:p>
      </dgm:t>
    </dgm:pt>
    <dgm:pt modelId="{6265B713-F75B-4B15-B400-77BE2E6F527B}" type="parTrans" cxnId="{B96BE8B1-F8AC-4FF2-B8E8-09C1DBBD8DDC}">
      <dgm:prSet/>
      <dgm:spPr/>
      <dgm:t>
        <a:bodyPr/>
        <a:lstStyle/>
        <a:p>
          <a:endParaRPr lang="en-US"/>
        </a:p>
      </dgm:t>
    </dgm:pt>
    <dgm:pt modelId="{8EEEDB15-8A8F-4A80-A296-C8D157237408}" type="sibTrans" cxnId="{B96BE8B1-F8AC-4FF2-B8E8-09C1DBBD8DDC}">
      <dgm:prSet/>
      <dgm:spPr/>
      <dgm:t>
        <a:bodyPr/>
        <a:lstStyle/>
        <a:p>
          <a:endParaRPr lang="en-US"/>
        </a:p>
      </dgm:t>
    </dgm:pt>
    <dgm:pt modelId="{88D8145F-D892-4EE0-B6E3-85C5F2A54784}">
      <dgm:prSet custT="1"/>
      <dgm:spPr/>
      <dgm:t>
        <a:bodyPr/>
        <a:lstStyle/>
        <a:p>
          <a:r>
            <a:rPr lang="en-US" sz="2800" dirty="0">
              <a:latin typeface="Montserrat" panose="00000500000000000000" pitchFamily="2" charset="0"/>
            </a:rPr>
            <a:t>a working knowledge of the applicable provisions of the Social Security Act, as amended, the regulations, the Social Security Rulings, and any other applicable provisions of law</a:t>
          </a:r>
        </a:p>
      </dgm:t>
    </dgm:pt>
    <dgm:pt modelId="{05EF75B5-900C-487A-979C-08AEA7AB0022}" type="parTrans" cxnId="{DF7870A1-7252-4A05-B5D7-79691F04427F}">
      <dgm:prSet/>
      <dgm:spPr/>
      <dgm:t>
        <a:bodyPr/>
        <a:lstStyle/>
        <a:p>
          <a:endParaRPr lang="en-US"/>
        </a:p>
      </dgm:t>
    </dgm:pt>
    <dgm:pt modelId="{4895D1EE-36D0-4234-BB6D-D2CF93A08466}" type="sibTrans" cxnId="{DF7870A1-7252-4A05-B5D7-79691F04427F}">
      <dgm:prSet/>
      <dgm:spPr/>
      <dgm:t>
        <a:bodyPr/>
        <a:lstStyle/>
        <a:p>
          <a:endParaRPr lang="en-US"/>
        </a:p>
      </dgm:t>
    </dgm:pt>
    <dgm:pt modelId="{67EF7BBC-9903-4ACC-8417-B78C3294E012}" type="pres">
      <dgm:prSet presAssocID="{1CE25F84-CF28-4E80-AB72-C24E74F2CBCE}" presName="Name0" presStyleCnt="0">
        <dgm:presLayoutVars>
          <dgm:dir/>
          <dgm:animLvl val="lvl"/>
          <dgm:resizeHandles val="exact"/>
        </dgm:presLayoutVars>
      </dgm:prSet>
      <dgm:spPr/>
    </dgm:pt>
    <dgm:pt modelId="{41DD4AAF-0032-4050-9C3B-17A162246623}" type="pres">
      <dgm:prSet presAssocID="{BB1C89C7-CECE-42B9-98FA-A9F97B03A578}" presName="linNode" presStyleCnt="0"/>
      <dgm:spPr/>
    </dgm:pt>
    <dgm:pt modelId="{634C6D1F-931E-48BD-9CB1-5CBB28B660C2}" type="pres">
      <dgm:prSet presAssocID="{BB1C89C7-CECE-42B9-98FA-A9F97B03A578}" presName="parentText" presStyleLbl="solidFgAcc1" presStyleIdx="0" presStyleCnt="3">
        <dgm:presLayoutVars>
          <dgm:chMax val="1"/>
          <dgm:bulletEnabled/>
        </dgm:presLayoutVars>
      </dgm:prSet>
      <dgm:spPr/>
    </dgm:pt>
    <dgm:pt modelId="{672EE32F-DAFD-4CE7-826F-814A33A1588B}" type="pres">
      <dgm:prSet presAssocID="{BB1C89C7-CECE-42B9-98FA-A9F97B03A578}" presName="descendantText" presStyleLbl="alignNode1" presStyleIdx="0" presStyleCnt="3">
        <dgm:presLayoutVars>
          <dgm:bulletEnabled/>
        </dgm:presLayoutVars>
      </dgm:prSet>
      <dgm:spPr/>
    </dgm:pt>
    <dgm:pt modelId="{2C2B693C-BDA9-4BAC-B9D1-B534119BD991}" type="pres">
      <dgm:prSet presAssocID="{54F5E6C1-1CEA-415B-BBE5-070F9472D1F7}" presName="sp" presStyleCnt="0"/>
      <dgm:spPr/>
    </dgm:pt>
    <dgm:pt modelId="{FC9E530E-1B5B-451B-B8AC-137AF601F01D}" type="pres">
      <dgm:prSet presAssocID="{BD38B81A-699A-4F1B-A2A4-8358AD74731E}" presName="linNode" presStyleCnt="0"/>
      <dgm:spPr/>
    </dgm:pt>
    <dgm:pt modelId="{CE772E2A-A5CE-44C5-BC72-A7ECE613E3DD}" type="pres">
      <dgm:prSet presAssocID="{BD38B81A-699A-4F1B-A2A4-8358AD74731E}" presName="parentText" presStyleLbl="solidFgAcc1" presStyleIdx="1" presStyleCnt="3">
        <dgm:presLayoutVars>
          <dgm:chMax val="1"/>
          <dgm:bulletEnabled/>
        </dgm:presLayoutVars>
      </dgm:prSet>
      <dgm:spPr/>
    </dgm:pt>
    <dgm:pt modelId="{88EDBEB0-5520-43D9-AC51-4B73C1A17C5D}" type="pres">
      <dgm:prSet presAssocID="{BD38B81A-699A-4F1B-A2A4-8358AD74731E}" presName="descendantText" presStyleLbl="alignNode1" presStyleIdx="1" presStyleCnt="3">
        <dgm:presLayoutVars>
          <dgm:bulletEnabled/>
        </dgm:presLayoutVars>
      </dgm:prSet>
      <dgm:spPr/>
    </dgm:pt>
    <dgm:pt modelId="{19BFD58F-6841-4219-8092-EECF185F1F21}" type="pres">
      <dgm:prSet presAssocID="{8887720B-9671-4281-8005-EE952A5FF238}" presName="sp" presStyleCnt="0"/>
      <dgm:spPr/>
    </dgm:pt>
    <dgm:pt modelId="{3B93450B-A13B-4242-9D48-32B4B173C49C}" type="pres">
      <dgm:prSet presAssocID="{583A3CBE-367C-4359-9602-0BED0A83E0E8}" presName="linNode" presStyleCnt="0"/>
      <dgm:spPr/>
    </dgm:pt>
    <dgm:pt modelId="{19778170-6A58-4847-8FBA-DEDE8EF437A4}" type="pres">
      <dgm:prSet presAssocID="{583A3CBE-367C-4359-9602-0BED0A83E0E8}" presName="parentText" presStyleLbl="solidFgAcc1" presStyleIdx="2" presStyleCnt="3">
        <dgm:presLayoutVars>
          <dgm:chMax val="1"/>
          <dgm:bulletEnabled/>
        </dgm:presLayoutVars>
      </dgm:prSet>
      <dgm:spPr/>
    </dgm:pt>
    <dgm:pt modelId="{ABFBD06E-98A6-4BF4-90B9-34F8C786E977}" type="pres">
      <dgm:prSet presAssocID="{583A3CBE-367C-4359-9602-0BED0A83E0E8}" presName="descendantText" presStyleLbl="alignNode1" presStyleIdx="2" presStyleCnt="3">
        <dgm:presLayoutVars>
          <dgm:bulletEnabled/>
        </dgm:presLayoutVars>
      </dgm:prSet>
      <dgm:spPr/>
    </dgm:pt>
  </dgm:ptLst>
  <dgm:cxnLst>
    <dgm:cxn modelId="{00328610-4AED-4B00-8B8E-747FC0B5621A}" srcId="{BD38B81A-699A-4F1B-A2A4-8358AD74731E}" destId="{40331A1B-25C1-4A7D-9276-C9D279843430}" srcOrd="0" destOrd="0" parTransId="{CD66C2A7-E525-4B0C-AFA3-9C04AB2D8011}" sibTransId="{A5790DDC-EAF3-4B1E-AF5C-C811550713EC}"/>
    <dgm:cxn modelId="{0BA4161A-7F8E-46E6-B8D9-869798A7041A}" type="presOf" srcId="{D7DD89F0-AD82-4101-82AA-CA804E8D102D}" destId="{672EE32F-DAFD-4CE7-826F-814A33A1588B}" srcOrd="0" destOrd="0" presId="urn:microsoft.com/office/officeart/2016/7/layout/VerticalHollowActionList"/>
    <dgm:cxn modelId="{0D266C60-38A2-496E-A0E3-04529ACF2952}" type="presOf" srcId="{88D8145F-D892-4EE0-B6E3-85C5F2A54784}" destId="{ABFBD06E-98A6-4BF4-90B9-34F8C786E977}" srcOrd="0" destOrd="0" presId="urn:microsoft.com/office/officeart/2016/7/layout/VerticalHollowActionList"/>
    <dgm:cxn modelId="{E572AC41-7967-49DE-BF42-132876F7DD23}" srcId="{1CE25F84-CF28-4E80-AB72-C24E74F2CBCE}" destId="{BD38B81A-699A-4F1B-A2A4-8358AD74731E}" srcOrd="1" destOrd="0" parTransId="{7DFD79E5-2541-49F0-9B41-9F4EA2D39F87}" sibTransId="{8887720B-9671-4281-8005-EE952A5FF238}"/>
    <dgm:cxn modelId="{42A6FC82-4FFA-4CA1-91B5-C2DD5896B223}" srcId="{BB1C89C7-CECE-42B9-98FA-A9F97B03A578}" destId="{D7DD89F0-AD82-4101-82AA-CA804E8D102D}" srcOrd="0" destOrd="0" parTransId="{F76DB09B-6E66-449D-96F8-0A60FA147167}" sibTransId="{FCA52640-CACD-44E2-83D5-C1EB26D40602}"/>
    <dgm:cxn modelId="{DF7870A1-7252-4A05-B5D7-79691F04427F}" srcId="{583A3CBE-367C-4359-9602-0BED0A83E0E8}" destId="{88D8145F-D892-4EE0-B6E3-85C5F2A54784}" srcOrd="0" destOrd="0" parTransId="{05EF75B5-900C-487A-979C-08AEA7AB0022}" sibTransId="{4895D1EE-36D0-4234-BB6D-D2CF93A08466}"/>
    <dgm:cxn modelId="{050AB7A1-FA06-4412-AD12-1228844668AA}" type="presOf" srcId="{583A3CBE-367C-4359-9602-0BED0A83E0E8}" destId="{19778170-6A58-4847-8FBA-DEDE8EF437A4}" srcOrd="0" destOrd="0" presId="urn:microsoft.com/office/officeart/2016/7/layout/VerticalHollowActionList"/>
    <dgm:cxn modelId="{DBFC96A2-E6E7-454F-AE5B-34F8BEFC3D35}" type="presOf" srcId="{BB1C89C7-CECE-42B9-98FA-A9F97B03A578}" destId="{634C6D1F-931E-48BD-9CB1-5CBB28B660C2}" srcOrd="0" destOrd="0" presId="urn:microsoft.com/office/officeart/2016/7/layout/VerticalHollowActionList"/>
    <dgm:cxn modelId="{B96BE8B1-F8AC-4FF2-B8E8-09C1DBBD8DDC}" srcId="{1CE25F84-CF28-4E80-AB72-C24E74F2CBCE}" destId="{583A3CBE-367C-4359-9602-0BED0A83E0E8}" srcOrd="2" destOrd="0" parTransId="{6265B713-F75B-4B15-B400-77BE2E6F527B}" sibTransId="{8EEEDB15-8A8F-4A80-A296-C8D157237408}"/>
    <dgm:cxn modelId="{41ED82C0-5CAC-4D8D-8F59-15740AD1CC7C}" srcId="{1CE25F84-CF28-4E80-AB72-C24E74F2CBCE}" destId="{BB1C89C7-CECE-42B9-98FA-A9F97B03A578}" srcOrd="0" destOrd="0" parTransId="{B3E4A7B4-74D1-4773-9E0F-588C67280E94}" sibTransId="{54F5E6C1-1CEA-415B-BBE5-070F9472D1F7}"/>
    <dgm:cxn modelId="{950DE8C7-803F-4D80-B422-825F0149416E}" type="presOf" srcId="{BD38B81A-699A-4F1B-A2A4-8358AD74731E}" destId="{CE772E2A-A5CE-44C5-BC72-A7ECE613E3DD}" srcOrd="0" destOrd="0" presId="urn:microsoft.com/office/officeart/2016/7/layout/VerticalHollowActionList"/>
    <dgm:cxn modelId="{3AEC8CE4-6A28-418B-8D17-EBB3CB32F21E}" type="presOf" srcId="{1CE25F84-CF28-4E80-AB72-C24E74F2CBCE}" destId="{67EF7BBC-9903-4ACC-8417-B78C3294E012}" srcOrd="0" destOrd="0" presId="urn:microsoft.com/office/officeart/2016/7/layout/VerticalHollowActionList"/>
    <dgm:cxn modelId="{6E60ADFB-703F-4B78-BF0C-8DBE8322F0E2}" type="presOf" srcId="{40331A1B-25C1-4A7D-9276-C9D279843430}" destId="{88EDBEB0-5520-43D9-AC51-4B73C1A17C5D}" srcOrd="0" destOrd="0" presId="urn:microsoft.com/office/officeart/2016/7/layout/VerticalHollowActionList"/>
    <dgm:cxn modelId="{6190BD84-1103-468B-A5B7-578C0E63A9AC}" type="presParOf" srcId="{67EF7BBC-9903-4ACC-8417-B78C3294E012}" destId="{41DD4AAF-0032-4050-9C3B-17A162246623}" srcOrd="0" destOrd="0" presId="urn:microsoft.com/office/officeart/2016/7/layout/VerticalHollowActionList"/>
    <dgm:cxn modelId="{C2DC5B6C-0820-44CB-971F-1AE047DC16F7}" type="presParOf" srcId="{41DD4AAF-0032-4050-9C3B-17A162246623}" destId="{634C6D1F-931E-48BD-9CB1-5CBB28B660C2}" srcOrd="0" destOrd="0" presId="urn:microsoft.com/office/officeart/2016/7/layout/VerticalHollowActionList"/>
    <dgm:cxn modelId="{99C9DDCD-C63F-47A9-9C01-F55FA0A57E92}" type="presParOf" srcId="{41DD4AAF-0032-4050-9C3B-17A162246623}" destId="{672EE32F-DAFD-4CE7-826F-814A33A1588B}" srcOrd="1" destOrd="0" presId="urn:microsoft.com/office/officeart/2016/7/layout/VerticalHollowActionList"/>
    <dgm:cxn modelId="{4EF84C0A-2D40-4A4C-97A0-D0AF81A6E0FC}" type="presParOf" srcId="{67EF7BBC-9903-4ACC-8417-B78C3294E012}" destId="{2C2B693C-BDA9-4BAC-B9D1-B534119BD991}" srcOrd="1" destOrd="0" presId="urn:microsoft.com/office/officeart/2016/7/layout/VerticalHollowActionList"/>
    <dgm:cxn modelId="{77D87F89-E78D-47B8-A4A6-E675F331677A}" type="presParOf" srcId="{67EF7BBC-9903-4ACC-8417-B78C3294E012}" destId="{FC9E530E-1B5B-451B-B8AC-137AF601F01D}" srcOrd="2" destOrd="0" presId="urn:microsoft.com/office/officeart/2016/7/layout/VerticalHollowActionList"/>
    <dgm:cxn modelId="{2CC7D018-8874-4BC7-8289-B49820ACAAFD}" type="presParOf" srcId="{FC9E530E-1B5B-451B-B8AC-137AF601F01D}" destId="{CE772E2A-A5CE-44C5-BC72-A7ECE613E3DD}" srcOrd="0" destOrd="0" presId="urn:microsoft.com/office/officeart/2016/7/layout/VerticalHollowActionList"/>
    <dgm:cxn modelId="{FE2FE2A5-B540-4C90-8FB0-B47086EC0AEF}" type="presParOf" srcId="{FC9E530E-1B5B-451B-B8AC-137AF601F01D}" destId="{88EDBEB0-5520-43D9-AC51-4B73C1A17C5D}" srcOrd="1" destOrd="0" presId="urn:microsoft.com/office/officeart/2016/7/layout/VerticalHollowActionList"/>
    <dgm:cxn modelId="{E6D9B720-40B6-4E20-A25C-0B0D1681FF80}" type="presParOf" srcId="{67EF7BBC-9903-4ACC-8417-B78C3294E012}" destId="{19BFD58F-6841-4219-8092-EECF185F1F21}" srcOrd="3" destOrd="0" presId="urn:microsoft.com/office/officeart/2016/7/layout/VerticalHollowActionList"/>
    <dgm:cxn modelId="{D20B1DCD-6B08-468C-BC8A-519E548D8ED1}" type="presParOf" srcId="{67EF7BBC-9903-4ACC-8417-B78C3294E012}" destId="{3B93450B-A13B-4242-9D48-32B4B173C49C}" srcOrd="4" destOrd="0" presId="urn:microsoft.com/office/officeart/2016/7/layout/VerticalHollowActionList"/>
    <dgm:cxn modelId="{E0C9F1C0-A2DB-48F4-9143-6BBDD3BA8C55}" type="presParOf" srcId="{3B93450B-A13B-4242-9D48-32B4B173C49C}" destId="{19778170-6A58-4847-8FBA-DEDE8EF437A4}" srcOrd="0" destOrd="0" presId="urn:microsoft.com/office/officeart/2016/7/layout/VerticalHollowActionList"/>
    <dgm:cxn modelId="{B75C5D2A-7DE7-45B6-8282-0B92D7E0B80D}" type="presParOf" srcId="{3B93450B-A13B-4242-9D48-32B4B173C49C}" destId="{ABFBD06E-98A6-4BF4-90B9-34F8C786E97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8C1E6F-6C23-4CA1-BE44-01F1B4A04950}"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D3577ACA-9A1D-43F2-A6C1-405C0314E00C}">
      <dgm:prSet custT="1"/>
      <dgm:spPr/>
      <dgm:t>
        <a:bodyPr/>
        <a:lstStyle/>
        <a:p>
          <a:r>
            <a:rPr lang="en-US" sz="2400" b="1" dirty="0">
              <a:latin typeface="Montserrat" panose="00000500000000000000" pitchFamily="2" charset="0"/>
            </a:rPr>
            <a:t>Act</a:t>
          </a:r>
        </a:p>
      </dgm:t>
    </dgm:pt>
    <dgm:pt modelId="{7E7268A0-D811-464D-AB5B-F4559EB44C0F}" type="parTrans" cxnId="{D8B1DBBC-3DE6-48BD-ACC1-58CE65E89DBB}">
      <dgm:prSet/>
      <dgm:spPr/>
      <dgm:t>
        <a:bodyPr/>
        <a:lstStyle/>
        <a:p>
          <a:endParaRPr lang="en-US"/>
        </a:p>
      </dgm:t>
    </dgm:pt>
    <dgm:pt modelId="{19146C36-513B-4509-8C1B-FA715FB3C37C}" type="sibTrans" cxnId="{D8B1DBBC-3DE6-48BD-ACC1-58CE65E89DBB}">
      <dgm:prSet/>
      <dgm:spPr/>
      <dgm:t>
        <a:bodyPr/>
        <a:lstStyle/>
        <a:p>
          <a:endParaRPr lang="en-US"/>
        </a:p>
      </dgm:t>
    </dgm:pt>
    <dgm:pt modelId="{97CBE3D4-DB2B-44E5-BA47-4C0CB9AFA0AA}">
      <dgm:prSet custT="1"/>
      <dgm:spPr/>
      <dgm:t>
        <a:bodyPr/>
        <a:lstStyle/>
        <a:p>
          <a:r>
            <a:rPr lang="en-US" sz="2400" dirty="0">
              <a:latin typeface="Montserrat" panose="00000500000000000000" pitchFamily="2" charset="0"/>
            </a:rPr>
            <a:t>with reasonable promptness to obtain the information and evidence in support of the claim &amp; forward information to SSA</a:t>
          </a:r>
        </a:p>
      </dgm:t>
    </dgm:pt>
    <dgm:pt modelId="{8D646F95-70AF-46E5-B839-FA8B83AB0558}" type="parTrans" cxnId="{8650BDD2-21EC-4C47-A044-29E6C77E61DF}">
      <dgm:prSet/>
      <dgm:spPr/>
      <dgm:t>
        <a:bodyPr/>
        <a:lstStyle/>
        <a:p>
          <a:endParaRPr lang="en-US"/>
        </a:p>
      </dgm:t>
    </dgm:pt>
    <dgm:pt modelId="{461C17EF-DDCF-4DD8-9465-CD318B934B6A}" type="sibTrans" cxnId="{8650BDD2-21EC-4C47-A044-29E6C77E61DF}">
      <dgm:prSet/>
      <dgm:spPr/>
      <dgm:t>
        <a:bodyPr/>
        <a:lstStyle/>
        <a:p>
          <a:endParaRPr lang="en-US"/>
        </a:p>
      </dgm:t>
    </dgm:pt>
    <dgm:pt modelId="{865F0696-7986-4355-A524-ACE19E380B27}">
      <dgm:prSet custT="1"/>
      <dgm:spPr/>
      <dgm:t>
        <a:bodyPr/>
        <a:lstStyle/>
        <a:p>
          <a:r>
            <a:rPr lang="en-US" sz="2400" b="0" dirty="0">
              <a:latin typeface="Montserrat" panose="00000500000000000000" pitchFamily="2" charset="0"/>
            </a:rPr>
            <a:t>Assist</a:t>
          </a:r>
        </a:p>
      </dgm:t>
    </dgm:pt>
    <dgm:pt modelId="{087DFB9C-75A2-454E-A596-36AF85B236F2}" type="parTrans" cxnId="{023CFDE0-1022-4C96-8498-3B5456D67F92}">
      <dgm:prSet/>
      <dgm:spPr/>
      <dgm:t>
        <a:bodyPr/>
        <a:lstStyle/>
        <a:p>
          <a:endParaRPr lang="en-US"/>
        </a:p>
      </dgm:t>
    </dgm:pt>
    <dgm:pt modelId="{BB1E0626-D80A-4541-8FD5-BB2E2C201512}" type="sibTrans" cxnId="{023CFDE0-1022-4C96-8498-3B5456D67F92}">
      <dgm:prSet/>
      <dgm:spPr/>
      <dgm:t>
        <a:bodyPr/>
        <a:lstStyle/>
        <a:p>
          <a:endParaRPr lang="en-US"/>
        </a:p>
      </dgm:t>
    </dgm:pt>
    <dgm:pt modelId="{7BBF198D-9731-4403-BB79-916E8538276A}">
      <dgm:prSet custT="1"/>
      <dgm:spPr/>
      <dgm:t>
        <a:bodyPr/>
        <a:lstStyle/>
        <a:p>
          <a:r>
            <a:rPr lang="en-US" sz="2400" dirty="0">
              <a:latin typeface="Montserrat" panose="00000500000000000000" pitchFamily="2" charset="0"/>
            </a:rPr>
            <a:t>claimant in complying with requests for information or evidence</a:t>
          </a:r>
        </a:p>
      </dgm:t>
    </dgm:pt>
    <dgm:pt modelId="{BF58C859-51B4-4A4C-A3C5-F02B6D9C9EDC}" type="parTrans" cxnId="{3B3780FE-10D9-4DD0-A4DE-6DDB61C576F3}">
      <dgm:prSet/>
      <dgm:spPr/>
      <dgm:t>
        <a:bodyPr/>
        <a:lstStyle/>
        <a:p>
          <a:endParaRPr lang="en-US"/>
        </a:p>
      </dgm:t>
    </dgm:pt>
    <dgm:pt modelId="{99C0087A-2E2E-4688-84CE-7612B4946642}" type="sibTrans" cxnId="{3B3780FE-10D9-4DD0-A4DE-6DDB61C576F3}">
      <dgm:prSet/>
      <dgm:spPr/>
      <dgm:t>
        <a:bodyPr/>
        <a:lstStyle/>
        <a:p>
          <a:endParaRPr lang="en-US"/>
        </a:p>
      </dgm:t>
    </dgm:pt>
    <dgm:pt modelId="{A7C9D9C9-496E-4F51-A9C1-6651ED743304}">
      <dgm:prSet custT="1"/>
      <dgm:spPr/>
      <dgm:t>
        <a:bodyPr/>
        <a:lstStyle/>
        <a:p>
          <a:r>
            <a:rPr lang="en-US" sz="2400" b="1" dirty="0">
              <a:latin typeface="Montserrat" panose="00000500000000000000" pitchFamily="2" charset="0"/>
            </a:rPr>
            <a:t>Conduct</a:t>
          </a:r>
        </a:p>
      </dgm:t>
    </dgm:pt>
    <dgm:pt modelId="{2F97402A-CE9A-46D5-9933-89A9564E9D49}" type="parTrans" cxnId="{955D24E4-5E20-4454-B434-49DA6BB6113F}">
      <dgm:prSet/>
      <dgm:spPr/>
      <dgm:t>
        <a:bodyPr/>
        <a:lstStyle/>
        <a:p>
          <a:endParaRPr lang="en-US"/>
        </a:p>
      </dgm:t>
    </dgm:pt>
    <dgm:pt modelId="{A24CDE0A-4F1A-463A-93F4-A293D5E08EE3}" type="sibTrans" cxnId="{955D24E4-5E20-4454-B434-49DA6BB6113F}">
      <dgm:prSet/>
      <dgm:spPr/>
      <dgm:t>
        <a:bodyPr/>
        <a:lstStyle/>
        <a:p>
          <a:endParaRPr lang="en-US"/>
        </a:p>
      </dgm:t>
    </dgm:pt>
    <dgm:pt modelId="{C19C9B37-C942-49B8-8EB1-AE6383592F37}">
      <dgm:prSet custT="1"/>
      <dgm:spPr/>
      <dgm:t>
        <a:bodyPr/>
        <a:lstStyle/>
        <a:p>
          <a:pPr>
            <a:buNone/>
          </a:pPr>
          <a:r>
            <a:rPr lang="en-US" sz="2400" dirty="0">
              <a:latin typeface="Montserrat" panose="00000500000000000000" pitchFamily="2" charset="0"/>
            </a:rPr>
            <a:t>dealings in an efficient, fair and orderly manner, including:</a:t>
          </a:r>
        </a:p>
        <a:p>
          <a:pPr>
            <a:buFont typeface="Arial" panose="020B0604020202020204" pitchFamily="34" charset="0"/>
            <a:buChar char="•"/>
          </a:pPr>
          <a:r>
            <a:rPr lang="en-US" sz="2400" dirty="0">
              <a:solidFill>
                <a:srgbClr val="000000"/>
              </a:solidFill>
              <a:latin typeface="Montserrat"/>
            </a:rPr>
            <a:t>competent representation to a claimant</a:t>
          </a:r>
          <a:endParaRPr lang="en-US" sz="2400" dirty="0">
            <a:latin typeface="Montserrat" panose="00000500000000000000" pitchFamily="2" charset="0"/>
          </a:endParaRPr>
        </a:p>
      </dgm:t>
    </dgm:pt>
    <dgm:pt modelId="{3881C2C5-99C4-4B26-B7E6-B85F8BE510DE}" type="parTrans" cxnId="{E56C09F5-1167-4DF1-8718-BF6FCB86A926}">
      <dgm:prSet/>
      <dgm:spPr/>
      <dgm:t>
        <a:bodyPr/>
        <a:lstStyle/>
        <a:p>
          <a:endParaRPr lang="en-US"/>
        </a:p>
      </dgm:t>
    </dgm:pt>
    <dgm:pt modelId="{3F64125F-357A-4956-B059-A72FD85157CC}" type="sibTrans" cxnId="{E56C09F5-1167-4DF1-8718-BF6FCB86A926}">
      <dgm:prSet/>
      <dgm:spPr/>
      <dgm:t>
        <a:bodyPr/>
        <a:lstStyle/>
        <a:p>
          <a:endParaRPr lang="en-US"/>
        </a:p>
      </dgm:t>
    </dgm:pt>
    <dgm:pt modelId="{7E4BB933-2A4B-4D98-86FB-30B654317208}">
      <dgm:prSet custT="1"/>
      <dgm:spPr/>
      <dgm:t>
        <a:bodyPr/>
        <a:lstStyle/>
        <a:p>
          <a:pPr>
            <a:buFont typeface="Arial" panose="020B0604020202020204" pitchFamily="34" charset="0"/>
            <a:buChar char="•"/>
          </a:pPr>
          <a:r>
            <a:rPr lang="en-US" sz="2400" dirty="0">
              <a:solidFill>
                <a:srgbClr val="000000"/>
              </a:solidFill>
              <a:latin typeface="Montserrat"/>
            </a:rPr>
            <a:t>reasonable diligence and promptness in representing a claimant</a:t>
          </a:r>
        </a:p>
      </dgm:t>
    </dgm:pt>
    <dgm:pt modelId="{ABE5E32B-CFD4-4F11-B889-F6D1A161E6CD}" type="parTrans" cxnId="{F0B3DB8D-D735-464E-80A4-8D8667B3FE92}">
      <dgm:prSet/>
      <dgm:spPr/>
      <dgm:t>
        <a:bodyPr/>
        <a:lstStyle/>
        <a:p>
          <a:endParaRPr lang="en-US"/>
        </a:p>
      </dgm:t>
    </dgm:pt>
    <dgm:pt modelId="{845DAB71-5363-45DC-9375-9A43D6CCAE15}" type="sibTrans" cxnId="{F0B3DB8D-D735-464E-80A4-8D8667B3FE92}">
      <dgm:prSet/>
      <dgm:spPr/>
      <dgm:t>
        <a:bodyPr/>
        <a:lstStyle/>
        <a:p>
          <a:endParaRPr lang="en-US"/>
        </a:p>
      </dgm:t>
    </dgm:pt>
    <dgm:pt modelId="{F70AA6C7-E910-4D92-A912-21C817514EE2}" type="pres">
      <dgm:prSet presAssocID="{548C1E6F-6C23-4CA1-BE44-01F1B4A04950}" presName="Name0" presStyleCnt="0">
        <dgm:presLayoutVars>
          <dgm:dir/>
          <dgm:animLvl val="lvl"/>
          <dgm:resizeHandles val="exact"/>
        </dgm:presLayoutVars>
      </dgm:prSet>
      <dgm:spPr/>
    </dgm:pt>
    <dgm:pt modelId="{9BBD90CF-690A-4C69-9CEB-CFB61AA63B3E}" type="pres">
      <dgm:prSet presAssocID="{D3577ACA-9A1D-43F2-A6C1-405C0314E00C}" presName="composite" presStyleCnt="0"/>
      <dgm:spPr/>
    </dgm:pt>
    <dgm:pt modelId="{65E1F6FB-3D23-4B90-89D4-801A9A9111B6}" type="pres">
      <dgm:prSet presAssocID="{D3577ACA-9A1D-43F2-A6C1-405C0314E00C}" presName="parTx" presStyleLbl="alignNode1" presStyleIdx="0" presStyleCnt="3">
        <dgm:presLayoutVars>
          <dgm:chMax val="0"/>
          <dgm:chPref val="0"/>
        </dgm:presLayoutVars>
      </dgm:prSet>
      <dgm:spPr/>
    </dgm:pt>
    <dgm:pt modelId="{F7AD6CDE-6125-47AF-BAEF-31360D3E9789}" type="pres">
      <dgm:prSet presAssocID="{D3577ACA-9A1D-43F2-A6C1-405C0314E00C}" presName="desTx" presStyleLbl="alignAccFollowNode1" presStyleIdx="0" presStyleCnt="3">
        <dgm:presLayoutVars/>
      </dgm:prSet>
      <dgm:spPr/>
    </dgm:pt>
    <dgm:pt modelId="{B6AED1D3-AE49-4D92-8B17-21F99822D6DB}" type="pres">
      <dgm:prSet presAssocID="{19146C36-513B-4509-8C1B-FA715FB3C37C}" presName="space" presStyleCnt="0"/>
      <dgm:spPr/>
    </dgm:pt>
    <dgm:pt modelId="{39556DA7-AC56-4A33-B9C4-7DBFA101D243}" type="pres">
      <dgm:prSet presAssocID="{865F0696-7986-4355-A524-ACE19E380B27}" presName="composite" presStyleCnt="0"/>
      <dgm:spPr/>
    </dgm:pt>
    <dgm:pt modelId="{092FAE48-BDC5-444C-87B0-7FC4C43058C5}" type="pres">
      <dgm:prSet presAssocID="{865F0696-7986-4355-A524-ACE19E380B27}" presName="parTx" presStyleLbl="alignNode1" presStyleIdx="1" presStyleCnt="3">
        <dgm:presLayoutVars>
          <dgm:chMax val="0"/>
          <dgm:chPref val="0"/>
        </dgm:presLayoutVars>
      </dgm:prSet>
      <dgm:spPr/>
    </dgm:pt>
    <dgm:pt modelId="{994A1FF3-9B6F-4D14-85F4-FA9F6436BD2A}" type="pres">
      <dgm:prSet presAssocID="{865F0696-7986-4355-A524-ACE19E380B27}" presName="desTx" presStyleLbl="alignAccFollowNode1" presStyleIdx="1" presStyleCnt="3">
        <dgm:presLayoutVars/>
      </dgm:prSet>
      <dgm:spPr/>
    </dgm:pt>
    <dgm:pt modelId="{EC375D05-1D2E-4778-A301-7A0F92D85CE4}" type="pres">
      <dgm:prSet presAssocID="{BB1E0626-D80A-4541-8FD5-BB2E2C201512}" presName="space" presStyleCnt="0"/>
      <dgm:spPr/>
    </dgm:pt>
    <dgm:pt modelId="{BA3EFCFA-B586-4B42-BF7F-A117CA634ED9}" type="pres">
      <dgm:prSet presAssocID="{A7C9D9C9-496E-4F51-A9C1-6651ED743304}" presName="composite" presStyleCnt="0"/>
      <dgm:spPr/>
    </dgm:pt>
    <dgm:pt modelId="{D5FEC183-4DAD-49DB-9443-DEA21C2420B2}" type="pres">
      <dgm:prSet presAssocID="{A7C9D9C9-496E-4F51-A9C1-6651ED743304}" presName="parTx" presStyleLbl="alignNode1" presStyleIdx="2" presStyleCnt="3">
        <dgm:presLayoutVars>
          <dgm:chMax val="0"/>
          <dgm:chPref val="0"/>
        </dgm:presLayoutVars>
      </dgm:prSet>
      <dgm:spPr/>
    </dgm:pt>
    <dgm:pt modelId="{9732417E-8277-4DC7-9414-AED395FE6F91}" type="pres">
      <dgm:prSet presAssocID="{A7C9D9C9-496E-4F51-A9C1-6651ED743304}" presName="desTx" presStyleLbl="alignAccFollowNode1" presStyleIdx="2" presStyleCnt="3">
        <dgm:presLayoutVars/>
      </dgm:prSet>
      <dgm:spPr/>
    </dgm:pt>
  </dgm:ptLst>
  <dgm:cxnLst>
    <dgm:cxn modelId="{5BEC5D01-FEBA-4843-851A-4A633387F77B}" type="presOf" srcId="{A7C9D9C9-496E-4F51-A9C1-6651ED743304}" destId="{D5FEC183-4DAD-49DB-9443-DEA21C2420B2}" srcOrd="0" destOrd="0" presId="urn:microsoft.com/office/officeart/2016/7/layout/HorizontalActionList"/>
    <dgm:cxn modelId="{2A80594B-43E3-4B34-BE65-B0304FD0E756}" type="presOf" srcId="{865F0696-7986-4355-A524-ACE19E380B27}" destId="{092FAE48-BDC5-444C-87B0-7FC4C43058C5}" srcOrd="0" destOrd="0" presId="urn:microsoft.com/office/officeart/2016/7/layout/HorizontalActionList"/>
    <dgm:cxn modelId="{E8F9456F-B904-4C5E-A087-A064117C7D5D}" type="presOf" srcId="{D3577ACA-9A1D-43F2-A6C1-405C0314E00C}" destId="{65E1F6FB-3D23-4B90-89D4-801A9A9111B6}" srcOrd="0" destOrd="0" presId="urn:microsoft.com/office/officeart/2016/7/layout/HorizontalActionList"/>
    <dgm:cxn modelId="{F86B8070-14C1-489D-A46E-EDEFC369028D}" type="presOf" srcId="{548C1E6F-6C23-4CA1-BE44-01F1B4A04950}" destId="{F70AA6C7-E910-4D92-A912-21C817514EE2}" srcOrd="0" destOrd="0" presId="urn:microsoft.com/office/officeart/2016/7/layout/HorizontalActionList"/>
    <dgm:cxn modelId="{7DCEAF55-441E-41D7-AE11-721706F1E208}" type="presOf" srcId="{C19C9B37-C942-49B8-8EB1-AE6383592F37}" destId="{9732417E-8277-4DC7-9414-AED395FE6F91}" srcOrd="0" destOrd="0" presId="urn:microsoft.com/office/officeart/2016/7/layout/HorizontalActionList"/>
    <dgm:cxn modelId="{F0B3DB8D-D735-464E-80A4-8D8667B3FE92}" srcId="{A7C9D9C9-496E-4F51-A9C1-6651ED743304}" destId="{7E4BB933-2A4B-4D98-86FB-30B654317208}" srcOrd="1" destOrd="0" parTransId="{ABE5E32B-CFD4-4F11-B889-F6D1A161E6CD}" sibTransId="{845DAB71-5363-45DC-9375-9A43D6CCAE15}"/>
    <dgm:cxn modelId="{1C9667B2-F038-43C3-88B7-6BAAA96285D1}" type="presOf" srcId="{7BBF198D-9731-4403-BB79-916E8538276A}" destId="{994A1FF3-9B6F-4D14-85F4-FA9F6436BD2A}" srcOrd="0" destOrd="0" presId="urn:microsoft.com/office/officeart/2016/7/layout/HorizontalActionList"/>
    <dgm:cxn modelId="{D8B1DBBC-3DE6-48BD-ACC1-58CE65E89DBB}" srcId="{548C1E6F-6C23-4CA1-BE44-01F1B4A04950}" destId="{D3577ACA-9A1D-43F2-A6C1-405C0314E00C}" srcOrd="0" destOrd="0" parTransId="{7E7268A0-D811-464D-AB5B-F4559EB44C0F}" sibTransId="{19146C36-513B-4509-8C1B-FA715FB3C37C}"/>
    <dgm:cxn modelId="{933153BD-AEED-4671-9F42-4E13C1839089}" type="presOf" srcId="{7E4BB933-2A4B-4D98-86FB-30B654317208}" destId="{9732417E-8277-4DC7-9414-AED395FE6F91}" srcOrd="0" destOrd="1" presId="urn:microsoft.com/office/officeart/2016/7/layout/HorizontalActionList"/>
    <dgm:cxn modelId="{8650BDD2-21EC-4C47-A044-29E6C77E61DF}" srcId="{D3577ACA-9A1D-43F2-A6C1-405C0314E00C}" destId="{97CBE3D4-DB2B-44E5-BA47-4C0CB9AFA0AA}" srcOrd="0" destOrd="0" parTransId="{8D646F95-70AF-46E5-B839-FA8B83AB0558}" sibTransId="{461C17EF-DDCF-4DD8-9465-CD318B934B6A}"/>
    <dgm:cxn modelId="{023CFDE0-1022-4C96-8498-3B5456D67F92}" srcId="{548C1E6F-6C23-4CA1-BE44-01F1B4A04950}" destId="{865F0696-7986-4355-A524-ACE19E380B27}" srcOrd="1" destOrd="0" parTransId="{087DFB9C-75A2-454E-A596-36AF85B236F2}" sibTransId="{BB1E0626-D80A-4541-8FD5-BB2E2C201512}"/>
    <dgm:cxn modelId="{955D24E4-5E20-4454-B434-49DA6BB6113F}" srcId="{548C1E6F-6C23-4CA1-BE44-01F1B4A04950}" destId="{A7C9D9C9-496E-4F51-A9C1-6651ED743304}" srcOrd="2" destOrd="0" parTransId="{2F97402A-CE9A-46D5-9933-89A9564E9D49}" sibTransId="{A24CDE0A-4F1A-463A-93F4-A293D5E08EE3}"/>
    <dgm:cxn modelId="{E56C09F5-1167-4DF1-8718-BF6FCB86A926}" srcId="{A7C9D9C9-496E-4F51-A9C1-6651ED743304}" destId="{C19C9B37-C942-49B8-8EB1-AE6383592F37}" srcOrd="0" destOrd="0" parTransId="{3881C2C5-99C4-4B26-B7E6-B85F8BE510DE}" sibTransId="{3F64125F-357A-4956-B059-A72FD85157CC}"/>
    <dgm:cxn modelId="{9BA053F9-37CF-4C19-8C17-619BA216E350}" type="presOf" srcId="{97CBE3D4-DB2B-44E5-BA47-4C0CB9AFA0AA}" destId="{F7AD6CDE-6125-47AF-BAEF-31360D3E9789}" srcOrd="0" destOrd="0" presId="urn:microsoft.com/office/officeart/2016/7/layout/HorizontalActionList"/>
    <dgm:cxn modelId="{3B3780FE-10D9-4DD0-A4DE-6DDB61C576F3}" srcId="{865F0696-7986-4355-A524-ACE19E380B27}" destId="{7BBF198D-9731-4403-BB79-916E8538276A}" srcOrd="0" destOrd="0" parTransId="{BF58C859-51B4-4A4C-A3C5-F02B6D9C9EDC}" sibTransId="{99C0087A-2E2E-4688-84CE-7612B4946642}"/>
    <dgm:cxn modelId="{D69C7A2F-B165-4FF1-A7E0-A1293CD02CD2}" type="presParOf" srcId="{F70AA6C7-E910-4D92-A912-21C817514EE2}" destId="{9BBD90CF-690A-4C69-9CEB-CFB61AA63B3E}" srcOrd="0" destOrd="0" presId="urn:microsoft.com/office/officeart/2016/7/layout/HorizontalActionList"/>
    <dgm:cxn modelId="{CA5BF820-192B-4EDA-B8A6-64CB1A69CA24}" type="presParOf" srcId="{9BBD90CF-690A-4C69-9CEB-CFB61AA63B3E}" destId="{65E1F6FB-3D23-4B90-89D4-801A9A9111B6}" srcOrd="0" destOrd="0" presId="urn:microsoft.com/office/officeart/2016/7/layout/HorizontalActionList"/>
    <dgm:cxn modelId="{6B7BCC95-D937-4014-BD41-070F087A1E54}" type="presParOf" srcId="{9BBD90CF-690A-4C69-9CEB-CFB61AA63B3E}" destId="{F7AD6CDE-6125-47AF-BAEF-31360D3E9789}" srcOrd="1" destOrd="0" presId="urn:microsoft.com/office/officeart/2016/7/layout/HorizontalActionList"/>
    <dgm:cxn modelId="{EF5E8BA4-0A89-4EB7-B432-88851FBC856C}" type="presParOf" srcId="{F70AA6C7-E910-4D92-A912-21C817514EE2}" destId="{B6AED1D3-AE49-4D92-8B17-21F99822D6DB}" srcOrd="1" destOrd="0" presId="urn:microsoft.com/office/officeart/2016/7/layout/HorizontalActionList"/>
    <dgm:cxn modelId="{E422D0C3-8F8F-4F59-B5AF-767922B9491E}" type="presParOf" srcId="{F70AA6C7-E910-4D92-A912-21C817514EE2}" destId="{39556DA7-AC56-4A33-B9C4-7DBFA101D243}" srcOrd="2" destOrd="0" presId="urn:microsoft.com/office/officeart/2016/7/layout/HorizontalActionList"/>
    <dgm:cxn modelId="{E8BC3E19-7D5D-4BB4-8D81-44A05DD15D12}" type="presParOf" srcId="{39556DA7-AC56-4A33-B9C4-7DBFA101D243}" destId="{092FAE48-BDC5-444C-87B0-7FC4C43058C5}" srcOrd="0" destOrd="0" presId="urn:microsoft.com/office/officeart/2016/7/layout/HorizontalActionList"/>
    <dgm:cxn modelId="{E710380A-660F-4009-A3A9-0887F6925364}" type="presParOf" srcId="{39556DA7-AC56-4A33-B9C4-7DBFA101D243}" destId="{994A1FF3-9B6F-4D14-85F4-FA9F6436BD2A}" srcOrd="1" destOrd="0" presId="urn:microsoft.com/office/officeart/2016/7/layout/HorizontalActionList"/>
    <dgm:cxn modelId="{6C11092A-887D-4566-8C5F-7541FAD77C77}" type="presParOf" srcId="{F70AA6C7-E910-4D92-A912-21C817514EE2}" destId="{EC375D05-1D2E-4778-A301-7A0F92D85CE4}" srcOrd="3" destOrd="0" presId="urn:microsoft.com/office/officeart/2016/7/layout/HorizontalActionList"/>
    <dgm:cxn modelId="{6ECB4FE3-3076-4C02-AC7A-F73E4AE0CFE1}" type="presParOf" srcId="{F70AA6C7-E910-4D92-A912-21C817514EE2}" destId="{BA3EFCFA-B586-4B42-BF7F-A117CA634ED9}" srcOrd="4" destOrd="0" presId="urn:microsoft.com/office/officeart/2016/7/layout/HorizontalActionList"/>
    <dgm:cxn modelId="{A07916D7-BD7D-4C0B-8756-5F604C49E6AA}" type="presParOf" srcId="{BA3EFCFA-B586-4B42-BF7F-A117CA634ED9}" destId="{D5FEC183-4DAD-49DB-9443-DEA21C2420B2}" srcOrd="0" destOrd="0" presId="urn:microsoft.com/office/officeart/2016/7/layout/HorizontalActionList"/>
    <dgm:cxn modelId="{BAF4F2E8-7A93-43C7-A168-6735B6CAA079}" type="presParOf" srcId="{BA3EFCFA-B586-4B42-BF7F-A117CA634ED9}" destId="{9732417E-8277-4DC7-9414-AED395FE6F9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600918-4316-40C3-900C-8ACF53984C25}"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54730DAC-0433-4EC5-9D6E-A709B014413C}">
      <dgm:prSet/>
      <dgm:spPr/>
      <dgm:t>
        <a:bodyPr/>
        <a:lstStyle/>
        <a:p>
          <a:r>
            <a:rPr lang="en-US"/>
            <a:t>Threaten, coerce, intimidate, deceive or knowingly mislead a claimant</a:t>
          </a:r>
        </a:p>
      </dgm:t>
    </dgm:pt>
    <dgm:pt modelId="{3B35245B-D7CD-4136-87F5-0D5D726081A5}" type="parTrans" cxnId="{5AFF5368-660D-45D6-BF6D-01340D83C13D}">
      <dgm:prSet/>
      <dgm:spPr/>
      <dgm:t>
        <a:bodyPr/>
        <a:lstStyle/>
        <a:p>
          <a:endParaRPr lang="en-US"/>
        </a:p>
      </dgm:t>
    </dgm:pt>
    <dgm:pt modelId="{5C6CDB6B-9C4E-4548-A6EC-99CD90E32839}" type="sibTrans" cxnId="{5AFF5368-660D-45D6-BF6D-01340D83C13D}">
      <dgm:prSet phldrT="1" phldr="0"/>
      <dgm:spPr/>
      <dgm:t>
        <a:bodyPr/>
        <a:lstStyle/>
        <a:p>
          <a:r>
            <a:rPr lang="en-US"/>
            <a:t>1</a:t>
          </a:r>
        </a:p>
      </dgm:t>
    </dgm:pt>
    <dgm:pt modelId="{DDCC1AF8-977A-469F-84BD-04D79D1E20D2}">
      <dgm:prSet/>
      <dgm:spPr/>
      <dgm:t>
        <a:bodyPr/>
        <a:lstStyle/>
        <a:p>
          <a:r>
            <a:rPr lang="en-US"/>
            <a:t>Knowingly present false or misleading statements</a:t>
          </a:r>
        </a:p>
      </dgm:t>
    </dgm:pt>
    <dgm:pt modelId="{F86B79C3-86C1-4A6B-B4A7-42CE69893453}" type="parTrans" cxnId="{E7B35A18-225C-4ED3-8A19-4281802AD989}">
      <dgm:prSet/>
      <dgm:spPr/>
      <dgm:t>
        <a:bodyPr/>
        <a:lstStyle/>
        <a:p>
          <a:endParaRPr lang="en-US"/>
        </a:p>
      </dgm:t>
    </dgm:pt>
    <dgm:pt modelId="{5A5655E7-B6A1-45C2-8BEB-8148D324C26C}" type="sibTrans" cxnId="{E7B35A18-225C-4ED3-8A19-4281802AD989}">
      <dgm:prSet phldrT="2" phldr="0"/>
      <dgm:spPr/>
      <dgm:t>
        <a:bodyPr/>
        <a:lstStyle/>
        <a:p>
          <a:r>
            <a:rPr lang="en-US"/>
            <a:t>2</a:t>
          </a:r>
        </a:p>
      </dgm:t>
    </dgm:pt>
    <dgm:pt modelId="{990BA5C9-4633-4FDB-901D-7C41D06237F4}">
      <dgm:prSet/>
      <dgm:spPr/>
      <dgm:t>
        <a:bodyPr/>
        <a:lstStyle/>
        <a:p>
          <a:r>
            <a:rPr lang="en-US"/>
            <a:t>Knowingly cause unreasonable delays</a:t>
          </a:r>
        </a:p>
      </dgm:t>
    </dgm:pt>
    <dgm:pt modelId="{DACB26D6-F422-4883-848F-C59F734D8272}" type="parTrans" cxnId="{BF56DFFA-1330-41DD-A0DA-C46A38001F7C}">
      <dgm:prSet/>
      <dgm:spPr/>
      <dgm:t>
        <a:bodyPr/>
        <a:lstStyle/>
        <a:p>
          <a:endParaRPr lang="en-US"/>
        </a:p>
      </dgm:t>
    </dgm:pt>
    <dgm:pt modelId="{DD3476F4-AB24-4F0C-A574-D1118FDDC367}" type="sibTrans" cxnId="{BF56DFFA-1330-41DD-A0DA-C46A38001F7C}">
      <dgm:prSet phldrT="3" phldr="0"/>
      <dgm:spPr/>
      <dgm:t>
        <a:bodyPr/>
        <a:lstStyle/>
        <a:p>
          <a:r>
            <a:rPr lang="en-US"/>
            <a:t>3</a:t>
          </a:r>
        </a:p>
      </dgm:t>
    </dgm:pt>
    <dgm:pt modelId="{A3E7BBA7-CAA3-4A49-A2C6-3FBBD738C48F}">
      <dgm:prSet/>
      <dgm:spPr/>
      <dgm:t>
        <a:bodyPr/>
        <a:lstStyle/>
        <a:p>
          <a:r>
            <a:rPr lang="en-US"/>
            <a:t>Divulge information without claimant’s consent</a:t>
          </a:r>
        </a:p>
      </dgm:t>
    </dgm:pt>
    <dgm:pt modelId="{AB7B08E9-65EC-4B51-85AA-3DC4FAE0819A}" type="parTrans" cxnId="{55165BA3-44BF-4686-B295-C565DE383AC1}">
      <dgm:prSet/>
      <dgm:spPr/>
      <dgm:t>
        <a:bodyPr/>
        <a:lstStyle/>
        <a:p>
          <a:endParaRPr lang="en-US"/>
        </a:p>
      </dgm:t>
    </dgm:pt>
    <dgm:pt modelId="{00D61AD0-7650-442F-843E-7660541D80EA}" type="sibTrans" cxnId="{55165BA3-44BF-4686-B295-C565DE383AC1}">
      <dgm:prSet phldrT="4" phldr="0"/>
      <dgm:spPr/>
      <dgm:t>
        <a:bodyPr/>
        <a:lstStyle/>
        <a:p>
          <a:r>
            <a:rPr lang="en-US"/>
            <a:t>4</a:t>
          </a:r>
        </a:p>
      </dgm:t>
    </dgm:pt>
    <dgm:pt modelId="{ED24BDC0-B69F-49D2-B58C-FFA0AC0E545C}">
      <dgm:prSet/>
      <dgm:spPr/>
      <dgm:t>
        <a:bodyPr/>
        <a:lstStyle/>
        <a:p>
          <a:r>
            <a:rPr lang="en-US"/>
            <a:t>Refuse to comply with SSA rules</a:t>
          </a:r>
        </a:p>
      </dgm:t>
    </dgm:pt>
    <dgm:pt modelId="{2437BE96-7BD5-4789-BAAE-C2355B1BFF05}" type="parTrans" cxnId="{3672178E-C149-432E-BE6D-8F04FAF1D1F1}">
      <dgm:prSet/>
      <dgm:spPr/>
      <dgm:t>
        <a:bodyPr/>
        <a:lstStyle/>
        <a:p>
          <a:endParaRPr lang="en-US"/>
        </a:p>
      </dgm:t>
    </dgm:pt>
    <dgm:pt modelId="{6804B97B-618D-4145-A171-245933550845}" type="sibTrans" cxnId="{3672178E-C149-432E-BE6D-8F04FAF1D1F1}">
      <dgm:prSet phldrT="5" phldr="0"/>
      <dgm:spPr/>
      <dgm:t>
        <a:bodyPr/>
        <a:lstStyle/>
        <a:p>
          <a:r>
            <a:rPr lang="en-US"/>
            <a:t>5</a:t>
          </a:r>
        </a:p>
      </dgm:t>
    </dgm:pt>
    <dgm:pt modelId="{56A8359E-A85F-41AD-A2B6-43A6B9DDBD96}">
      <dgm:prSet/>
      <dgm:spPr/>
      <dgm:t>
        <a:bodyPr/>
        <a:lstStyle/>
        <a:p>
          <a:r>
            <a:rPr lang="en-US"/>
            <a:t>Advise a claimant not to comply with SSA rules</a:t>
          </a:r>
        </a:p>
      </dgm:t>
    </dgm:pt>
    <dgm:pt modelId="{38D19F26-934A-4FA6-A691-F7CEAFEBC5B6}" type="parTrans" cxnId="{3FC93CE7-88AC-4106-98CA-D92F8520102B}">
      <dgm:prSet/>
      <dgm:spPr/>
      <dgm:t>
        <a:bodyPr/>
        <a:lstStyle/>
        <a:p>
          <a:endParaRPr lang="en-US"/>
        </a:p>
      </dgm:t>
    </dgm:pt>
    <dgm:pt modelId="{32060BD0-4649-4752-B01F-4B342F93831D}" type="sibTrans" cxnId="{3FC93CE7-88AC-4106-98CA-D92F8520102B}">
      <dgm:prSet phldrT="6" phldr="0"/>
      <dgm:spPr/>
      <dgm:t>
        <a:bodyPr/>
        <a:lstStyle/>
        <a:p>
          <a:r>
            <a:rPr lang="en-US"/>
            <a:t>6</a:t>
          </a:r>
        </a:p>
      </dgm:t>
    </dgm:pt>
    <dgm:pt modelId="{85DAB5F2-4B86-49EE-95F8-6DB43ACD5A99}" type="pres">
      <dgm:prSet presAssocID="{69600918-4316-40C3-900C-8ACF53984C25}" presName="Name0" presStyleCnt="0">
        <dgm:presLayoutVars>
          <dgm:animLvl val="lvl"/>
          <dgm:resizeHandles val="exact"/>
        </dgm:presLayoutVars>
      </dgm:prSet>
      <dgm:spPr/>
    </dgm:pt>
    <dgm:pt modelId="{AFBA76FA-58D6-4BA1-A323-E8E736BE0D66}" type="pres">
      <dgm:prSet presAssocID="{54730DAC-0433-4EC5-9D6E-A709B014413C}" presName="compositeNode" presStyleCnt="0">
        <dgm:presLayoutVars>
          <dgm:bulletEnabled val="1"/>
        </dgm:presLayoutVars>
      </dgm:prSet>
      <dgm:spPr/>
    </dgm:pt>
    <dgm:pt modelId="{D197FF5B-35A4-4958-BF92-D9BF0AEFF0B5}" type="pres">
      <dgm:prSet presAssocID="{54730DAC-0433-4EC5-9D6E-A709B014413C}" presName="bgRect" presStyleLbl="bgAccFollowNode1" presStyleIdx="0" presStyleCnt="6"/>
      <dgm:spPr/>
    </dgm:pt>
    <dgm:pt modelId="{31492248-DBD6-4CE7-91B0-DF399E91B252}" type="pres">
      <dgm:prSet presAssocID="{5C6CDB6B-9C4E-4548-A6EC-99CD90E32839}" presName="sibTransNodeCircle" presStyleLbl="alignNode1" presStyleIdx="0" presStyleCnt="12">
        <dgm:presLayoutVars>
          <dgm:chMax val="0"/>
          <dgm:bulletEnabled/>
        </dgm:presLayoutVars>
      </dgm:prSet>
      <dgm:spPr/>
    </dgm:pt>
    <dgm:pt modelId="{47159252-FBA7-48B6-BB93-B8B9A4D2908E}" type="pres">
      <dgm:prSet presAssocID="{54730DAC-0433-4EC5-9D6E-A709B014413C}" presName="bottomLine" presStyleLbl="alignNode1" presStyleIdx="1" presStyleCnt="12">
        <dgm:presLayoutVars/>
      </dgm:prSet>
      <dgm:spPr/>
    </dgm:pt>
    <dgm:pt modelId="{95479726-EC23-4279-8863-83EEF48883B7}" type="pres">
      <dgm:prSet presAssocID="{54730DAC-0433-4EC5-9D6E-A709B014413C}" presName="nodeText" presStyleLbl="bgAccFollowNode1" presStyleIdx="0" presStyleCnt="6">
        <dgm:presLayoutVars>
          <dgm:bulletEnabled val="1"/>
        </dgm:presLayoutVars>
      </dgm:prSet>
      <dgm:spPr/>
    </dgm:pt>
    <dgm:pt modelId="{845714B5-C7C9-4A66-BCE2-8E26A381B722}" type="pres">
      <dgm:prSet presAssocID="{5C6CDB6B-9C4E-4548-A6EC-99CD90E32839}" presName="sibTrans" presStyleCnt="0"/>
      <dgm:spPr/>
    </dgm:pt>
    <dgm:pt modelId="{1188FBFB-9D0F-4B93-8F8F-F5A420A50D76}" type="pres">
      <dgm:prSet presAssocID="{DDCC1AF8-977A-469F-84BD-04D79D1E20D2}" presName="compositeNode" presStyleCnt="0">
        <dgm:presLayoutVars>
          <dgm:bulletEnabled val="1"/>
        </dgm:presLayoutVars>
      </dgm:prSet>
      <dgm:spPr/>
    </dgm:pt>
    <dgm:pt modelId="{486B893E-945F-4628-AB6A-F3B0D4A7E4A0}" type="pres">
      <dgm:prSet presAssocID="{DDCC1AF8-977A-469F-84BD-04D79D1E20D2}" presName="bgRect" presStyleLbl="bgAccFollowNode1" presStyleIdx="1" presStyleCnt="6"/>
      <dgm:spPr/>
    </dgm:pt>
    <dgm:pt modelId="{27684881-5420-4025-80CA-5425F16E9B41}" type="pres">
      <dgm:prSet presAssocID="{5A5655E7-B6A1-45C2-8BEB-8148D324C26C}" presName="sibTransNodeCircle" presStyleLbl="alignNode1" presStyleIdx="2" presStyleCnt="12">
        <dgm:presLayoutVars>
          <dgm:chMax val="0"/>
          <dgm:bulletEnabled/>
        </dgm:presLayoutVars>
      </dgm:prSet>
      <dgm:spPr/>
    </dgm:pt>
    <dgm:pt modelId="{724A9FE4-BD3F-487C-8152-2ECACB306621}" type="pres">
      <dgm:prSet presAssocID="{DDCC1AF8-977A-469F-84BD-04D79D1E20D2}" presName="bottomLine" presStyleLbl="alignNode1" presStyleIdx="3" presStyleCnt="12">
        <dgm:presLayoutVars/>
      </dgm:prSet>
      <dgm:spPr/>
    </dgm:pt>
    <dgm:pt modelId="{8F51A31C-862D-410A-8BB4-A97AB1DE8C49}" type="pres">
      <dgm:prSet presAssocID="{DDCC1AF8-977A-469F-84BD-04D79D1E20D2}" presName="nodeText" presStyleLbl="bgAccFollowNode1" presStyleIdx="1" presStyleCnt="6">
        <dgm:presLayoutVars>
          <dgm:bulletEnabled val="1"/>
        </dgm:presLayoutVars>
      </dgm:prSet>
      <dgm:spPr/>
    </dgm:pt>
    <dgm:pt modelId="{0136CEEC-94DC-49B5-85BC-DAA3DBF1DABB}" type="pres">
      <dgm:prSet presAssocID="{5A5655E7-B6A1-45C2-8BEB-8148D324C26C}" presName="sibTrans" presStyleCnt="0"/>
      <dgm:spPr/>
    </dgm:pt>
    <dgm:pt modelId="{E5726C04-BDCD-4D5F-BF18-AD8D730BBDB2}" type="pres">
      <dgm:prSet presAssocID="{990BA5C9-4633-4FDB-901D-7C41D06237F4}" presName="compositeNode" presStyleCnt="0">
        <dgm:presLayoutVars>
          <dgm:bulletEnabled val="1"/>
        </dgm:presLayoutVars>
      </dgm:prSet>
      <dgm:spPr/>
    </dgm:pt>
    <dgm:pt modelId="{33CA4129-3D53-4B68-8E8A-4A930E49C817}" type="pres">
      <dgm:prSet presAssocID="{990BA5C9-4633-4FDB-901D-7C41D06237F4}" presName="bgRect" presStyleLbl="bgAccFollowNode1" presStyleIdx="2" presStyleCnt="6"/>
      <dgm:spPr/>
    </dgm:pt>
    <dgm:pt modelId="{08F6B5E4-FE78-497E-BF98-A85D80C8EFEC}" type="pres">
      <dgm:prSet presAssocID="{DD3476F4-AB24-4F0C-A574-D1118FDDC367}" presName="sibTransNodeCircle" presStyleLbl="alignNode1" presStyleIdx="4" presStyleCnt="12">
        <dgm:presLayoutVars>
          <dgm:chMax val="0"/>
          <dgm:bulletEnabled/>
        </dgm:presLayoutVars>
      </dgm:prSet>
      <dgm:spPr/>
    </dgm:pt>
    <dgm:pt modelId="{E4EDA8B3-EFB5-48E2-9F39-97167F1C4F6A}" type="pres">
      <dgm:prSet presAssocID="{990BA5C9-4633-4FDB-901D-7C41D06237F4}" presName="bottomLine" presStyleLbl="alignNode1" presStyleIdx="5" presStyleCnt="12">
        <dgm:presLayoutVars/>
      </dgm:prSet>
      <dgm:spPr/>
    </dgm:pt>
    <dgm:pt modelId="{4F3F813B-9298-4E06-B3E4-38FC10771407}" type="pres">
      <dgm:prSet presAssocID="{990BA5C9-4633-4FDB-901D-7C41D06237F4}" presName="nodeText" presStyleLbl="bgAccFollowNode1" presStyleIdx="2" presStyleCnt="6">
        <dgm:presLayoutVars>
          <dgm:bulletEnabled val="1"/>
        </dgm:presLayoutVars>
      </dgm:prSet>
      <dgm:spPr/>
    </dgm:pt>
    <dgm:pt modelId="{E884CA62-3875-48C1-ADC6-D6EE748C6710}" type="pres">
      <dgm:prSet presAssocID="{DD3476F4-AB24-4F0C-A574-D1118FDDC367}" presName="sibTrans" presStyleCnt="0"/>
      <dgm:spPr/>
    </dgm:pt>
    <dgm:pt modelId="{B357AA31-96D0-4FA5-948B-A11EF0DF9C9F}" type="pres">
      <dgm:prSet presAssocID="{A3E7BBA7-CAA3-4A49-A2C6-3FBBD738C48F}" presName="compositeNode" presStyleCnt="0">
        <dgm:presLayoutVars>
          <dgm:bulletEnabled val="1"/>
        </dgm:presLayoutVars>
      </dgm:prSet>
      <dgm:spPr/>
    </dgm:pt>
    <dgm:pt modelId="{015698D7-3153-47E2-A813-8E41E3D89011}" type="pres">
      <dgm:prSet presAssocID="{A3E7BBA7-CAA3-4A49-A2C6-3FBBD738C48F}" presName="bgRect" presStyleLbl="bgAccFollowNode1" presStyleIdx="3" presStyleCnt="6"/>
      <dgm:spPr/>
    </dgm:pt>
    <dgm:pt modelId="{756627B0-6717-4444-B92F-207CEA5A146E}" type="pres">
      <dgm:prSet presAssocID="{00D61AD0-7650-442F-843E-7660541D80EA}" presName="sibTransNodeCircle" presStyleLbl="alignNode1" presStyleIdx="6" presStyleCnt="12">
        <dgm:presLayoutVars>
          <dgm:chMax val="0"/>
          <dgm:bulletEnabled/>
        </dgm:presLayoutVars>
      </dgm:prSet>
      <dgm:spPr/>
    </dgm:pt>
    <dgm:pt modelId="{BA924F9C-A01C-49FD-86E9-51552EB9644E}" type="pres">
      <dgm:prSet presAssocID="{A3E7BBA7-CAA3-4A49-A2C6-3FBBD738C48F}" presName="bottomLine" presStyleLbl="alignNode1" presStyleIdx="7" presStyleCnt="12">
        <dgm:presLayoutVars/>
      </dgm:prSet>
      <dgm:spPr/>
    </dgm:pt>
    <dgm:pt modelId="{28CFA56B-E8A7-4A02-820C-19CBB93B5FD3}" type="pres">
      <dgm:prSet presAssocID="{A3E7BBA7-CAA3-4A49-A2C6-3FBBD738C48F}" presName="nodeText" presStyleLbl="bgAccFollowNode1" presStyleIdx="3" presStyleCnt="6">
        <dgm:presLayoutVars>
          <dgm:bulletEnabled val="1"/>
        </dgm:presLayoutVars>
      </dgm:prSet>
      <dgm:spPr/>
    </dgm:pt>
    <dgm:pt modelId="{878A9381-3582-4A2D-B290-F21C49F8C72B}" type="pres">
      <dgm:prSet presAssocID="{00D61AD0-7650-442F-843E-7660541D80EA}" presName="sibTrans" presStyleCnt="0"/>
      <dgm:spPr/>
    </dgm:pt>
    <dgm:pt modelId="{E40B7932-FFA4-4B85-AAA7-434A5AD28816}" type="pres">
      <dgm:prSet presAssocID="{ED24BDC0-B69F-49D2-B58C-FFA0AC0E545C}" presName="compositeNode" presStyleCnt="0">
        <dgm:presLayoutVars>
          <dgm:bulletEnabled val="1"/>
        </dgm:presLayoutVars>
      </dgm:prSet>
      <dgm:spPr/>
    </dgm:pt>
    <dgm:pt modelId="{886C6201-539C-4809-9D4C-807037403BAD}" type="pres">
      <dgm:prSet presAssocID="{ED24BDC0-B69F-49D2-B58C-FFA0AC0E545C}" presName="bgRect" presStyleLbl="bgAccFollowNode1" presStyleIdx="4" presStyleCnt="6"/>
      <dgm:spPr/>
    </dgm:pt>
    <dgm:pt modelId="{163AE05B-369C-4B40-96A3-C0F9BF2768F1}" type="pres">
      <dgm:prSet presAssocID="{6804B97B-618D-4145-A171-245933550845}" presName="sibTransNodeCircle" presStyleLbl="alignNode1" presStyleIdx="8" presStyleCnt="12">
        <dgm:presLayoutVars>
          <dgm:chMax val="0"/>
          <dgm:bulletEnabled/>
        </dgm:presLayoutVars>
      </dgm:prSet>
      <dgm:spPr/>
    </dgm:pt>
    <dgm:pt modelId="{3EDFE9DA-FD38-4B61-87B0-A86079E38EBB}" type="pres">
      <dgm:prSet presAssocID="{ED24BDC0-B69F-49D2-B58C-FFA0AC0E545C}" presName="bottomLine" presStyleLbl="alignNode1" presStyleIdx="9" presStyleCnt="12">
        <dgm:presLayoutVars/>
      </dgm:prSet>
      <dgm:spPr/>
    </dgm:pt>
    <dgm:pt modelId="{754B65CD-229B-4DE2-B98F-32DCEDEC5322}" type="pres">
      <dgm:prSet presAssocID="{ED24BDC0-B69F-49D2-B58C-FFA0AC0E545C}" presName="nodeText" presStyleLbl="bgAccFollowNode1" presStyleIdx="4" presStyleCnt="6">
        <dgm:presLayoutVars>
          <dgm:bulletEnabled val="1"/>
        </dgm:presLayoutVars>
      </dgm:prSet>
      <dgm:spPr/>
    </dgm:pt>
    <dgm:pt modelId="{61842007-CDD7-49D3-B930-F38187DF900F}" type="pres">
      <dgm:prSet presAssocID="{6804B97B-618D-4145-A171-245933550845}" presName="sibTrans" presStyleCnt="0"/>
      <dgm:spPr/>
    </dgm:pt>
    <dgm:pt modelId="{E474F088-6B3C-404D-B6A0-6F856C557B7D}" type="pres">
      <dgm:prSet presAssocID="{56A8359E-A85F-41AD-A2B6-43A6B9DDBD96}" presName="compositeNode" presStyleCnt="0">
        <dgm:presLayoutVars>
          <dgm:bulletEnabled val="1"/>
        </dgm:presLayoutVars>
      </dgm:prSet>
      <dgm:spPr/>
    </dgm:pt>
    <dgm:pt modelId="{8BF4172D-7015-4A07-B1C1-8AB959250D7A}" type="pres">
      <dgm:prSet presAssocID="{56A8359E-A85F-41AD-A2B6-43A6B9DDBD96}" presName="bgRect" presStyleLbl="bgAccFollowNode1" presStyleIdx="5" presStyleCnt="6"/>
      <dgm:spPr/>
    </dgm:pt>
    <dgm:pt modelId="{4A7ACC7C-C90F-423E-8B4A-D8532B2EE0FB}" type="pres">
      <dgm:prSet presAssocID="{32060BD0-4649-4752-B01F-4B342F93831D}" presName="sibTransNodeCircle" presStyleLbl="alignNode1" presStyleIdx="10" presStyleCnt="12">
        <dgm:presLayoutVars>
          <dgm:chMax val="0"/>
          <dgm:bulletEnabled/>
        </dgm:presLayoutVars>
      </dgm:prSet>
      <dgm:spPr/>
    </dgm:pt>
    <dgm:pt modelId="{3587B1BF-E9A8-4256-8EB0-34BC297A336F}" type="pres">
      <dgm:prSet presAssocID="{56A8359E-A85F-41AD-A2B6-43A6B9DDBD96}" presName="bottomLine" presStyleLbl="alignNode1" presStyleIdx="11" presStyleCnt="12">
        <dgm:presLayoutVars/>
      </dgm:prSet>
      <dgm:spPr/>
    </dgm:pt>
    <dgm:pt modelId="{FC48D4AD-EC99-4B3C-9716-65225107169B}" type="pres">
      <dgm:prSet presAssocID="{56A8359E-A85F-41AD-A2B6-43A6B9DDBD96}" presName="nodeText" presStyleLbl="bgAccFollowNode1" presStyleIdx="5" presStyleCnt="6">
        <dgm:presLayoutVars>
          <dgm:bulletEnabled val="1"/>
        </dgm:presLayoutVars>
      </dgm:prSet>
      <dgm:spPr/>
    </dgm:pt>
  </dgm:ptLst>
  <dgm:cxnLst>
    <dgm:cxn modelId="{1586B409-0EAC-4D84-8BEF-E8FEA792963E}" type="presOf" srcId="{A3E7BBA7-CAA3-4A49-A2C6-3FBBD738C48F}" destId="{28CFA56B-E8A7-4A02-820C-19CBB93B5FD3}" srcOrd="1" destOrd="0" presId="urn:microsoft.com/office/officeart/2016/7/layout/BasicLinearProcessNumbered"/>
    <dgm:cxn modelId="{31E0820D-B82C-444D-92D0-47E14DE483C5}" type="presOf" srcId="{5C6CDB6B-9C4E-4548-A6EC-99CD90E32839}" destId="{31492248-DBD6-4CE7-91B0-DF399E91B252}" srcOrd="0" destOrd="0" presId="urn:microsoft.com/office/officeart/2016/7/layout/BasicLinearProcessNumbered"/>
    <dgm:cxn modelId="{07CEB312-D6C8-49BC-BED7-6B4878296978}" type="presOf" srcId="{54730DAC-0433-4EC5-9D6E-A709B014413C}" destId="{95479726-EC23-4279-8863-83EEF48883B7}" srcOrd="1" destOrd="0" presId="urn:microsoft.com/office/officeart/2016/7/layout/BasicLinearProcessNumbered"/>
    <dgm:cxn modelId="{E7B35A18-225C-4ED3-8A19-4281802AD989}" srcId="{69600918-4316-40C3-900C-8ACF53984C25}" destId="{DDCC1AF8-977A-469F-84BD-04D79D1E20D2}" srcOrd="1" destOrd="0" parTransId="{F86B79C3-86C1-4A6B-B4A7-42CE69893453}" sibTransId="{5A5655E7-B6A1-45C2-8BEB-8148D324C26C}"/>
    <dgm:cxn modelId="{7E95B532-A53F-4E34-BB99-BEA32157B2A1}" type="presOf" srcId="{ED24BDC0-B69F-49D2-B58C-FFA0AC0E545C}" destId="{754B65CD-229B-4DE2-B98F-32DCEDEC5322}" srcOrd="1" destOrd="0" presId="urn:microsoft.com/office/officeart/2016/7/layout/BasicLinearProcessNumbered"/>
    <dgm:cxn modelId="{B85E1562-1406-4FEB-9C2D-461BC87B6484}" type="presOf" srcId="{00D61AD0-7650-442F-843E-7660541D80EA}" destId="{756627B0-6717-4444-B92F-207CEA5A146E}" srcOrd="0" destOrd="0" presId="urn:microsoft.com/office/officeart/2016/7/layout/BasicLinearProcessNumbered"/>
    <dgm:cxn modelId="{BAAB6343-A778-469A-851A-EE933A6F57DD}" type="presOf" srcId="{56A8359E-A85F-41AD-A2B6-43A6B9DDBD96}" destId="{8BF4172D-7015-4A07-B1C1-8AB959250D7A}" srcOrd="0" destOrd="0" presId="urn:microsoft.com/office/officeart/2016/7/layout/BasicLinearProcessNumbered"/>
    <dgm:cxn modelId="{9E41E063-15CB-4835-A7C5-49EC14B8F483}" type="presOf" srcId="{DDCC1AF8-977A-469F-84BD-04D79D1E20D2}" destId="{486B893E-945F-4628-AB6A-F3B0D4A7E4A0}" srcOrd="0" destOrd="0" presId="urn:microsoft.com/office/officeart/2016/7/layout/BasicLinearProcessNumbered"/>
    <dgm:cxn modelId="{2511C666-4B2F-4CED-8019-D53CCA2C6B96}" type="presOf" srcId="{5A5655E7-B6A1-45C2-8BEB-8148D324C26C}" destId="{27684881-5420-4025-80CA-5425F16E9B41}" srcOrd="0" destOrd="0" presId="urn:microsoft.com/office/officeart/2016/7/layout/BasicLinearProcessNumbered"/>
    <dgm:cxn modelId="{5AFF5368-660D-45D6-BF6D-01340D83C13D}" srcId="{69600918-4316-40C3-900C-8ACF53984C25}" destId="{54730DAC-0433-4EC5-9D6E-A709B014413C}" srcOrd="0" destOrd="0" parTransId="{3B35245B-D7CD-4136-87F5-0D5D726081A5}" sibTransId="{5C6CDB6B-9C4E-4548-A6EC-99CD90E32839}"/>
    <dgm:cxn modelId="{1F715382-1E07-455F-9D6D-C09862FD7295}" type="presOf" srcId="{A3E7BBA7-CAA3-4A49-A2C6-3FBBD738C48F}" destId="{015698D7-3153-47E2-A813-8E41E3D89011}" srcOrd="0" destOrd="0" presId="urn:microsoft.com/office/officeart/2016/7/layout/BasicLinearProcessNumbered"/>
    <dgm:cxn modelId="{3672178E-C149-432E-BE6D-8F04FAF1D1F1}" srcId="{69600918-4316-40C3-900C-8ACF53984C25}" destId="{ED24BDC0-B69F-49D2-B58C-FFA0AC0E545C}" srcOrd="4" destOrd="0" parTransId="{2437BE96-7BD5-4789-BAAE-C2355B1BFF05}" sibTransId="{6804B97B-618D-4145-A171-245933550845}"/>
    <dgm:cxn modelId="{BA57E6A0-77F0-46EB-861C-DDDB3E2F3700}" type="presOf" srcId="{32060BD0-4649-4752-B01F-4B342F93831D}" destId="{4A7ACC7C-C90F-423E-8B4A-D8532B2EE0FB}" srcOrd="0" destOrd="0" presId="urn:microsoft.com/office/officeart/2016/7/layout/BasicLinearProcessNumbered"/>
    <dgm:cxn modelId="{55165BA3-44BF-4686-B295-C565DE383AC1}" srcId="{69600918-4316-40C3-900C-8ACF53984C25}" destId="{A3E7BBA7-CAA3-4A49-A2C6-3FBBD738C48F}" srcOrd="3" destOrd="0" parTransId="{AB7B08E9-65EC-4B51-85AA-3DC4FAE0819A}" sibTransId="{00D61AD0-7650-442F-843E-7660541D80EA}"/>
    <dgm:cxn modelId="{BF2489A6-9CE3-4953-8364-310DB6E9F3B2}" type="presOf" srcId="{69600918-4316-40C3-900C-8ACF53984C25}" destId="{85DAB5F2-4B86-49EE-95F8-6DB43ACD5A99}" srcOrd="0" destOrd="0" presId="urn:microsoft.com/office/officeart/2016/7/layout/BasicLinearProcessNumbered"/>
    <dgm:cxn modelId="{9657B2A6-B7BA-4EF3-8621-A4A4B9E23FEA}" type="presOf" srcId="{DDCC1AF8-977A-469F-84BD-04D79D1E20D2}" destId="{8F51A31C-862D-410A-8BB4-A97AB1DE8C49}" srcOrd="1" destOrd="0" presId="urn:microsoft.com/office/officeart/2016/7/layout/BasicLinearProcessNumbered"/>
    <dgm:cxn modelId="{4FA2EEC8-9D0E-4878-A9F7-AB78EDDFB9E3}" type="presOf" srcId="{6804B97B-618D-4145-A171-245933550845}" destId="{163AE05B-369C-4B40-96A3-C0F9BF2768F1}" srcOrd="0" destOrd="0" presId="urn:microsoft.com/office/officeart/2016/7/layout/BasicLinearProcessNumbered"/>
    <dgm:cxn modelId="{77E243D2-BB64-485A-BDE5-F156D74E5EC1}" type="presOf" srcId="{54730DAC-0433-4EC5-9D6E-A709B014413C}" destId="{D197FF5B-35A4-4958-BF92-D9BF0AEFF0B5}" srcOrd="0" destOrd="0" presId="urn:microsoft.com/office/officeart/2016/7/layout/BasicLinearProcessNumbered"/>
    <dgm:cxn modelId="{3FC93CE7-88AC-4106-98CA-D92F8520102B}" srcId="{69600918-4316-40C3-900C-8ACF53984C25}" destId="{56A8359E-A85F-41AD-A2B6-43A6B9DDBD96}" srcOrd="5" destOrd="0" parTransId="{38D19F26-934A-4FA6-A691-F7CEAFEBC5B6}" sibTransId="{32060BD0-4649-4752-B01F-4B342F93831D}"/>
    <dgm:cxn modelId="{89906AEC-3EF7-4493-A9EA-C5B54BC8356C}" type="presOf" srcId="{990BA5C9-4633-4FDB-901D-7C41D06237F4}" destId="{33CA4129-3D53-4B68-8E8A-4A930E49C817}" srcOrd="0" destOrd="0" presId="urn:microsoft.com/office/officeart/2016/7/layout/BasicLinearProcessNumbered"/>
    <dgm:cxn modelId="{464E5AF6-F90B-4236-8856-395EED99CA61}" type="presOf" srcId="{ED24BDC0-B69F-49D2-B58C-FFA0AC0E545C}" destId="{886C6201-539C-4809-9D4C-807037403BAD}" srcOrd="0" destOrd="0" presId="urn:microsoft.com/office/officeart/2016/7/layout/BasicLinearProcessNumbered"/>
    <dgm:cxn modelId="{290663F9-A244-417A-9C37-2C28DD26E267}" type="presOf" srcId="{56A8359E-A85F-41AD-A2B6-43A6B9DDBD96}" destId="{FC48D4AD-EC99-4B3C-9716-65225107169B}" srcOrd="1" destOrd="0" presId="urn:microsoft.com/office/officeart/2016/7/layout/BasicLinearProcessNumbered"/>
    <dgm:cxn modelId="{BF56DFFA-1330-41DD-A0DA-C46A38001F7C}" srcId="{69600918-4316-40C3-900C-8ACF53984C25}" destId="{990BA5C9-4633-4FDB-901D-7C41D06237F4}" srcOrd="2" destOrd="0" parTransId="{DACB26D6-F422-4883-848F-C59F734D8272}" sibTransId="{DD3476F4-AB24-4F0C-A574-D1118FDDC367}"/>
    <dgm:cxn modelId="{6BD3AEFD-94B6-4C5E-AB6B-8073E1A76734}" type="presOf" srcId="{DD3476F4-AB24-4F0C-A574-D1118FDDC367}" destId="{08F6B5E4-FE78-497E-BF98-A85D80C8EFEC}" srcOrd="0" destOrd="0" presId="urn:microsoft.com/office/officeart/2016/7/layout/BasicLinearProcessNumbered"/>
    <dgm:cxn modelId="{AFF0DEFF-29DD-4B18-813A-5782436AA0A6}" type="presOf" srcId="{990BA5C9-4633-4FDB-901D-7C41D06237F4}" destId="{4F3F813B-9298-4E06-B3E4-38FC10771407}" srcOrd="1" destOrd="0" presId="urn:microsoft.com/office/officeart/2016/7/layout/BasicLinearProcessNumbered"/>
    <dgm:cxn modelId="{48FA2324-C9AC-4694-B8C7-976437A2C2E5}" type="presParOf" srcId="{85DAB5F2-4B86-49EE-95F8-6DB43ACD5A99}" destId="{AFBA76FA-58D6-4BA1-A323-E8E736BE0D66}" srcOrd="0" destOrd="0" presId="urn:microsoft.com/office/officeart/2016/7/layout/BasicLinearProcessNumbered"/>
    <dgm:cxn modelId="{05BCC094-7832-4769-A0D4-4CA90ACEEC79}" type="presParOf" srcId="{AFBA76FA-58D6-4BA1-A323-E8E736BE0D66}" destId="{D197FF5B-35A4-4958-BF92-D9BF0AEFF0B5}" srcOrd="0" destOrd="0" presId="urn:microsoft.com/office/officeart/2016/7/layout/BasicLinearProcessNumbered"/>
    <dgm:cxn modelId="{FBB7CB61-26F7-4B81-86C8-27E8B7D40813}" type="presParOf" srcId="{AFBA76FA-58D6-4BA1-A323-E8E736BE0D66}" destId="{31492248-DBD6-4CE7-91B0-DF399E91B252}" srcOrd="1" destOrd="0" presId="urn:microsoft.com/office/officeart/2016/7/layout/BasicLinearProcessNumbered"/>
    <dgm:cxn modelId="{55D8CFA2-305B-4C85-BBAD-EC053DF4A369}" type="presParOf" srcId="{AFBA76FA-58D6-4BA1-A323-E8E736BE0D66}" destId="{47159252-FBA7-48B6-BB93-B8B9A4D2908E}" srcOrd="2" destOrd="0" presId="urn:microsoft.com/office/officeart/2016/7/layout/BasicLinearProcessNumbered"/>
    <dgm:cxn modelId="{2684C14D-FA19-4834-94F0-4DAFC140DCF1}" type="presParOf" srcId="{AFBA76FA-58D6-4BA1-A323-E8E736BE0D66}" destId="{95479726-EC23-4279-8863-83EEF48883B7}" srcOrd="3" destOrd="0" presId="urn:microsoft.com/office/officeart/2016/7/layout/BasicLinearProcessNumbered"/>
    <dgm:cxn modelId="{29A5C8AA-1D89-451C-B021-E8E029189935}" type="presParOf" srcId="{85DAB5F2-4B86-49EE-95F8-6DB43ACD5A99}" destId="{845714B5-C7C9-4A66-BCE2-8E26A381B722}" srcOrd="1" destOrd="0" presId="urn:microsoft.com/office/officeart/2016/7/layout/BasicLinearProcessNumbered"/>
    <dgm:cxn modelId="{A8A1F52F-C1BD-498C-9A01-4A24DE767904}" type="presParOf" srcId="{85DAB5F2-4B86-49EE-95F8-6DB43ACD5A99}" destId="{1188FBFB-9D0F-4B93-8F8F-F5A420A50D76}" srcOrd="2" destOrd="0" presId="urn:microsoft.com/office/officeart/2016/7/layout/BasicLinearProcessNumbered"/>
    <dgm:cxn modelId="{3F8E4976-2559-4656-A115-87021744CA4A}" type="presParOf" srcId="{1188FBFB-9D0F-4B93-8F8F-F5A420A50D76}" destId="{486B893E-945F-4628-AB6A-F3B0D4A7E4A0}" srcOrd="0" destOrd="0" presId="urn:microsoft.com/office/officeart/2016/7/layout/BasicLinearProcessNumbered"/>
    <dgm:cxn modelId="{1BEC918E-6D54-411F-8709-4FC71BB3313B}" type="presParOf" srcId="{1188FBFB-9D0F-4B93-8F8F-F5A420A50D76}" destId="{27684881-5420-4025-80CA-5425F16E9B41}" srcOrd="1" destOrd="0" presId="urn:microsoft.com/office/officeart/2016/7/layout/BasicLinearProcessNumbered"/>
    <dgm:cxn modelId="{BD49028D-6E55-438A-9AC0-38D9347E3300}" type="presParOf" srcId="{1188FBFB-9D0F-4B93-8F8F-F5A420A50D76}" destId="{724A9FE4-BD3F-487C-8152-2ECACB306621}" srcOrd="2" destOrd="0" presId="urn:microsoft.com/office/officeart/2016/7/layout/BasicLinearProcessNumbered"/>
    <dgm:cxn modelId="{A1FCE72E-0AAB-4DBB-B7C8-A15AA18A1CB7}" type="presParOf" srcId="{1188FBFB-9D0F-4B93-8F8F-F5A420A50D76}" destId="{8F51A31C-862D-410A-8BB4-A97AB1DE8C49}" srcOrd="3" destOrd="0" presId="urn:microsoft.com/office/officeart/2016/7/layout/BasicLinearProcessNumbered"/>
    <dgm:cxn modelId="{D16FE763-553B-41D4-BED7-7699A82A7349}" type="presParOf" srcId="{85DAB5F2-4B86-49EE-95F8-6DB43ACD5A99}" destId="{0136CEEC-94DC-49B5-85BC-DAA3DBF1DABB}" srcOrd="3" destOrd="0" presId="urn:microsoft.com/office/officeart/2016/7/layout/BasicLinearProcessNumbered"/>
    <dgm:cxn modelId="{1FBDD3DA-FCD3-49D5-A82B-091D3A00FBDD}" type="presParOf" srcId="{85DAB5F2-4B86-49EE-95F8-6DB43ACD5A99}" destId="{E5726C04-BDCD-4D5F-BF18-AD8D730BBDB2}" srcOrd="4" destOrd="0" presId="urn:microsoft.com/office/officeart/2016/7/layout/BasicLinearProcessNumbered"/>
    <dgm:cxn modelId="{FEE3526B-15D2-4C07-AE48-738633F5E04E}" type="presParOf" srcId="{E5726C04-BDCD-4D5F-BF18-AD8D730BBDB2}" destId="{33CA4129-3D53-4B68-8E8A-4A930E49C817}" srcOrd="0" destOrd="0" presId="urn:microsoft.com/office/officeart/2016/7/layout/BasicLinearProcessNumbered"/>
    <dgm:cxn modelId="{0776AA50-02EF-4620-8382-8DAD1E0282B8}" type="presParOf" srcId="{E5726C04-BDCD-4D5F-BF18-AD8D730BBDB2}" destId="{08F6B5E4-FE78-497E-BF98-A85D80C8EFEC}" srcOrd="1" destOrd="0" presId="urn:microsoft.com/office/officeart/2016/7/layout/BasicLinearProcessNumbered"/>
    <dgm:cxn modelId="{0572FE82-F3EE-439C-8194-672A264E9F14}" type="presParOf" srcId="{E5726C04-BDCD-4D5F-BF18-AD8D730BBDB2}" destId="{E4EDA8B3-EFB5-48E2-9F39-97167F1C4F6A}" srcOrd="2" destOrd="0" presId="urn:microsoft.com/office/officeart/2016/7/layout/BasicLinearProcessNumbered"/>
    <dgm:cxn modelId="{76ED434F-65B9-42E5-979E-263B8D8C6314}" type="presParOf" srcId="{E5726C04-BDCD-4D5F-BF18-AD8D730BBDB2}" destId="{4F3F813B-9298-4E06-B3E4-38FC10771407}" srcOrd="3" destOrd="0" presId="urn:microsoft.com/office/officeart/2016/7/layout/BasicLinearProcessNumbered"/>
    <dgm:cxn modelId="{31E48B27-FB0F-43AF-B723-5945B066CE4B}" type="presParOf" srcId="{85DAB5F2-4B86-49EE-95F8-6DB43ACD5A99}" destId="{E884CA62-3875-48C1-ADC6-D6EE748C6710}" srcOrd="5" destOrd="0" presId="urn:microsoft.com/office/officeart/2016/7/layout/BasicLinearProcessNumbered"/>
    <dgm:cxn modelId="{63BDD648-8955-4840-B07C-943FEBB9A32A}" type="presParOf" srcId="{85DAB5F2-4B86-49EE-95F8-6DB43ACD5A99}" destId="{B357AA31-96D0-4FA5-948B-A11EF0DF9C9F}" srcOrd="6" destOrd="0" presId="urn:microsoft.com/office/officeart/2016/7/layout/BasicLinearProcessNumbered"/>
    <dgm:cxn modelId="{DF75A2C3-FDE9-453B-84CA-564F4870775A}" type="presParOf" srcId="{B357AA31-96D0-4FA5-948B-A11EF0DF9C9F}" destId="{015698D7-3153-47E2-A813-8E41E3D89011}" srcOrd="0" destOrd="0" presId="urn:microsoft.com/office/officeart/2016/7/layout/BasicLinearProcessNumbered"/>
    <dgm:cxn modelId="{165328EC-826E-454A-857C-096E9030DD7F}" type="presParOf" srcId="{B357AA31-96D0-4FA5-948B-A11EF0DF9C9F}" destId="{756627B0-6717-4444-B92F-207CEA5A146E}" srcOrd="1" destOrd="0" presId="urn:microsoft.com/office/officeart/2016/7/layout/BasicLinearProcessNumbered"/>
    <dgm:cxn modelId="{4A3C8E6E-C02A-4AB7-AEA9-40FD57457091}" type="presParOf" srcId="{B357AA31-96D0-4FA5-948B-A11EF0DF9C9F}" destId="{BA924F9C-A01C-49FD-86E9-51552EB9644E}" srcOrd="2" destOrd="0" presId="urn:microsoft.com/office/officeart/2016/7/layout/BasicLinearProcessNumbered"/>
    <dgm:cxn modelId="{40C5A0D6-4585-4A82-929E-03B432DF23C7}" type="presParOf" srcId="{B357AA31-96D0-4FA5-948B-A11EF0DF9C9F}" destId="{28CFA56B-E8A7-4A02-820C-19CBB93B5FD3}" srcOrd="3" destOrd="0" presId="urn:microsoft.com/office/officeart/2016/7/layout/BasicLinearProcessNumbered"/>
    <dgm:cxn modelId="{77A527CC-78FA-4ABB-AD64-63DE7D33BA83}" type="presParOf" srcId="{85DAB5F2-4B86-49EE-95F8-6DB43ACD5A99}" destId="{878A9381-3582-4A2D-B290-F21C49F8C72B}" srcOrd="7" destOrd="0" presId="urn:microsoft.com/office/officeart/2016/7/layout/BasicLinearProcessNumbered"/>
    <dgm:cxn modelId="{8F2E1C31-095F-42ED-A9F5-77E9FA7C6F79}" type="presParOf" srcId="{85DAB5F2-4B86-49EE-95F8-6DB43ACD5A99}" destId="{E40B7932-FFA4-4B85-AAA7-434A5AD28816}" srcOrd="8" destOrd="0" presId="urn:microsoft.com/office/officeart/2016/7/layout/BasicLinearProcessNumbered"/>
    <dgm:cxn modelId="{CFCFCFE6-6520-4773-A383-FE967EF7B28D}" type="presParOf" srcId="{E40B7932-FFA4-4B85-AAA7-434A5AD28816}" destId="{886C6201-539C-4809-9D4C-807037403BAD}" srcOrd="0" destOrd="0" presId="urn:microsoft.com/office/officeart/2016/7/layout/BasicLinearProcessNumbered"/>
    <dgm:cxn modelId="{E8409B35-79A3-4A20-B273-616029DEA1E2}" type="presParOf" srcId="{E40B7932-FFA4-4B85-AAA7-434A5AD28816}" destId="{163AE05B-369C-4B40-96A3-C0F9BF2768F1}" srcOrd="1" destOrd="0" presId="urn:microsoft.com/office/officeart/2016/7/layout/BasicLinearProcessNumbered"/>
    <dgm:cxn modelId="{1C09BA33-8E13-45F3-A1B5-4FC33F192E0C}" type="presParOf" srcId="{E40B7932-FFA4-4B85-AAA7-434A5AD28816}" destId="{3EDFE9DA-FD38-4B61-87B0-A86079E38EBB}" srcOrd="2" destOrd="0" presId="urn:microsoft.com/office/officeart/2016/7/layout/BasicLinearProcessNumbered"/>
    <dgm:cxn modelId="{9FF9EF30-4EAB-4D5F-91C4-53E26D82B36C}" type="presParOf" srcId="{E40B7932-FFA4-4B85-AAA7-434A5AD28816}" destId="{754B65CD-229B-4DE2-B98F-32DCEDEC5322}" srcOrd="3" destOrd="0" presId="urn:microsoft.com/office/officeart/2016/7/layout/BasicLinearProcessNumbered"/>
    <dgm:cxn modelId="{A5DCED78-9D78-48C9-B904-D62E954ACE86}" type="presParOf" srcId="{85DAB5F2-4B86-49EE-95F8-6DB43ACD5A99}" destId="{61842007-CDD7-49D3-B930-F38187DF900F}" srcOrd="9" destOrd="0" presId="urn:microsoft.com/office/officeart/2016/7/layout/BasicLinearProcessNumbered"/>
    <dgm:cxn modelId="{07158483-E1A8-43B5-814A-52C703F70B75}" type="presParOf" srcId="{85DAB5F2-4B86-49EE-95F8-6DB43ACD5A99}" destId="{E474F088-6B3C-404D-B6A0-6F856C557B7D}" srcOrd="10" destOrd="0" presId="urn:microsoft.com/office/officeart/2016/7/layout/BasicLinearProcessNumbered"/>
    <dgm:cxn modelId="{8C36697D-0483-4808-9B3C-EF49294A874C}" type="presParOf" srcId="{E474F088-6B3C-404D-B6A0-6F856C557B7D}" destId="{8BF4172D-7015-4A07-B1C1-8AB959250D7A}" srcOrd="0" destOrd="0" presId="urn:microsoft.com/office/officeart/2016/7/layout/BasicLinearProcessNumbered"/>
    <dgm:cxn modelId="{861B15C2-DF2F-44B1-95F5-D8155CFC21E9}" type="presParOf" srcId="{E474F088-6B3C-404D-B6A0-6F856C557B7D}" destId="{4A7ACC7C-C90F-423E-8B4A-D8532B2EE0FB}" srcOrd="1" destOrd="0" presId="urn:microsoft.com/office/officeart/2016/7/layout/BasicLinearProcessNumbered"/>
    <dgm:cxn modelId="{821329CD-90D4-4861-9050-9D5926EF5D35}" type="presParOf" srcId="{E474F088-6B3C-404D-B6A0-6F856C557B7D}" destId="{3587B1BF-E9A8-4256-8EB0-34BC297A336F}" srcOrd="2" destOrd="0" presId="urn:microsoft.com/office/officeart/2016/7/layout/BasicLinearProcessNumbered"/>
    <dgm:cxn modelId="{A9294BAF-E93E-4170-9CDC-44BC0231C465}" type="presParOf" srcId="{E474F088-6B3C-404D-B6A0-6F856C557B7D}" destId="{FC48D4AD-EC99-4B3C-9716-65225107169B}"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88D854-D9A2-48D4-8684-C379A8A5DF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8F79366-2377-4B41-A68B-0C9B06DCAB88}">
      <dgm:prSet/>
      <dgm:spPr/>
      <dgm:t>
        <a:bodyPr/>
        <a:lstStyle/>
        <a:p>
          <a:r>
            <a:rPr lang="en-US"/>
            <a:t>Representative Payees </a:t>
          </a:r>
        </a:p>
      </dgm:t>
    </dgm:pt>
    <dgm:pt modelId="{662E85F6-EE67-4CC7-9849-C9C59FD4A876}" type="parTrans" cxnId="{F74F33FE-8A43-473D-A022-F57621DF52E8}">
      <dgm:prSet/>
      <dgm:spPr/>
      <dgm:t>
        <a:bodyPr/>
        <a:lstStyle/>
        <a:p>
          <a:endParaRPr lang="en-US"/>
        </a:p>
      </dgm:t>
    </dgm:pt>
    <dgm:pt modelId="{91402218-B3DF-4C99-A885-455128DFCE74}" type="sibTrans" cxnId="{F74F33FE-8A43-473D-A022-F57621DF52E8}">
      <dgm:prSet/>
      <dgm:spPr/>
      <dgm:t>
        <a:bodyPr/>
        <a:lstStyle/>
        <a:p>
          <a:endParaRPr lang="en-US"/>
        </a:p>
      </dgm:t>
    </dgm:pt>
    <dgm:pt modelId="{9C976B9D-088A-4760-92FB-AD3A78F83D4E}">
      <dgm:prSet/>
      <dgm:spPr/>
      <dgm:t>
        <a:bodyPr/>
        <a:lstStyle/>
        <a:p>
          <a:r>
            <a:rPr lang="en-US" dirty="0"/>
            <a:t>Accounting</a:t>
          </a:r>
        </a:p>
      </dgm:t>
    </dgm:pt>
    <dgm:pt modelId="{F8DF576E-D446-4890-81A2-09556E1B0A59}" type="parTrans" cxnId="{19974BEC-937D-448D-8767-701F62D46190}">
      <dgm:prSet/>
      <dgm:spPr/>
      <dgm:t>
        <a:bodyPr/>
        <a:lstStyle/>
        <a:p>
          <a:endParaRPr lang="en-US"/>
        </a:p>
      </dgm:t>
    </dgm:pt>
    <dgm:pt modelId="{3E8F0C7C-9691-4DBC-B0F8-8753BF4FB829}" type="sibTrans" cxnId="{19974BEC-937D-448D-8767-701F62D46190}">
      <dgm:prSet/>
      <dgm:spPr/>
      <dgm:t>
        <a:bodyPr/>
        <a:lstStyle/>
        <a:p>
          <a:endParaRPr lang="en-US"/>
        </a:p>
      </dgm:t>
    </dgm:pt>
    <dgm:pt modelId="{42689DF0-3136-4D73-9EBE-B1C2B185A0E0}">
      <dgm:prSet/>
      <dgm:spPr/>
      <dgm:t>
        <a:bodyPr/>
        <a:lstStyle/>
        <a:p>
          <a:r>
            <a:rPr lang="en-US"/>
            <a:t>Code Switching</a:t>
          </a:r>
        </a:p>
      </dgm:t>
    </dgm:pt>
    <dgm:pt modelId="{E7D27DED-D569-4900-8889-08F1DB2100C5}" type="parTrans" cxnId="{4423C68D-E2B9-4BC7-BB1A-4B786E1C6079}">
      <dgm:prSet/>
      <dgm:spPr/>
      <dgm:t>
        <a:bodyPr/>
        <a:lstStyle/>
        <a:p>
          <a:endParaRPr lang="en-US"/>
        </a:p>
      </dgm:t>
    </dgm:pt>
    <dgm:pt modelId="{C8F923E0-15D3-49A3-A5A7-E538B5108C73}" type="sibTrans" cxnId="{4423C68D-E2B9-4BC7-BB1A-4B786E1C6079}">
      <dgm:prSet/>
      <dgm:spPr/>
      <dgm:t>
        <a:bodyPr/>
        <a:lstStyle/>
        <a:p>
          <a:endParaRPr lang="en-US"/>
        </a:p>
      </dgm:t>
    </dgm:pt>
    <dgm:pt modelId="{F228592C-9B31-4827-9C1E-B2E8F7B8D384}">
      <dgm:prSet/>
      <dgm:spPr/>
      <dgm:t>
        <a:bodyPr/>
        <a:lstStyle/>
        <a:p>
          <a:r>
            <a:rPr lang="en-US" dirty="0"/>
            <a:t>Screen Youth for Eligibility for SSI</a:t>
          </a:r>
        </a:p>
      </dgm:t>
    </dgm:pt>
    <dgm:pt modelId="{BD497574-FC61-4083-B97E-6017B41A7DF1}" type="parTrans" cxnId="{C0DD34F5-4035-477F-B34A-E80D8790B7CE}">
      <dgm:prSet/>
      <dgm:spPr/>
      <dgm:t>
        <a:bodyPr/>
        <a:lstStyle/>
        <a:p>
          <a:endParaRPr lang="en-US"/>
        </a:p>
      </dgm:t>
    </dgm:pt>
    <dgm:pt modelId="{48720B6C-A58C-425E-8B36-2630B384A3B1}" type="sibTrans" cxnId="{C0DD34F5-4035-477F-B34A-E80D8790B7CE}">
      <dgm:prSet/>
      <dgm:spPr/>
      <dgm:t>
        <a:bodyPr/>
        <a:lstStyle/>
        <a:p>
          <a:endParaRPr lang="en-US"/>
        </a:p>
      </dgm:t>
    </dgm:pt>
    <dgm:pt modelId="{65ACF8C5-504A-406E-8060-69289962D366}">
      <dgm:prSet/>
      <dgm:spPr/>
      <dgm:t>
        <a:bodyPr/>
        <a:lstStyle/>
        <a:p>
          <a:r>
            <a:rPr lang="en-US" dirty="0"/>
            <a:t>Apply for SSI for Youth who Screen as Likely to be Eligible</a:t>
          </a:r>
        </a:p>
      </dgm:t>
    </dgm:pt>
    <dgm:pt modelId="{3CA27D36-784D-43A9-BEF4-A521C87D199E}" type="parTrans" cxnId="{918B437A-D202-4228-934F-129BE374E180}">
      <dgm:prSet/>
      <dgm:spPr/>
      <dgm:t>
        <a:bodyPr/>
        <a:lstStyle/>
        <a:p>
          <a:endParaRPr lang="en-US"/>
        </a:p>
      </dgm:t>
    </dgm:pt>
    <dgm:pt modelId="{43547BEB-2A6E-4B4C-AD9E-8505F9311A77}" type="sibTrans" cxnId="{918B437A-D202-4228-934F-129BE374E180}">
      <dgm:prSet/>
      <dgm:spPr/>
      <dgm:t>
        <a:bodyPr/>
        <a:lstStyle/>
        <a:p>
          <a:endParaRPr lang="en-US"/>
        </a:p>
      </dgm:t>
    </dgm:pt>
    <dgm:pt modelId="{37F04BF4-1C44-4C60-8FFD-2C1782CF54CF}">
      <dgm:prSet/>
      <dgm:spPr/>
      <dgm:t>
        <a:bodyPr/>
        <a:lstStyle/>
        <a:p>
          <a:r>
            <a:rPr lang="en-US" dirty="0"/>
            <a:t>Appeal Denials</a:t>
          </a:r>
        </a:p>
      </dgm:t>
    </dgm:pt>
    <dgm:pt modelId="{6856B703-84F0-432B-82A0-CF7C5F606E54}" type="parTrans" cxnId="{126C5293-F5CD-4597-8FF8-7CF3B8732125}">
      <dgm:prSet/>
      <dgm:spPr/>
      <dgm:t>
        <a:bodyPr/>
        <a:lstStyle/>
        <a:p>
          <a:endParaRPr lang="en-US"/>
        </a:p>
      </dgm:t>
    </dgm:pt>
    <dgm:pt modelId="{AE80DBDE-E0CD-4FF3-ADB8-973D613915F9}" type="sibTrans" cxnId="{126C5293-F5CD-4597-8FF8-7CF3B8732125}">
      <dgm:prSet/>
      <dgm:spPr/>
      <dgm:t>
        <a:bodyPr/>
        <a:lstStyle/>
        <a:p>
          <a:endParaRPr lang="en-US"/>
        </a:p>
      </dgm:t>
    </dgm:pt>
    <dgm:pt modelId="{CDE5DA48-1790-4003-888F-3576969BAFDE}">
      <dgm:prSet/>
      <dgm:spPr/>
      <dgm:t>
        <a:bodyPr/>
        <a:lstStyle/>
        <a:p>
          <a:r>
            <a:rPr lang="en-US"/>
            <a:t>Age 18 Redeterminations</a:t>
          </a:r>
          <a:endParaRPr lang="en-US" dirty="0"/>
        </a:p>
      </dgm:t>
    </dgm:pt>
    <dgm:pt modelId="{3B5F479E-EB35-4ABA-81B7-7F9BB7698ACC}" type="parTrans" cxnId="{62484478-1CAE-4381-A80B-777DB246E728}">
      <dgm:prSet/>
      <dgm:spPr/>
      <dgm:t>
        <a:bodyPr/>
        <a:lstStyle/>
        <a:p>
          <a:endParaRPr lang="en-US"/>
        </a:p>
      </dgm:t>
    </dgm:pt>
    <dgm:pt modelId="{F9B0CC95-DF63-4C52-A856-6679F8188E72}" type="sibTrans" cxnId="{62484478-1CAE-4381-A80B-777DB246E728}">
      <dgm:prSet/>
      <dgm:spPr/>
      <dgm:t>
        <a:bodyPr/>
        <a:lstStyle/>
        <a:p>
          <a:endParaRPr lang="en-US"/>
        </a:p>
      </dgm:t>
    </dgm:pt>
    <dgm:pt modelId="{FCD46B01-9906-444F-8445-9564C6AAE27E}" type="pres">
      <dgm:prSet presAssocID="{6088D854-D9A2-48D4-8684-C379A8A5DFF9}" presName="linear" presStyleCnt="0">
        <dgm:presLayoutVars>
          <dgm:animLvl val="lvl"/>
          <dgm:resizeHandles val="exact"/>
        </dgm:presLayoutVars>
      </dgm:prSet>
      <dgm:spPr/>
    </dgm:pt>
    <dgm:pt modelId="{7D51F2E3-1E3A-409C-B8A9-DFDD6BCDF238}" type="pres">
      <dgm:prSet presAssocID="{F228592C-9B31-4827-9C1E-B2E8F7B8D384}" presName="parentText" presStyleLbl="node1" presStyleIdx="0" presStyleCnt="7">
        <dgm:presLayoutVars>
          <dgm:chMax val="0"/>
          <dgm:bulletEnabled val="1"/>
        </dgm:presLayoutVars>
      </dgm:prSet>
      <dgm:spPr/>
    </dgm:pt>
    <dgm:pt modelId="{857B0170-802F-4651-A72A-871C6AB1FB5E}" type="pres">
      <dgm:prSet presAssocID="{48720B6C-A58C-425E-8B36-2630B384A3B1}" presName="spacer" presStyleCnt="0"/>
      <dgm:spPr/>
    </dgm:pt>
    <dgm:pt modelId="{22D3E545-5437-4FB5-A035-4AE6CF27D8AB}" type="pres">
      <dgm:prSet presAssocID="{65ACF8C5-504A-406E-8060-69289962D366}" presName="parentText" presStyleLbl="node1" presStyleIdx="1" presStyleCnt="7">
        <dgm:presLayoutVars>
          <dgm:chMax val="0"/>
          <dgm:bulletEnabled val="1"/>
        </dgm:presLayoutVars>
      </dgm:prSet>
      <dgm:spPr/>
    </dgm:pt>
    <dgm:pt modelId="{E8D41264-C81F-447E-9963-F5CA6DA72E6D}" type="pres">
      <dgm:prSet presAssocID="{43547BEB-2A6E-4B4C-AD9E-8505F9311A77}" presName="spacer" presStyleCnt="0"/>
      <dgm:spPr/>
    </dgm:pt>
    <dgm:pt modelId="{17F19C2F-FA02-4D4C-863C-83EB4E9682E1}" type="pres">
      <dgm:prSet presAssocID="{37F04BF4-1C44-4C60-8FFD-2C1782CF54CF}" presName="parentText" presStyleLbl="node1" presStyleIdx="2" presStyleCnt="7">
        <dgm:presLayoutVars>
          <dgm:chMax val="0"/>
          <dgm:bulletEnabled val="1"/>
        </dgm:presLayoutVars>
      </dgm:prSet>
      <dgm:spPr/>
    </dgm:pt>
    <dgm:pt modelId="{D137EBAF-DC8F-40D5-8CD4-67981C3F3D02}" type="pres">
      <dgm:prSet presAssocID="{AE80DBDE-E0CD-4FF3-ADB8-973D613915F9}" presName="spacer" presStyleCnt="0"/>
      <dgm:spPr/>
    </dgm:pt>
    <dgm:pt modelId="{B58003A8-A8D7-4155-A952-F6A5F22C05B5}" type="pres">
      <dgm:prSet presAssocID="{CDE5DA48-1790-4003-888F-3576969BAFDE}" presName="parentText" presStyleLbl="node1" presStyleIdx="3" presStyleCnt="7">
        <dgm:presLayoutVars>
          <dgm:chMax val="0"/>
          <dgm:bulletEnabled val="1"/>
        </dgm:presLayoutVars>
      </dgm:prSet>
      <dgm:spPr/>
    </dgm:pt>
    <dgm:pt modelId="{D8A09582-DCD7-4A77-8026-6A3F2F7AEECF}" type="pres">
      <dgm:prSet presAssocID="{F9B0CC95-DF63-4C52-A856-6679F8188E72}" presName="spacer" presStyleCnt="0"/>
      <dgm:spPr/>
    </dgm:pt>
    <dgm:pt modelId="{4D91972E-8AF0-485A-BDF8-E1DE276BFC4F}" type="pres">
      <dgm:prSet presAssocID="{F8F79366-2377-4B41-A68B-0C9B06DCAB88}" presName="parentText" presStyleLbl="node1" presStyleIdx="4" presStyleCnt="7">
        <dgm:presLayoutVars>
          <dgm:chMax val="0"/>
          <dgm:bulletEnabled val="1"/>
        </dgm:presLayoutVars>
      </dgm:prSet>
      <dgm:spPr/>
    </dgm:pt>
    <dgm:pt modelId="{067222F6-CF63-48F1-936D-BD17FB8E4E8E}" type="pres">
      <dgm:prSet presAssocID="{91402218-B3DF-4C99-A885-455128DFCE74}" presName="spacer" presStyleCnt="0"/>
      <dgm:spPr/>
    </dgm:pt>
    <dgm:pt modelId="{7FAED8B3-D677-4EE6-8C65-EFDD4F656C27}" type="pres">
      <dgm:prSet presAssocID="{9C976B9D-088A-4760-92FB-AD3A78F83D4E}" presName="parentText" presStyleLbl="node1" presStyleIdx="5" presStyleCnt="7">
        <dgm:presLayoutVars>
          <dgm:chMax val="0"/>
          <dgm:bulletEnabled val="1"/>
        </dgm:presLayoutVars>
      </dgm:prSet>
      <dgm:spPr/>
    </dgm:pt>
    <dgm:pt modelId="{7517E410-D9A4-48D7-9191-BB83C9FC2293}" type="pres">
      <dgm:prSet presAssocID="{3E8F0C7C-9691-4DBC-B0F8-8753BF4FB829}" presName="spacer" presStyleCnt="0"/>
      <dgm:spPr/>
    </dgm:pt>
    <dgm:pt modelId="{F3231FD1-083C-4153-813E-BB29C9F5A00A}" type="pres">
      <dgm:prSet presAssocID="{42689DF0-3136-4D73-9EBE-B1C2B185A0E0}" presName="parentText" presStyleLbl="node1" presStyleIdx="6" presStyleCnt="7">
        <dgm:presLayoutVars>
          <dgm:chMax val="0"/>
          <dgm:bulletEnabled val="1"/>
        </dgm:presLayoutVars>
      </dgm:prSet>
      <dgm:spPr/>
    </dgm:pt>
  </dgm:ptLst>
  <dgm:cxnLst>
    <dgm:cxn modelId="{6CB3EB23-2E01-41F8-8069-B045512E0219}" type="presOf" srcId="{37F04BF4-1C44-4C60-8FFD-2C1782CF54CF}" destId="{17F19C2F-FA02-4D4C-863C-83EB4E9682E1}" srcOrd="0" destOrd="0" presId="urn:microsoft.com/office/officeart/2005/8/layout/vList2"/>
    <dgm:cxn modelId="{A9822051-2284-4010-8A0F-E5558B51A125}" type="presOf" srcId="{CDE5DA48-1790-4003-888F-3576969BAFDE}" destId="{B58003A8-A8D7-4155-A952-F6A5F22C05B5}" srcOrd="0" destOrd="0" presId="urn:microsoft.com/office/officeart/2005/8/layout/vList2"/>
    <dgm:cxn modelId="{62484478-1CAE-4381-A80B-777DB246E728}" srcId="{6088D854-D9A2-48D4-8684-C379A8A5DFF9}" destId="{CDE5DA48-1790-4003-888F-3576969BAFDE}" srcOrd="3" destOrd="0" parTransId="{3B5F479E-EB35-4ABA-81B7-7F9BB7698ACC}" sibTransId="{F9B0CC95-DF63-4C52-A856-6679F8188E72}"/>
    <dgm:cxn modelId="{918B437A-D202-4228-934F-129BE374E180}" srcId="{6088D854-D9A2-48D4-8684-C379A8A5DFF9}" destId="{65ACF8C5-504A-406E-8060-69289962D366}" srcOrd="1" destOrd="0" parTransId="{3CA27D36-784D-43A9-BEF4-A521C87D199E}" sibTransId="{43547BEB-2A6E-4B4C-AD9E-8505F9311A77}"/>
    <dgm:cxn modelId="{4423C68D-E2B9-4BC7-BB1A-4B786E1C6079}" srcId="{6088D854-D9A2-48D4-8684-C379A8A5DFF9}" destId="{42689DF0-3136-4D73-9EBE-B1C2B185A0E0}" srcOrd="6" destOrd="0" parTransId="{E7D27DED-D569-4900-8889-08F1DB2100C5}" sibTransId="{C8F923E0-15D3-49A3-A5A7-E538B5108C73}"/>
    <dgm:cxn modelId="{12129A8E-CBD3-4AE2-ABA8-16CA6FD0A190}" type="presOf" srcId="{42689DF0-3136-4D73-9EBE-B1C2B185A0E0}" destId="{F3231FD1-083C-4153-813E-BB29C9F5A00A}" srcOrd="0" destOrd="0" presId="urn:microsoft.com/office/officeart/2005/8/layout/vList2"/>
    <dgm:cxn modelId="{126C5293-F5CD-4597-8FF8-7CF3B8732125}" srcId="{6088D854-D9A2-48D4-8684-C379A8A5DFF9}" destId="{37F04BF4-1C44-4C60-8FFD-2C1782CF54CF}" srcOrd="2" destOrd="0" parTransId="{6856B703-84F0-432B-82A0-CF7C5F606E54}" sibTransId="{AE80DBDE-E0CD-4FF3-ADB8-973D613915F9}"/>
    <dgm:cxn modelId="{2E97089C-9828-4E50-BA19-95B5EA9691AD}" type="presOf" srcId="{6088D854-D9A2-48D4-8684-C379A8A5DFF9}" destId="{FCD46B01-9906-444F-8445-9564C6AAE27E}" srcOrd="0" destOrd="0" presId="urn:microsoft.com/office/officeart/2005/8/layout/vList2"/>
    <dgm:cxn modelId="{865E1DC0-48BE-481D-B25F-5A6C50365C80}" type="presOf" srcId="{F228592C-9B31-4827-9C1E-B2E8F7B8D384}" destId="{7D51F2E3-1E3A-409C-B8A9-DFDD6BCDF238}" srcOrd="0" destOrd="0" presId="urn:microsoft.com/office/officeart/2005/8/layout/vList2"/>
    <dgm:cxn modelId="{95DE02CE-9022-40F2-9753-1A3F0163929A}" type="presOf" srcId="{65ACF8C5-504A-406E-8060-69289962D366}" destId="{22D3E545-5437-4FB5-A035-4AE6CF27D8AB}" srcOrd="0" destOrd="0" presId="urn:microsoft.com/office/officeart/2005/8/layout/vList2"/>
    <dgm:cxn modelId="{19974BEC-937D-448D-8767-701F62D46190}" srcId="{6088D854-D9A2-48D4-8684-C379A8A5DFF9}" destId="{9C976B9D-088A-4760-92FB-AD3A78F83D4E}" srcOrd="5" destOrd="0" parTransId="{F8DF576E-D446-4890-81A2-09556E1B0A59}" sibTransId="{3E8F0C7C-9691-4DBC-B0F8-8753BF4FB829}"/>
    <dgm:cxn modelId="{28C63FED-EBE7-4FD5-8188-C0C25892D43D}" type="presOf" srcId="{9C976B9D-088A-4760-92FB-AD3A78F83D4E}" destId="{7FAED8B3-D677-4EE6-8C65-EFDD4F656C27}" srcOrd="0" destOrd="0" presId="urn:microsoft.com/office/officeart/2005/8/layout/vList2"/>
    <dgm:cxn modelId="{3531D9ED-1B53-416F-A629-914E6CB769FF}" type="presOf" srcId="{F8F79366-2377-4B41-A68B-0C9B06DCAB88}" destId="{4D91972E-8AF0-485A-BDF8-E1DE276BFC4F}" srcOrd="0" destOrd="0" presId="urn:microsoft.com/office/officeart/2005/8/layout/vList2"/>
    <dgm:cxn modelId="{C0DD34F5-4035-477F-B34A-E80D8790B7CE}" srcId="{6088D854-D9A2-48D4-8684-C379A8A5DFF9}" destId="{F228592C-9B31-4827-9C1E-B2E8F7B8D384}" srcOrd="0" destOrd="0" parTransId="{BD497574-FC61-4083-B97E-6017B41A7DF1}" sibTransId="{48720B6C-A58C-425E-8B36-2630B384A3B1}"/>
    <dgm:cxn modelId="{F74F33FE-8A43-473D-A022-F57621DF52E8}" srcId="{6088D854-D9A2-48D4-8684-C379A8A5DFF9}" destId="{F8F79366-2377-4B41-A68B-0C9B06DCAB88}" srcOrd="4" destOrd="0" parTransId="{662E85F6-EE67-4CC7-9849-C9C59FD4A876}" sibTransId="{91402218-B3DF-4C99-A885-455128DFCE74}"/>
    <dgm:cxn modelId="{97092204-9E19-4AB4-B211-A3AEE03C8E09}" type="presParOf" srcId="{FCD46B01-9906-444F-8445-9564C6AAE27E}" destId="{7D51F2E3-1E3A-409C-B8A9-DFDD6BCDF238}" srcOrd="0" destOrd="0" presId="urn:microsoft.com/office/officeart/2005/8/layout/vList2"/>
    <dgm:cxn modelId="{C3A791D8-9BB4-4DCA-A90E-B84C4E15C64F}" type="presParOf" srcId="{FCD46B01-9906-444F-8445-9564C6AAE27E}" destId="{857B0170-802F-4651-A72A-871C6AB1FB5E}" srcOrd="1" destOrd="0" presId="urn:microsoft.com/office/officeart/2005/8/layout/vList2"/>
    <dgm:cxn modelId="{91415594-0EED-4ACF-8183-42F00066A38F}" type="presParOf" srcId="{FCD46B01-9906-444F-8445-9564C6AAE27E}" destId="{22D3E545-5437-4FB5-A035-4AE6CF27D8AB}" srcOrd="2" destOrd="0" presId="urn:microsoft.com/office/officeart/2005/8/layout/vList2"/>
    <dgm:cxn modelId="{CA178C8E-00DF-4B52-8CBD-F157EEDA3142}" type="presParOf" srcId="{FCD46B01-9906-444F-8445-9564C6AAE27E}" destId="{E8D41264-C81F-447E-9963-F5CA6DA72E6D}" srcOrd="3" destOrd="0" presId="urn:microsoft.com/office/officeart/2005/8/layout/vList2"/>
    <dgm:cxn modelId="{60B5FB23-ECB6-46F8-8C36-1319F3238BE3}" type="presParOf" srcId="{FCD46B01-9906-444F-8445-9564C6AAE27E}" destId="{17F19C2F-FA02-4D4C-863C-83EB4E9682E1}" srcOrd="4" destOrd="0" presId="urn:microsoft.com/office/officeart/2005/8/layout/vList2"/>
    <dgm:cxn modelId="{9EA2AFD0-B9E2-42CF-841F-56DCAD41B24A}" type="presParOf" srcId="{FCD46B01-9906-444F-8445-9564C6AAE27E}" destId="{D137EBAF-DC8F-40D5-8CD4-67981C3F3D02}" srcOrd="5" destOrd="0" presId="urn:microsoft.com/office/officeart/2005/8/layout/vList2"/>
    <dgm:cxn modelId="{DC3D6728-2B0A-49C5-A2EC-86B765F489E0}" type="presParOf" srcId="{FCD46B01-9906-444F-8445-9564C6AAE27E}" destId="{B58003A8-A8D7-4155-A952-F6A5F22C05B5}" srcOrd="6" destOrd="0" presId="urn:microsoft.com/office/officeart/2005/8/layout/vList2"/>
    <dgm:cxn modelId="{BB396E18-1C61-45F4-B702-C5D820C3F938}" type="presParOf" srcId="{FCD46B01-9906-444F-8445-9564C6AAE27E}" destId="{D8A09582-DCD7-4A77-8026-6A3F2F7AEECF}" srcOrd="7" destOrd="0" presId="urn:microsoft.com/office/officeart/2005/8/layout/vList2"/>
    <dgm:cxn modelId="{B73CF202-8475-4032-AAD7-C8AC1D5053A3}" type="presParOf" srcId="{FCD46B01-9906-444F-8445-9564C6AAE27E}" destId="{4D91972E-8AF0-485A-BDF8-E1DE276BFC4F}" srcOrd="8" destOrd="0" presId="urn:microsoft.com/office/officeart/2005/8/layout/vList2"/>
    <dgm:cxn modelId="{A3AFE15F-AF8D-438A-8231-C76CFA54AA96}" type="presParOf" srcId="{FCD46B01-9906-444F-8445-9564C6AAE27E}" destId="{067222F6-CF63-48F1-936D-BD17FB8E4E8E}" srcOrd="9" destOrd="0" presId="urn:microsoft.com/office/officeart/2005/8/layout/vList2"/>
    <dgm:cxn modelId="{6D386168-3D3D-4BFE-9EAB-4D473E133DB0}" type="presParOf" srcId="{FCD46B01-9906-444F-8445-9564C6AAE27E}" destId="{7FAED8B3-D677-4EE6-8C65-EFDD4F656C27}" srcOrd="10" destOrd="0" presId="urn:microsoft.com/office/officeart/2005/8/layout/vList2"/>
    <dgm:cxn modelId="{430F5652-5BCC-469F-9DBE-ED395E0D7C66}" type="presParOf" srcId="{FCD46B01-9906-444F-8445-9564C6AAE27E}" destId="{7517E410-D9A4-48D7-9191-BB83C9FC2293}" srcOrd="11" destOrd="0" presId="urn:microsoft.com/office/officeart/2005/8/layout/vList2"/>
    <dgm:cxn modelId="{11023C88-7DD6-4804-9947-6956B205C944}" type="presParOf" srcId="{FCD46B01-9906-444F-8445-9564C6AAE27E}" destId="{F3231FD1-083C-4153-813E-BB29C9F5A00A}"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A3E175-1638-451B-B570-A1EDDEA5878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B9D6971-52EF-477C-A3A8-9936EA4A5927}">
      <dgm:prSet/>
      <dgm:spPr/>
      <dgm:t>
        <a:bodyPr/>
        <a:lstStyle/>
        <a:p>
          <a:r>
            <a:rPr lang="en-US" dirty="0">
              <a:latin typeface="Montserrat" panose="00000500000000000000" pitchFamily="2" charset="0"/>
            </a:rPr>
            <a:t>Youth should be screened within 3 months of entering foster care</a:t>
          </a:r>
        </a:p>
      </dgm:t>
    </dgm:pt>
    <dgm:pt modelId="{B994F00D-6E71-4910-8819-328E52A2D051}" type="parTrans" cxnId="{F9E5CFC7-3EFC-4BF2-835E-ABCC3DE163C6}">
      <dgm:prSet/>
      <dgm:spPr/>
      <dgm:t>
        <a:bodyPr/>
        <a:lstStyle/>
        <a:p>
          <a:endParaRPr lang="en-US"/>
        </a:p>
      </dgm:t>
    </dgm:pt>
    <dgm:pt modelId="{89AB2929-2DE0-4642-847B-CA2CA9121219}" type="sibTrans" cxnId="{F9E5CFC7-3EFC-4BF2-835E-ABCC3DE163C6}">
      <dgm:prSet/>
      <dgm:spPr/>
      <dgm:t>
        <a:bodyPr/>
        <a:lstStyle/>
        <a:p>
          <a:endParaRPr lang="en-US"/>
        </a:p>
      </dgm:t>
    </dgm:pt>
    <dgm:pt modelId="{D3CCBA10-D113-488D-9625-37A3BFD9257D}">
      <dgm:prSet/>
      <dgm:spPr/>
      <dgm:t>
        <a:bodyPr/>
        <a:lstStyle/>
        <a:p>
          <a:r>
            <a:rPr lang="en-US" dirty="0">
              <a:latin typeface="Montserrat" panose="00000500000000000000" pitchFamily="2" charset="0"/>
            </a:rPr>
            <a:t>Youth should be re-screened at least once each year thereafter </a:t>
          </a:r>
        </a:p>
      </dgm:t>
    </dgm:pt>
    <dgm:pt modelId="{03D69ED7-32A2-4887-A789-83B6E9A0356B}" type="parTrans" cxnId="{E498D654-6A38-4293-8D11-DAE3086955D4}">
      <dgm:prSet/>
      <dgm:spPr/>
      <dgm:t>
        <a:bodyPr/>
        <a:lstStyle/>
        <a:p>
          <a:endParaRPr lang="en-US"/>
        </a:p>
      </dgm:t>
    </dgm:pt>
    <dgm:pt modelId="{F38484D8-3311-426B-AF8E-8BD6E380C51D}" type="sibTrans" cxnId="{E498D654-6A38-4293-8D11-DAE3086955D4}">
      <dgm:prSet/>
      <dgm:spPr/>
      <dgm:t>
        <a:bodyPr/>
        <a:lstStyle/>
        <a:p>
          <a:endParaRPr lang="en-US"/>
        </a:p>
      </dgm:t>
    </dgm:pt>
    <dgm:pt modelId="{A703D269-F557-4FB2-A0FC-85A8CBD5636F}" type="pres">
      <dgm:prSet presAssocID="{40A3E175-1638-451B-B570-A1EDDEA58781}" presName="cycle" presStyleCnt="0">
        <dgm:presLayoutVars>
          <dgm:dir/>
          <dgm:resizeHandles val="exact"/>
        </dgm:presLayoutVars>
      </dgm:prSet>
      <dgm:spPr/>
    </dgm:pt>
    <dgm:pt modelId="{A54D99CB-37F9-4445-A909-55FC1A7B6889}" type="pres">
      <dgm:prSet presAssocID="{BB9D6971-52EF-477C-A3A8-9936EA4A5927}" presName="node" presStyleLbl="node1" presStyleIdx="0" presStyleCnt="2">
        <dgm:presLayoutVars>
          <dgm:bulletEnabled val="1"/>
        </dgm:presLayoutVars>
      </dgm:prSet>
      <dgm:spPr/>
    </dgm:pt>
    <dgm:pt modelId="{FC7C19F8-72D5-4EDB-8C2C-775FB6A356F0}" type="pres">
      <dgm:prSet presAssocID="{89AB2929-2DE0-4642-847B-CA2CA9121219}" presName="sibTrans" presStyleLbl="sibTrans2D1" presStyleIdx="0" presStyleCnt="2" custLinFactNeighborX="2830" custLinFactNeighborY="19629"/>
      <dgm:spPr/>
    </dgm:pt>
    <dgm:pt modelId="{B171B904-41A0-4564-8513-CC341AE227E4}" type="pres">
      <dgm:prSet presAssocID="{89AB2929-2DE0-4642-847B-CA2CA9121219}" presName="connectorText" presStyleLbl="sibTrans2D1" presStyleIdx="0" presStyleCnt="2"/>
      <dgm:spPr/>
    </dgm:pt>
    <dgm:pt modelId="{E39A56A0-D736-496B-8418-1A98E7F14D23}" type="pres">
      <dgm:prSet presAssocID="{D3CCBA10-D113-488D-9625-37A3BFD9257D}" presName="node" presStyleLbl="node1" presStyleIdx="1" presStyleCnt="2">
        <dgm:presLayoutVars>
          <dgm:bulletEnabled val="1"/>
        </dgm:presLayoutVars>
      </dgm:prSet>
      <dgm:spPr/>
    </dgm:pt>
    <dgm:pt modelId="{9B8EA5E5-09CE-4381-B1D5-22DC1FBAF74C}" type="pres">
      <dgm:prSet presAssocID="{F38484D8-3311-426B-AF8E-8BD6E380C51D}" presName="sibTrans" presStyleLbl="sibTrans2D1" presStyleIdx="1" presStyleCnt="2" custLinFactNeighborX="-6777" custLinFactNeighborY="-36548"/>
      <dgm:spPr/>
    </dgm:pt>
    <dgm:pt modelId="{A8CDF2E9-F939-4CC6-90A9-463793E2D91E}" type="pres">
      <dgm:prSet presAssocID="{F38484D8-3311-426B-AF8E-8BD6E380C51D}" presName="connectorText" presStyleLbl="sibTrans2D1" presStyleIdx="1" presStyleCnt="2"/>
      <dgm:spPr/>
    </dgm:pt>
  </dgm:ptLst>
  <dgm:cxnLst>
    <dgm:cxn modelId="{4C81351C-21F3-471A-AC28-93834912F9D4}" type="presOf" srcId="{D3CCBA10-D113-488D-9625-37A3BFD9257D}" destId="{E39A56A0-D736-496B-8418-1A98E7F14D23}" srcOrd="0" destOrd="0" presId="urn:microsoft.com/office/officeart/2005/8/layout/cycle2"/>
    <dgm:cxn modelId="{B43FB123-CA05-488E-93E3-64FADB09A12A}" type="presOf" srcId="{BB9D6971-52EF-477C-A3A8-9936EA4A5927}" destId="{A54D99CB-37F9-4445-A909-55FC1A7B6889}" srcOrd="0" destOrd="0" presId="urn:microsoft.com/office/officeart/2005/8/layout/cycle2"/>
    <dgm:cxn modelId="{E498D654-6A38-4293-8D11-DAE3086955D4}" srcId="{40A3E175-1638-451B-B570-A1EDDEA58781}" destId="{D3CCBA10-D113-488D-9625-37A3BFD9257D}" srcOrd="1" destOrd="0" parTransId="{03D69ED7-32A2-4887-A789-83B6E9A0356B}" sibTransId="{F38484D8-3311-426B-AF8E-8BD6E380C51D}"/>
    <dgm:cxn modelId="{B66EAC85-81D9-40AA-884A-68330260C170}" type="presOf" srcId="{F38484D8-3311-426B-AF8E-8BD6E380C51D}" destId="{9B8EA5E5-09CE-4381-B1D5-22DC1FBAF74C}" srcOrd="0" destOrd="0" presId="urn:microsoft.com/office/officeart/2005/8/layout/cycle2"/>
    <dgm:cxn modelId="{EE16FC99-4D66-4A28-82E6-A27E16A8B500}" type="presOf" srcId="{40A3E175-1638-451B-B570-A1EDDEA58781}" destId="{A703D269-F557-4FB2-A0FC-85A8CBD5636F}" srcOrd="0" destOrd="0" presId="urn:microsoft.com/office/officeart/2005/8/layout/cycle2"/>
    <dgm:cxn modelId="{E21D6FA1-3D77-470C-8027-179B1BA4C9A2}" type="presOf" srcId="{F38484D8-3311-426B-AF8E-8BD6E380C51D}" destId="{A8CDF2E9-F939-4CC6-90A9-463793E2D91E}" srcOrd="1" destOrd="0" presId="urn:microsoft.com/office/officeart/2005/8/layout/cycle2"/>
    <dgm:cxn modelId="{4B04A8B0-2ECA-4F35-9702-E49EAEDDB035}" type="presOf" srcId="{89AB2929-2DE0-4642-847B-CA2CA9121219}" destId="{B171B904-41A0-4564-8513-CC341AE227E4}" srcOrd="1" destOrd="0" presId="urn:microsoft.com/office/officeart/2005/8/layout/cycle2"/>
    <dgm:cxn modelId="{F9E5CFC7-3EFC-4BF2-835E-ABCC3DE163C6}" srcId="{40A3E175-1638-451B-B570-A1EDDEA58781}" destId="{BB9D6971-52EF-477C-A3A8-9936EA4A5927}" srcOrd="0" destOrd="0" parTransId="{B994F00D-6E71-4910-8819-328E52A2D051}" sibTransId="{89AB2929-2DE0-4642-847B-CA2CA9121219}"/>
    <dgm:cxn modelId="{7C451FD1-B192-49CF-9EB0-7CB1BCA2E62D}" type="presOf" srcId="{89AB2929-2DE0-4642-847B-CA2CA9121219}" destId="{FC7C19F8-72D5-4EDB-8C2C-775FB6A356F0}" srcOrd="0" destOrd="0" presId="urn:microsoft.com/office/officeart/2005/8/layout/cycle2"/>
    <dgm:cxn modelId="{52784EB6-EEF0-4604-B00A-416E106DAEAC}" type="presParOf" srcId="{A703D269-F557-4FB2-A0FC-85A8CBD5636F}" destId="{A54D99CB-37F9-4445-A909-55FC1A7B6889}" srcOrd="0" destOrd="0" presId="urn:microsoft.com/office/officeart/2005/8/layout/cycle2"/>
    <dgm:cxn modelId="{DF188C3B-F517-40C9-A54A-5D483670C3FE}" type="presParOf" srcId="{A703D269-F557-4FB2-A0FC-85A8CBD5636F}" destId="{FC7C19F8-72D5-4EDB-8C2C-775FB6A356F0}" srcOrd="1" destOrd="0" presId="urn:microsoft.com/office/officeart/2005/8/layout/cycle2"/>
    <dgm:cxn modelId="{5F7E63A8-8368-4F52-A3BD-21D601E4393F}" type="presParOf" srcId="{FC7C19F8-72D5-4EDB-8C2C-775FB6A356F0}" destId="{B171B904-41A0-4564-8513-CC341AE227E4}" srcOrd="0" destOrd="0" presId="urn:microsoft.com/office/officeart/2005/8/layout/cycle2"/>
    <dgm:cxn modelId="{4BF8C06B-D666-46FD-B35E-74DA5C6E605E}" type="presParOf" srcId="{A703D269-F557-4FB2-A0FC-85A8CBD5636F}" destId="{E39A56A0-D736-496B-8418-1A98E7F14D23}" srcOrd="2" destOrd="0" presId="urn:microsoft.com/office/officeart/2005/8/layout/cycle2"/>
    <dgm:cxn modelId="{FA5155E3-9E82-4297-8685-D9F6AFFD98F5}" type="presParOf" srcId="{A703D269-F557-4FB2-A0FC-85A8CBD5636F}" destId="{9B8EA5E5-09CE-4381-B1D5-22DC1FBAF74C}" srcOrd="3" destOrd="0" presId="urn:microsoft.com/office/officeart/2005/8/layout/cycle2"/>
    <dgm:cxn modelId="{0CCAF93E-C08D-4ACB-82CB-8C1F903102F0}" type="presParOf" srcId="{9B8EA5E5-09CE-4381-B1D5-22DC1FBAF74C}" destId="{A8CDF2E9-F939-4CC6-90A9-463793E2D91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8757D5-CEA5-41D7-B7D6-D2EBFDB27361}" type="doc">
      <dgm:prSet loTypeId="urn:microsoft.com/office/officeart/2016/7/layout/BasicProcessNew" loCatId="process" qsTypeId="urn:microsoft.com/office/officeart/2005/8/quickstyle/simple1" qsCatId="simple" csTypeId="urn:microsoft.com/office/officeart/2005/8/colors/accent1_2" csCatId="accent1"/>
      <dgm:spPr/>
      <dgm:t>
        <a:bodyPr/>
        <a:lstStyle/>
        <a:p>
          <a:endParaRPr lang="en-US"/>
        </a:p>
      </dgm:t>
    </dgm:pt>
    <dgm:pt modelId="{4BE818C1-9C52-4233-A9A9-40934D862E55}">
      <dgm:prSet/>
      <dgm:spPr/>
      <dgm:t>
        <a:bodyPr/>
        <a:lstStyle/>
        <a:p>
          <a:r>
            <a:rPr lang="en-US" dirty="0">
              <a:latin typeface="Montserrat" panose="00000500000000000000" pitchFamily="2" charset="0"/>
            </a:rPr>
            <a:t>Establish appropriate financial accounts and procedures for distributing money</a:t>
          </a:r>
        </a:p>
      </dgm:t>
    </dgm:pt>
    <dgm:pt modelId="{16734B2B-377A-495D-BCFE-7039AB1B9B70}" type="parTrans" cxnId="{7CC864BB-58F0-4BC5-AE1D-8EA7C22F6400}">
      <dgm:prSet/>
      <dgm:spPr/>
      <dgm:t>
        <a:bodyPr/>
        <a:lstStyle/>
        <a:p>
          <a:endParaRPr lang="en-US"/>
        </a:p>
      </dgm:t>
    </dgm:pt>
    <dgm:pt modelId="{0955231F-C573-486E-8EE0-77EB829BA2DA}" type="sibTrans" cxnId="{7CC864BB-58F0-4BC5-AE1D-8EA7C22F6400}">
      <dgm:prSet/>
      <dgm:spPr/>
      <dgm:t>
        <a:bodyPr/>
        <a:lstStyle/>
        <a:p>
          <a:endParaRPr lang="en-US"/>
        </a:p>
      </dgm:t>
    </dgm:pt>
    <dgm:pt modelId="{AD3D687F-8202-4BB6-BBDF-63EFE0281167}">
      <dgm:prSet/>
      <dgm:spPr/>
      <dgm:t>
        <a:bodyPr/>
        <a:lstStyle/>
        <a:p>
          <a:r>
            <a:rPr lang="en-US" dirty="0">
              <a:latin typeface="Montserrat" panose="00000500000000000000" pitchFamily="2" charset="0"/>
            </a:rPr>
            <a:t>Advise and assist youth regarding any accumulated benefits in accounts</a:t>
          </a:r>
        </a:p>
      </dgm:t>
    </dgm:pt>
    <dgm:pt modelId="{144B6F7C-A572-4CDE-80AF-1375021E7DB3}" type="parTrans" cxnId="{5E4D4040-0241-4A41-ADF2-29E4943FF603}">
      <dgm:prSet/>
      <dgm:spPr/>
      <dgm:t>
        <a:bodyPr/>
        <a:lstStyle/>
        <a:p>
          <a:endParaRPr lang="en-US"/>
        </a:p>
      </dgm:t>
    </dgm:pt>
    <dgm:pt modelId="{C537F4FF-88E2-4AAB-BFC8-13F7BED8C9D6}" type="sibTrans" cxnId="{5E4D4040-0241-4A41-ADF2-29E4943FF603}">
      <dgm:prSet/>
      <dgm:spPr/>
      <dgm:t>
        <a:bodyPr/>
        <a:lstStyle/>
        <a:p>
          <a:endParaRPr lang="en-US"/>
        </a:p>
      </dgm:t>
    </dgm:pt>
    <dgm:pt modelId="{960BAE85-394B-4C68-904C-072A324FC685}" type="pres">
      <dgm:prSet presAssocID="{FA8757D5-CEA5-41D7-B7D6-D2EBFDB27361}" presName="Name0" presStyleCnt="0">
        <dgm:presLayoutVars>
          <dgm:dir/>
          <dgm:resizeHandles val="exact"/>
        </dgm:presLayoutVars>
      </dgm:prSet>
      <dgm:spPr/>
    </dgm:pt>
    <dgm:pt modelId="{98DE9DAA-AAC2-40B8-AF5C-D04648AC0FF1}" type="pres">
      <dgm:prSet presAssocID="{4BE818C1-9C52-4233-A9A9-40934D862E55}" presName="node" presStyleLbl="node1" presStyleIdx="0" presStyleCnt="3">
        <dgm:presLayoutVars>
          <dgm:bulletEnabled val="1"/>
        </dgm:presLayoutVars>
      </dgm:prSet>
      <dgm:spPr/>
    </dgm:pt>
    <dgm:pt modelId="{BBC76014-F1D0-4556-A535-98B3C86CC77A}" type="pres">
      <dgm:prSet presAssocID="{0955231F-C573-486E-8EE0-77EB829BA2DA}" presName="sibTransSpacerBeforeConnector" presStyleCnt="0"/>
      <dgm:spPr/>
    </dgm:pt>
    <dgm:pt modelId="{BE4346AE-9BE4-4DB3-B1D9-16177FFAA088}" type="pres">
      <dgm:prSet presAssocID="{0955231F-C573-486E-8EE0-77EB829BA2DA}" presName="sibTrans" presStyleLbl="node1" presStyleIdx="1" presStyleCnt="3"/>
      <dgm:spPr/>
    </dgm:pt>
    <dgm:pt modelId="{4A893ACA-9D76-4335-A3F9-07F3B6E17469}" type="pres">
      <dgm:prSet presAssocID="{0955231F-C573-486E-8EE0-77EB829BA2DA}" presName="sibTransSpacerAfterConnector" presStyleCnt="0"/>
      <dgm:spPr/>
    </dgm:pt>
    <dgm:pt modelId="{9E5838DA-CB14-42AF-8C09-89E71144B900}" type="pres">
      <dgm:prSet presAssocID="{AD3D687F-8202-4BB6-BBDF-63EFE0281167}" presName="node" presStyleLbl="node1" presStyleIdx="2" presStyleCnt="3">
        <dgm:presLayoutVars>
          <dgm:bulletEnabled val="1"/>
        </dgm:presLayoutVars>
      </dgm:prSet>
      <dgm:spPr/>
    </dgm:pt>
  </dgm:ptLst>
  <dgm:cxnLst>
    <dgm:cxn modelId="{5E4D4040-0241-4A41-ADF2-29E4943FF603}" srcId="{FA8757D5-CEA5-41D7-B7D6-D2EBFDB27361}" destId="{AD3D687F-8202-4BB6-BBDF-63EFE0281167}" srcOrd="1" destOrd="0" parTransId="{144B6F7C-A572-4CDE-80AF-1375021E7DB3}" sibTransId="{C537F4FF-88E2-4AAB-BFC8-13F7BED8C9D6}"/>
    <dgm:cxn modelId="{BFDBA493-64A0-4A8A-815D-0FF26C6F02C6}" type="presOf" srcId="{0955231F-C573-486E-8EE0-77EB829BA2DA}" destId="{BE4346AE-9BE4-4DB3-B1D9-16177FFAA088}" srcOrd="0" destOrd="0" presId="urn:microsoft.com/office/officeart/2016/7/layout/BasicProcessNew"/>
    <dgm:cxn modelId="{7CC864BB-58F0-4BC5-AE1D-8EA7C22F6400}" srcId="{FA8757D5-CEA5-41D7-B7D6-D2EBFDB27361}" destId="{4BE818C1-9C52-4233-A9A9-40934D862E55}" srcOrd="0" destOrd="0" parTransId="{16734B2B-377A-495D-BCFE-7039AB1B9B70}" sibTransId="{0955231F-C573-486E-8EE0-77EB829BA2DA}"/>
    <dgm:cxn modelId="{30A154E0-AEFD-413B-96C9-CBA0F41B84E2}" type="presOf" srcId="{4BE818C1-9C52-4233-A9A9-40934D862E55}" destId="{98DE9DAA-AAC2-40B8-AF5C-D04648AC0FF1}" srcOrd="0" destOrd="0" presId="urn:microsoft.com/office/officeart/2016/7/layout/BasicProcessNew"/>
    <dgm:cxn modelId="{2231CCE3-DD2B-4F9C-940D-DEF97017EEF8}" type="presOf" srcId="{FA8757D5-CEA5-41D7-B7D6-D2EBFDB27361}" destId="{960BAE85-394B-4C68-904C-072A324FC685}" srcOrd="0" destOrd="0" presId="urn:microsoft.com/office/officeart/2016/7/layout/BasicProcessNew"/>
    <dgm:cxn modelId="{834C36EB-E4B7-4BA9-AB04-BE97F25C3361}" type="presOf" srcId="{AD3D687F-8202-4BB6-BBDF-63EFE0281167}" destId="{9E5838DA-CB14-42AF-8C09-89E71144B900}" srcOrd="0" destOrd="0" presId="urn:microsoft.com/office/officeart/2016/7/layout/BasicProcessNew"/>
    <dgm:cxn modelId="{960BD134-CC5A-4C25-904A-88CAE6F74653}" type="presParOf" srcId="{960BAE85-394B-4C68-904C-072A324FC685}" destId="{98DE9DAA-AAC2-40B8-AF5C-D04648AC0FF1}" srcOrd="0" destOrd="0" presId="urn:microsoft.com/office/officeart/2016/7/layout/BasicProcessNew"/>
    <dgm:cxn modelId="{184E71D7-DCE1-4C75-8B31-0F736404AF5A}" type="presParOf" srcId="{960BAE85-394B-4C68-904C-072A324FC685}" destId="{BBC76014-F1D0-4556-A535-98B3C86CC77A}" srcOrd="1" destOrd="0" presId="urn:microsoft.com/office/officeart/2016/7/layout/BasicProcessNew"/>
    <dgm:cxn modelId="{198E1FCE-E3E0-4F66-815D-40D8EA44DBE4}" type="presParOf" srcId="{960BAE85-394B-4C68-904C-072A324FC685}" destId="{BE4346AE-9BE4-4DB3-B1D9-16177FFAA088}" srcOrd="2" destOrd="0" presId="urn:microsoft.com/office/officeart/2016/7/layout/BasicProcessNew"/>
    <dgm:cxn modelId="{0E085B78-5DA1-4BE1-B70C-E588B4D25D8F}" type="presParOf" srcId="{960BAE85-394B-4C68-904C-072A324FC685}" destId="{4A893ACA-9D76-4335-A3F9-07F3B6E17469}" srcOrd="3" destOrd="0" presId="urn:microsoft.com/office/officeart/2016/7/layout/BasicProcessNew"/>
    <dgm:cxn modelId="{8C44DF35-CB37-4809-91BF-5D77AEFBED4C}" type="presParOf" srcId="{960BAE85-394B-4C68-904C-072A324FC685}" destId="{9E5838DA-CB14-42AF-8C09-89E71144B900}" srcOrd="4"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5C680-6343-464E-BBAC-13ABE148F760}">
      <dsp:nvSpPr>
        <dsp:cNvPr id="0" name=""/>
        <dsp:cNvSpPr/>
      </dsp:nvSpPr>
      <dsp:spPr>
        <a:xfrm>
          <a:off x="0" y="299719"/>
          <a:ext cx="8138160" cy="813816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202037-44DC-4D47-B4F7-0CF8AE16E0FD}">
      <dsp:nvSpPr>
        <dsp:cNvPr id="0" name=""/>
        <dsp:cNvSpPr/>
      </dsp:nvSpPr>
      <dsp:spPr>
        <a:xfrm>
          <a:off x="4069080" y="299719"/>
          <a:ext cx="9494519" cy="813816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i="1" kern="1200" dirty="0">
              <a:solidFill>
                <a:srgbClr val="68889F"/>
              </a:solidFill>
              <a:latin typeface="Montserrat Semi-Bold"/>
            </a:rPr>
            <a:t>Why is SSI Important for Foster Youth?</a:t>
          </a:r>
          <a:endParaRPr lang="en-US" sz="4900" i="1" kern="1200" dirty="0"/>
        </a:p>
      </dsp:txBody>
      <dsp:txXfrm>
        <a:off x="4069080" y="299719"/>
        <a:ext cx="9494519" cy="3865626"/>
      </dsp:txXfrm>
    </dsp:sp>
    <dsp:sp modelId="{D6DCC583-36E1-421C-9E84-A75D9A7A1FD7}">
      <dsp:nvSpPr>
        <dsp:cNvPr id="0" name=""/>
        <dsp:cNvSpPr/>
      </dsp:nvSpPr>
      <dsp:spPr>
        <a:xfrm>
          <a:off x="2136267" y="4165346"/>
          <a:ext cx="3865626" cy="386562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BD966-9F9E-4F22-98B5-9053588E4AC2}">
      <dsp:nvSpPr>
        <dsp:cNvPr id="0" name=""/>
        <dsp:cNvSpPr/>
      </dsp:nvSpPr>
      <dsp:spPr>
        <a:xfrm>
          <a:off x="4069080" y="4165346"/>
          <a:ext cx="9494519" cy="386562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solidFill>
                <a:srgbClr val="68889F"/>
              </a:solidFill>
              <a:latin typeface="Montserrat"/>
            </a:rPr>
            <a:t>High incidence of disability among youth in foster care compared to their peers outside of the foster care system</a:t>
          </a:r>
          <a:endParaRPr lang="en-US" sz="4900" kern="1200" dirty="0"/>
        </a:p>
      </dsp:txBody>
      <dsp:txXfrm>
        <a:off x="4069080" y="4165346"/>
        <a:ext cx="9494519" cy="3865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973AC-B528-4B76-A13C-C3E0DF99CA8B}">
      <dsp:nvSpPr>
        <dsp:cNvPr id="0" name=""/>
        <dsp:cNvSpPr/>
      </dsp:nvSpPr>
      <dsp:spPr>
        <a:xfrm rot="16200000">
          <a:off x="3372" y="1430783"/>
          <a:ext cx="7514332" cy="751433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i="1" kern="1200" dirty="0">
              <a:latin typeface="Montserrat Semi-Bold"/>
            </a:rPr>
            <a:t>Benefits Help </a:t>
          </a:r>
        </a:p>
        <a:p>
          <a:pPr marL="0" lvl="0" indent="0" algn="l" defTabSz="1600200">
            <a:lnSpc>
              <a:spcPct val="90000"/>
            </a:lnSpc>
            <a:spcBef>
              <a:spcPct val="0"/>
            </a:spcBef>
            <a:spcAft>
              <a:spcPct val="35000"/>
            </a:spcAft>
            <a:buNone/>
          </a:pPr>
          <a:r>
            <a:rPr lang="en-US" sz="3600" i="1" kern="1200" dirty="0">
              <a:latin typeface="Montserrat Semi-Bold"/>
            </a:rPr>
            <a:t>People with Disabilities</a:t>
          </a:r>
          <a:endParaRPr lang="en-US" sz="1700" i="1" kern="1200" dirty="0"/>
        </a:p>
      </dsp:txBody>
      <dsp:txXfrm rot="5400000">
        <a:off x="3372" y="3309366"/>
        <a:ext cx="6199324" cy="3757166"/>
      </dsp:txXfrm>
    </dsp:sp>
    <dsp:sp modelId="{01E424D4-7D2F-4B6D-A702-5BBA3BF37CA4}">
      <dsp:nvSpPr>
        <dsp:cNvPr id="0" name=""/>
        <dsp:cNvSpPr/>
      </dsp:nvSpPr>
      <dsp:spPr>
        <a:xfrm rot="5400000">
          <a:off x="8027095" y="1430783"/>
          <a:ext cx="7514332" cy="751433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Font typeface="Arial"/>
            <a:buNone/>
          </a:pPr>
          <a:endParaRPr lang="en-US" sz="2600" b="1" kern="1200" dirty="0">
            <a:latin typeface="Montserrat Medium" panose="00000600000000000000" pitchFamily="2" charset="0"/>
          </a:endParaRPr>
        </a:p>
        <a:p>
          <a:pPr marL="0" lvl="0" indent="0" algn="ctr" defTabSz="1155700">
            <a:lnSpc>
              <a:spcPct val="90000"/>
            </a:lnSpc>
            <a:spcBef>
              <a:spcPct val="0"/>
            </a:spcBef>
            <a:spcAft>
              <a:spcPct val="35000"/>
            </a:spcAft>
            <a:buFont typeface="Arial"/>
            <a:buNone/>
          </a:pPr>
          <a:r>
            <a:rPr lang="en-US" sz="2600" b="1" kern="1200" dirty="0">
              <a:latin typeface="Montserrat Medium" panose="00000600000000000000" pitchFamily="2" charset="0"/>
            </a:rPr>
            <a:t>More Stable Income</a:t>
          </a:r>
        </a:p>
        <a:p>
          <a:pPr marL="0" lvl="0" indent="0" algn="ctr" defTabSz="1155700">
            <a:lnSpc>
              <a:spcPct val="90000"/>
            </a:lnSpc>
            <a:spcBef>
              <a:spcPct val="0"/>
            </a:spcBef>
            <a:spcAft>
              <a:spcPct val="35000"/>
            </a:spcAft>
            <a:buFont typeface="Arial"/>
            <a:buNone/>
          </a:pPr>
          <a:r>
            <a:rPr lang="en-US" sz="2600" b="1" kern="1200" dirty="0">
              <a:latin typeface="Montserrat Medium" panose="00000600000000000000" pitchFamily="2" charset="0"/>
            </a:rPr>
            <a:t>Increase Housing Stability</a:t>
          </a:r>
        </a:p>
        <a:p>
          <a:pPr marL="0" lvl="0" indent="0" algn="ctr" defTabSz="1155700">
            <a:lnSpc>
              <a:spcPct val="90000"/>
            </a:lnSpc>
            <a:spcBef>
              <a:spcPct val="0"/>
            </a:spcBef>
            <a:spcAft>
              <a:spcPct val="35000"/>
            </a:spcAft>
            <a:buFont typeface="Arial"/>
            <a:buNone/>
          </a:pPr>
          <a:r>
            <a:rPr lang="en-US" sz="2600" b="1" kern="1200" dirty="0">
              <a:latin typeface="Montserrat Medium" panose="00000600000000000000" pitchFamily="2" charset="0"/>
            </a:rPr>
            <a:t>Link to Health Care</a:t>
          </a:r>
        </a:p>
        <a:p>
          <a:pPr marL="0" lvl="0" indent="0" algn="ctr" defTabSz="1155700">
            <a:lnSpc>
              <a:spcPct val="90000"/>
            </a:lnSpc>
            <a:spcBef>
              <a:spcPct val="0"/>
            </a:spcBef>
            <a:spcAft>
              <a:spcPct val="35000"/>
            </a:spcAft>
            <a:buFont typeface="Arial"/>
            <a:buNone/>
          </a:pPr>
          <a:r>
            <a:rPr lang="en-US" sz="2600" b="1" kern="1200" dirty="0">
              <a:latin typeface="Montserrat Medium" panose="00000600000000000000" pitchFamily="2" charset="0"/>
            </a:rPr>
            <a:t>Work Incentives</a:t>
          </a:r>
        </a:p>
        <a:p>
          <a:pPr marL="0" lvl="0" indent="0" algn="ctr" defTabSz="1155700">
            <a:lnSpc>
              <a:spcPct val="90000"/>
            </a:lnSpc>
            <a:spcBef>
              <a:spcPct val="0"/>
            </a:spcBef>
            <a:spcAft>
              <a:spcPct val="35000"/>
            </a:spcAft>
            <a:buFont typeface="Arial"/>
            <a:buNone/>
          </a:pPr>
          <a:r>
            <a:rPr lang="en-US" sz="2600" b="1" kern="1200" dirty="0">
              <a:latin typeface="Montserrat Medium" panose="00000600000000000000" pitchFamily="2" charset="0"/>
            </a:rPr>
            <a:t>Reduces Recidivism</a:t>
          </a:r>
        </a:p>
        <a:p>
          <a:pPr marL="0" lvl="0" indent="0" algn="ctr" defTabSz="1155700">
            <a:lnSpc>
              <a:spcPct val="90000"/>
            </a:lnSpc>
            <a:spcBef>
              <a:spcPct val="0"/>
            </a:spcBef>
            <a:spcAft>
              <a:spcPct val="35000"/>
            </a:spcAft>
            <a:buFont typeface="Arial"/>
            <a:buNone/>
          </a:pPr>
          <a:r>
            <a:rPr lang="en-US" sz="2600" b="1" kern="1200" dirty="0">
              <a:latin typeface="Montserrat Medium" panose="00000600000000000000" pitchFamily="2" charset="0"/>
            </a:rPr>
            <a:t>Fewer Emergency Hospitalizations</a:t>
          </a:r>
        </a:p>
      </dsp:txBody>
      <dsp:txXfrm rot="-5400000">
        <a:off x="9342103" y="3309366"/>
        <a:ext cx="6199324" cy="3757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799BE-A07D-4AA5-9FE6-62DBFDB1ABCC}">
      <dsp:nvSpPr>
        <dsp:cNvPr id="0" name=""/>
        <dsp:cNvSpPr/>
      </dsp:nvSpPr>
      <dsp:spPr>
        <a:xfrm>
          <a:off x="4472351" y="2291"/>
          <a:ext cx="7047638" cy="44752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4EEE54-17A5-4534-BF84-880496A57865}">
      <dsp:nvSpPr>
        <dsp:cNvPr id="0" name=""/>
        <dsp:cNvSpPr/>
      </dsp:nvSpPr>
      <dsp:spPr>
        <a:xfrm>
          <a:off x="5255422" y="746209"/>
          <a:ext cx="7047638" cy="44752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ontserrat" panose="00000500000000000000" pitchFamily="2" charset="0"/>
            </a:rPr>
            <a:t>SSA </a:t>
          </a:r>
          <a:r>
            <a:rPr lang="en-US" sz="3600" b="1" kern="1200" dirty="0">
              <a:latin typeface="Montserrat" panose="00000500000000000000" pitchFamily="2" charset="0"/>
            </a:rPr>
            <a:t>requires</a:t>
          </a:r>
          <a:r>
            <a:rPr lang="en-US" sz="3600" kern="1200" dirty="0">
              <a:latin typeface="Montserrat" panose="00000500000000000000" pitchFamily="2" charset="0"/>
            </a:rPr>
            <a:t> any party (legal services organizations or counties) that represents a claimant in a Social Security Disability case to provide </a:t>
          </a:r>
          <a:r>
            <a:rPr lang="en-US" sz="3600" b="1" kern="1200" dirty="0">
              <a:latin typeface="Montserrat" panose="00000500000000000000" pitchFamily="2" charset="0"/>
            </a:rPr>
            <a:t>Competent Representation</a:t>
          </a:r>
          <a:endParaRPr lang="en-US" sz="3600" kern="1200" dirty="0">
            <a:latin typeface="Montserrat" panose="00000500000000000000" pitchFamily="2" charset="0"/>
          </a:endParaRPr>
        </a:p>
      </dsp:txBody>
      <dsp:txXfrm>
        <a:off x="5386498" y="877285"/>
        <a:ext cx="6785486" cy="4213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EE32F-DAFD-4CE7-826F-814A33A1588B}">
      <dsp:nvSpPr>
        <dsp:cNvPr id="0" name=""/>
        <dsp:cNvSpPr/>
      </dsp:nvSpPr>
      <dsp:spPr>
        <a:xfrm>
          <a:off x="2975989" y="1846"/>
          <a:ext cx="11903956" cy="189249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970" tIns="480694" rIns="230970" bIns="480694"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ontserrat" panose="00000500000000000000" pitchFamily="2" charset="0"/>
            </a:rPr>
            <a:t>the significant issues in a claim</a:t>
          </a:r>
        </a:p>
      </dsp:txBody>
      <dsp:txXfrm>
        <a:off x="2975989" y="1846"/>
        <a:ext cx="11903956" cy="1892495"/>
      </dsp:txXfrm>
    </dsp:sp>
    <dsp:sp modelId="{634C6D1F-931E-48BD-9CB1-5CBB28B660C2}">
      <dsp:nvSpPr>
        <dsp:cNvPr id="0" name=""/>
        <dsp:cNvSpPr/>
      </dsp:nvSpPr>
      <dsp:spPr>
        <a:xfrm>
          <a:off x="0" y="1846"/>
          <a:ext cx="2975989" cy="189249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479" tIns="186936" rIns="157479" bIns="1869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ontserrat" panose="00000500000000000000" pitchFamily="2" charset="0"/>
            </a:rPr>
            <a:t>Know</a:t>
          </a:r>
        </a:p>
      </dsp:txBody>
      <dsp:txXfrm>
        <a:off x="0" y="1846"/>
        <a:ext cx="2975989" cy="1892495"/>
      </dsp:txXfrm>
    </dsp:sp>
    <dsp:sp modelId="{88EDBEB0-5520-43D9-AC51-4B73C1A17C5D}">
      <dsp:nvSpPr>
        <dsp:cNvPr id="0" name=""/>
        <dsp:cNvSpPr/>
      </dsp:nvSpPr>
      <dsp:spPr>
        <a:xfrm>
          <a:off x="2975989" y="2007891"/>
          <a:ext cx="11903956" cy="189249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970" tIns="480694" rIns="230970" bIns="480694"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ontserrat" panose="00000500000000000000" pitchFamily="2" charset="0"/>
            </a:rPr>
            <a:t>reasonable and adequate familiarity with the evidence in the case</a:t>
          </a:r>
        </a:p>
      </dsp:txBody>
      <dsp:txXfrm>
        <a:off x="2975989" y="2007891"/>
        <a:ext cx="11903956" cy="1892495"/>
      </dsp:txXfrm>
    </dsp:sp>
    <dsp:sp modelId="{CE772E2A-A5CE-44C5-BC72-A7ECE613E3DD}">
      <dsp:nvSpPr>
        <dsp:cNvPr id="0" name=""/>
        <dsp:cNvSpPr/>
      </dsp:nvSpPr>
      <dsp:spPr>
        <a:xfrm>
          <a:off x="0" y="2007891"/>
          <a:ext cx="2975989" cy="189249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479" tIns="186936" rIns="157479" bIns="1869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ontserrat" panose="00000500000000000000" pitchFamily="2" charset="0"/>
            </a:rPr>
            <a:t>Have</a:t>
          </a:r>
        </a:p>
      </dsp:txBody>
      <dsp:txXfrm>
        <a:off x="0" y="2007891"/>
        <a:ext cx="2975989" cy="1892495"/>
      </dsp:txXfrm>
    </dsp:sp>
    <dsp:sp modelId="{ABFBD06E-98A6-4BF4-90B9-34F8C786E977}">
      <dsp:nvSpPr>
        <dsp:cNvPr id="0" name=""/>
        <dsp:cNvSpPr/>
      </dsp:nvSpPr>
      <dsp:spPr>
        <a:xfrm>
          <a:off x="2975989" y="4013936"/>
          <a:ext cx="11903956" cy="189249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970" tIns="480694" rIns="230970" bIns="480694"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ontserrat" panose="00000500000000000000" pitchFamily="2" charset="0"/>
            </a:rPr>
            <a:t>a working knowledge of the applicable provisions of the Social Security Act, as amended, the regulations, the Social Security Rulings, and any other applicable provisions of law</a:t>
          </a:r>
        </a:p>
      </dsp:txBody>
      <dsp:txXfrm>
        <a:off x="2975989" y="4013936"/>
        <a:ext cx="11903956" cy="1892495"/>
      </dsp:txXfrm>
    </dsp:sp>
    <dsp:sp modelId="{19778170-6A58-4847-8FBA-DEDE8EF437A4}">
      <dsp:nvSpPr>
        <dsp:cNvPr id="0" name=""/>
        <dsp:cNvSpPr/>
      </dsp:nvSpPr>
      <dsp:spPr>
        <a:xfrm>
          <a:off x="0" y="4013936"/>
          <a:ext cx="2975989" cy="189249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479" tIns="186936" rIns="157479" bIns="1869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ontserrat" panose="00000500000000000000" pitchFamily="2" charset="0"/>
            </a:rPr>
            <a:t>Have</a:t>
          </a:r>
        </a:p>
      </dsp:txBody>
      <dsp:txXfrm>
        <a:off x="0" y="4013936"/>
        <a:ext cx="2975989" cy="18924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1F6FB-3D23-4B90-89D4-801A9A9111B6}">
      <dsp:nvSpPr>
        <dsp:cNvPr id="0" name=""/>
        <dsp:cNvSpPr/>
      </dsp:nvSpPr>
      <dsp:spPr>
        <a:xfrm>
          <a:off x="8766" y="336987"/>
          <a:ext cx="5615979" cy="168479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787" tIns="443787" rIns="443787" bIns="443787"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Montserrat" panose="00000500000000000000" pitchFamily="2" charset="0"/>
            </a:rPr>
            <a:t>Act</a:t>
          </a:r>
        </a:p>
      </dsp:txBody>
      <dsp:txXfrm>
        <a:off x="8766" y="336987"/>
        <a:ext cx="5615979" cy="1684793"/>
      </dsp:txXfrm>
    </dsp:sp>
    <dsp:sp modelId="{F7AD6CDE-6125-47AF-BAEF-31360D3E9789}">
      <dsp:nvSpPr>
        <dsp:cNvPr id="0" name=""/>
        <dsp:cNvSpPr/>
      </dsp:nvSpPr>
      <dsp:spPr>
        <a:xfrm>
          <a:off x="8766" y="2021781"/>
          <a:ext cx="5615979" cy="407067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4734" tIns="554734" rIns="554734" bIns="554734" numCol="1" spcCol="1270" anchor="t" anchorCtr="0">
          <a:noAutofit/>
        </a:bodyPr>
        <a:lstStyle/>
        <a:p>
          <a:pPr marL="0" lvl="0" indent="0" algn="l" defTabSz="1066800">
            <a:lnSpc>
              <a:spcPct val="90000"/>
            </a:lnSpc>
            <a:spcBef>
              <a:spcPct val="0"/>
            </a:spcBef>
            <a:spcAft>
              <a:spcPct val="35000"/>
            </a:spcAft>
            <a:buNone/>
          </a:pPr>
          <a:r>
            <a:rPr lang="en-US" sz="2400" kern="1200" dirty="0">
              <a:latin typeface="Montserrat" panose="00000500000000000000" pitchFamily="2" charset="0"/>
            </a:rPr>
            <a:t>with reasonable promptness to obtain the information and evidence in support of the claim &amp; forward information to SSA</a:t>
          </a:r>
        </a:p>
      </dsp:txBody>
      <dsp:txXfrm>
        <a:off x="8766" y="2021781"/>
        <a:ext cx="5615979" cy="4070673"/>
      </dsp:txXfrm>
    </dsp:sp>
    <dsp:sp modelId="{092FAE48-BDC5-444C-87B0-7FC4C43058C5}">
      <dsp:nvSpPr>
        <dsp:cNvPr id="0" name=""/>
        <dsp:cNvSpPr/>
      </dsp:nvSpPr>
      <dsp:spPr>
        <a:xfrm>
          <a:off x="5732639" y="336987"/>
          <a:ext cx="5615979" cy="168479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787" tIns="443787" rIns="443787" bIns="443787"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Montserrat" panose="00000500000000000000" pitchFamily="2" charset="0"/>
            </a:rPr>
            <a:t>Assist</a:t>
          </a:r>
        </a:p>
      </dsp:txBody>
      <dsp:txXfrm>
        <a:off x="5732639" y="336987"/>
        <a:ext cx="5615979" cy="1684793"/>
      </dsp:txXfrm>
    </dsp:sp>
    <dsp:sp modelId="{994A1FF3-9B6F-4D14-85F4-FA9F6436BD2A}">
      <dsp:nvSpPr>
        <dsp:cNvPr id="0" name=""/>
        <dsp:cNvSpPr/>
      </dsp:nvSpPr>
      <dsp:spPr>
        <a:xfrm>
          <a:off x="5732639" y="2021781"/>
          <a:ext cx="5615979" cy="407067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4734" tIns="554734" rIns="554734" bIns="554734" numCol="1" spcCol="1270" anchor="t" anchorCtr="0">
          <a:noAutofit/>
        </a:bodyPr>
        <a:lstStyle/>
        <a:p>
          <a:pPr marL="0" lvl="0" indent="0" algn="l" defTabSz="1066800">
            <a:lnSpc>
              <a:spcPct val="90000"/>
            </a:lnSpc>
            <a:spcBef>
              <a:spcPct val="0"/>
            </a:spcBef>
            <a:spcAft>
              <a:spcPct val="35000"/>
            </a:spcAft>
            <a:buNone/>
          </a:pPr>
          <a:r>
            <a:rPr lang="en-US" sz="2400" kern="1200" dirty="0">
              <a:latin typeface="Montserrat" panose="00000500000000000000" pitchFamily="2" charset="0"/>
            </a:rPr>
            <a:t>claimant in complying with requests for information or evidence</a:t>
          </a:r>
        </a:p>
      </dsp:txBody>
      <dsp:txXfrm>
        <a:off x="5732639" y="2021781"/>
        <a:ext cx="5615979" cy="4070673"/>
      </dsp:txXfrm>
    </dsp:sp>
    <dsp:sp modelId="{D5FEC183-4DAD-49DB-9443-DEA21C2420B2}">
      <dsp:nvSpPr>
        <dsp:cNvPr id="0" name=""/>
        <dsp:cNvSpPr/>
      </dsp:nvSpPr>
      <dsp:spPr>
        <a:xfrm>
          <a:off x="11456513" y="336987"/>
          <a:ext cx="5615979" cy="168479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787" tIns="443787" rIns="443787" bIns="443787"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Montserrat" panose="00000500000000000000" pitchFamily="2" charset="0"/>
            </a:rPr>
            <a:t>Conduct</a:t>
          </a:r>
        </a:p>
      </dsp:txBody>
      <dsp:txXfrm>
        <a:off x="11456513" y="336987"/>
        <a:ext cx="5615979" cy="1684793"/>
      </dsp:txXfrm>
    </dsp:sp>
    <dsp:sp modelId="{9732417E-8277-4DC7-9414-AED395FE6F91}">
      <dsp:nvSpPr>
        <dsp:cNvPr id="0" name=""/>
        <dsp:cNvSpPr/>
      </dsp:nvSpPr>
      <dsp:spPr>
        <a:xfrm>
          <a:off x="11456513" y="2021781"/>
          <a:ext cx="5615979" cy="407067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4734" tIns="554734" rIns="554734" bIns="554734" numCol="1" spcCol="1270" anchor="t" anchorCtr="0">
          <a:noAutofit/>
        </a:bodyPr>
        <a:lstStyle/>
        <a:p>
          <a:pPr marL="0" lvl="0" indent="0" algn="l" defTabSz="1066800">
            <a:lnSpc>
              <a:spcPct val="90000"/>
            </a:lnSpc>
            <a:spcBef>
              <a:spcPct val="0"/>
            </a:spcBef>
            <a:spcAft>
              <a:spcPct val="35000"/>
            </a:spcAft>
            <a:buNone/>
          </a:pPr>
          <a:r>
            <a:rPr lang="en-US" sz="2400" kern="1200" dirty="0">
              <a:latin typeface="Montserrat" panose="00000500000000000000" pitchFamily="2" charset="0"/>
            </a:rPr>
            <a:t>dealings in an efficient, fair and orderly manner, including:</a:t>
          </a:r>
        </a:p>
        <a:p>
          <a:pPr marL="0" lvl="0" indent="0" algn="l" defTabSz="1066800">
            <a:lnSpc>
              <a:spcPct val="90000"/>
            </a:lnSpc>
            <a:spcBef>
              <a:spcPct val="0"/>
            </a:spcBef>
            <a:spcAft>
              <a:spcPct val="35000"/>
            </a:spcAft>
            <a:buFont typeface="Arial" panose="020B0604020202020204" pitchFamily="34" charset="0"/>
            <a:buNone/>
          </a:pPr>
          <a:r>
            <a:rPr lang="en-US" sz="2400" kern="1200" dirty="0">
              <a:solidFill>
                <a:srgbClr val="000000"/>
              </a:solidFill>
              <a:latin typeface="Montserrat"/>
            </a:rPr>
            <a:t>competent representation to a claimant</a:t>
          </a:r>
          <a:endParaRPr lang="en-US" sz="2400" kern="1200" dirty="0">
            <a:latin typeface="Montserrat" panose="00000500000000000000" pitchFamily="2" charset="0"/>
          </a:endParaRPr>
        </a:p>
        <a:p>
          <a:pPr marL="0" lvl="0" indent="0" algn="l" defTabSz="1066800">
            <a:lnSpc>
              <a:spcPct val="90000"/>
            </a:lnSpc>
            <a:spcBef>
              <a:spcPct val="0"/>
            </a:spcBef>
            <a:spcAft>
              <a:spcPct val="35000"/>
            </a:spcAft>
            <a:buFont typeface="Arial" panose="020B0604020202020204" pitchFamily="34" charset="0"/>
            <a:buNone/>
          </a:pPr>
          <a:r>
            <a:rPr lang="en-US" sz="2400" kern="1200" dirty="0">
              <a:solidFill>
                <a:srgbClr val="000000"/>
              </a:solidFill>
              <a:latin typeface="Montserrat"/>
            </a:rPr>
            <a:t>reasonable diligence and promptness in representing a claimant</a:t>
          </a:r>
        </a:p>
      </dsp:txBody>
      <dsp:txXfrm>
        <a:off x="11456513" y="2021781"/>
        <a:ext cx="5615979" cy="40706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7FF5B-35A4-4958-BF92-D9BF0AEFF0B5}">
      <dsp:nvSpPr>
        <dsp:cNvPr id="0" name=""/>
        <dsp:cNvSpPr/>
      </dsp:nvSpPr>
      <dsp:spPr>
        <a:xfrm>
          <a:off x="1950" y="2241798"/>
          <a:ext cx="2458002" cy="344120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635" tIns="330200" rIns="191635" bIns="330200" numCol="1" spcCol="1270" anchor="t" anchorCtr="0">
          <a:noAutofit/>
        </a:bodyPr>
        <a:lstStyle/>
        <a:p>
          <a:pPr marL="0" lvl="0" indent="0" algn="l" defTabSz="933450">
            <a:lnSpc>
              <a:spcPct val="90000"/>
            </a:lnSpc>
            <a:spcBef>
              <a:spcPct val="0"/>
            </a:spcBef>
            <a:spcAft>
              <a:spcPct val="35000"/>
            </a:spcAft>
            <a:buNone/>
          </a:pPr>
          <a:r>
            <a:rPr lang="en-US" sz="2100" kern="1200"/>
            <a:t>Threaten, coerce, intimidate, deceive or knowingly mislead a claimant</a:t>
          </a:r>
        </a:p>
      </dsp:txBody>
      <dsp:txXfrm>
        <a:off x="1950" y="3549455"/>
        <a:ext cx="2458002" cy="2064722"/>
      </dsp:txXfrm>
    </dsp:sp>
    <dsp:sp modelId="{31492248-DBD6-4CE7-91B0-DF399E91B252}">
      <dsp:nvSpPr>
        <dsp:cNvPr id="0" name=""/>
        <dsp:cNvSpPr/>
      </dsp:nvSpPr>
      <dsp:spPr>
        <a:xfrm>
          <a:off x="714771" y="2585918"/>
          <a:ext cx="1032361" cy="103236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487" tIns="12700" rIns="8048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5957" y="2737104"/>
        <a:ext cx="729989" cy="729989"/>
      </dsp:txXfrm>
    </dsp:sp>
    <dsp:sp modelId="{47159252-FBA7-48B6-BB93-B8B9A4D2908E}">
      <dsp:nvSpPr>
        <dsp:cNvPr id="0" name=""/>
        <dsp:cNvSpPr/>
      </dsp:nvSpPr>
      <dsp:spPr>
        <a:xfrm>
          <a:off x="1950" y="5682929"/>
          <a:ext cx="245800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6B893E-945F-4628-AB6A-F3B0D4A7E4A0}">
      <dsp:nvSpPr>
        <dsp:cNvPr id="0" name=""/>
        <dsp:cNvSpPr/>
      </dsp:nvSpPr>
      <dsp:spPr>
        <a:xfrm>
          <a:off x="2705753" y="2241798"/>
          <a:ext cx="2458002" cy="344120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635" tIns="330200" rIns="191635" bIns="330200" numCol="1" spcCol="1270" anchor="t" anchorCtr="0">
          <a:noAutofit/>
        </a:bodyPr>
        <a:lstStyle/>
        <a:p>
          <a:pPr marL="0" lvl="0" indent="0" algn="l" defTabSz="933450">
            <a:lnSpc>
              <a:spcPct val="90000"/>
            </a:lnSpc>
            <a:spcBef>
              <a:spcPct val="0"/>
            </a:spcBef>
            <a:spcAft>
              <a:spcPct val="35000"/>
            </a:spcAft>
            <a:buNone/>
          </a:pPr>
          <a:r>
            <a:rPr lang="en-US" sz="2100" kern="1200"/>
            <a:t>Knowingly present false or misleading statements</a:t>
          </a:r>
        </a:p>
      </dsp:txBody>
      <dsp:txXfrm>
        <a:off x="2705753" y="3549455"/>
        <a:ext cx="2458002" cy="2064722"/>
      </dsp:txXfrm>
    </dsp:sp>
    <dsp:sp modelId="{27684881-5420-4025-80CA-5425F16E9B41}">
      <dsp:nvSpPr>
        <dsp:cNvPr id="0" name=""/>
        <dsp:cNvSpPr/>
      </dsp:nvSpPr>
      <dsp:spPr>
        <a:xfrm>
          <a:off x="3418574" y="2585918"/>
          <a:ext cx="1032361" cy="103236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487" tIns="12700" rIns="8048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69760" y="2737104"/>
        <a:ext cx="729989" cy="729989"/>
      </dsp:txXfrm>
    </dsp:sp>
    <dsp:sp modelId="{724A9FE4-BD3F-487C-8152-2ECACB306621}">
      <dsp:nvSpPr>
        <dsp:cNvPr id="0" name=""/>
        <dsp:cNvSpPr/>
      </dsp:nvSpPr>
      <dsp:spPr>
        <a:xfrm>
          <a:off x="2705753" y="5682929"/>
          <a:ext cx="245800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CA4129-3D53-4B68-8E8A-4A930E49C817}">
      <dsp:nvSpPr>
        <dsp:cNvPr id="0" name=""/>
        <dsp:cNvSpPr/>
      </dsp:nvSpPr>
      <dsp:spPr>
        <a:xfrm>
          <a:off x="5409556" y="2241798"/>
          <a:ext cx="2458002" cy="344120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635" tIns="330200" rIns="191635" bIns="330200" numCol="1" spcCol="1270" anchor="t" anchorCtr="0">
          <a:noAutofit/>
        </a:bodyPr>
        <a:lstStyle/>
        <a:p>
          <a:pPr marL="0" lvl="0" indent="0" algn="l" defTabSz="933450">
            <a:lnSpc>
              <a:spcPct val="90000"/>
            </a:lnSpc>
            <a:spcBef>
              <a:spcPct val="0"/>
            </a:spcBef>
            <a:spcAft>
              <a:spcPct val="35000"/>
            </a:spcAft>
            <a:buNone/>
          </a:pPr>
          <a:r>
            <a:rPr lang="en-US" sz="2100" kern="1200"/>
            <a:t>Knowingly cause unreasonable delays</a:t>
          </a:r>
        </a:p>
      </dsp:txBody>
      <dsp:txXfrm>
        <a:off x="5409556" y="3549455"/>
        <a:ext cx="2458002" cy="2064722"/>
      </dsp:txXfrm>
    </dsp:sp>
    <dsp:sp modelId="{08F6B5E4-FE78-497E-BF98-A85D80C8EFEC}">
      <dsp:nvSpPr>
        <dsp:cNvPr id="0" name=""/>
        <dsp:cNvSpPr/>
      </dsp:nvSpPr>
      <dsp:spPr>
        <a:xfrm>
          <a:off x="6122377" y="2585918"/>
          <a:ext cx="1032361" cy="103236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487" tIns="12700" rIns="8048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73563" y="2737104"/>
        <a:ext cx="729989" cy="729989"/>
      </dsp:txXfrm>
    </dsp:sp>
    <dsp:sp modelId="{E4EDA8B3-EFB5-48E2-9F39-97167F1C4F6A}">
      <dsp:nvSpPr>
        <dsp:cNvPr id="0" name=""/>
        <dsp:cNvSpPr/>
      </dsp:nvSpPr>
      <dsp:spPr>
        <a:xfrm>
          <a:off x="5409556" y="5682929"/>
          <a:ext cx="245800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698D7-3153-47E2-A813-8E41E3D89011}">
      <dsp:nvSpPr>
        <dsp:cNvPr id="0" name=""/>
        <dsp:cNvSpPr/>
      </dsp:nvSpPr>
      <dsp:spPr>
        <a:xfrm>
          <a:off x="8113359" y="2241798"/>
          <a:ext cx="2458002" cy="344120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635" tIns="330200" rIns="191635" bIns="330200" numCol="1" spcCol="1270" anchor="t" anchorCtr="0">
          <a:noAutofit/>
        </a:bodyPr>
        <a:lstStyle/>
        <a:p>
          <a:pPr marL="0" lvl="0" indent="0" algn="l" defTabSz="933450">
            <a:lnSpc>
              <a:spcPct val="90000"/>
            </a:lnSpc>
            <a:spcBef>
              <a:spcPct val="0"/>
            </a:spcBef>
            <a:spcAft>
              <a:spcPct val="35000"/>
            </a:spcAft>
            <a:buNone/>
          </a:pPr>
          <a:r>
            <a:rPr lang="en-US" sz="2100" kern="1200"/>
            <a:t>Divulge information without claimant’s consent</a:t>
          </a:r>
        </a:p>
      </dsp:txBody>
      <dsp:txXfrm>
        <a:off x="8113359" y="3549455"/>
        <a:ext cx="2458002" cy="2064722"/>
      </dsp:txXfrm>
    </dsp:sp>
    <dsp:sp modelId="{756627B0-6717-4444-B92F-207CEA5A146E}">
      <dsp:nvSpPr>
        <dsp:cNvPr id="0" name=""/>
        <dsp:cNvSpPr/>
      </dsp:nvSpPr>
      <dsp:spPr>
        <a:xfrm>
          <a:off x="8826179" y="2585918"/>
          <a:ext cx="1032361" cy="103236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487" tIns="12700" rIns="80487"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77365" y="2737104"/>
        <a:ext cx="729989" cy="729989"/>
      </dsp:txXfrm>
    </dsp:sp>
    <dsp:sp modelId="{BA924F9C-A01C-49FD-86E9-51552EB9644E}">
      <dsp:nvSpPr>
        <dsp:cNvPr id="0" name=""/>
        <dsp:cNvSpPr/>
      </dsp:nvSpPr>
      <dsp:spPr>
        <a:xfrm>
          <a:off x="8113359" y="5682929"/>
          <a:ext cx="245800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C6201-539C-4809-9D4C-807037403BAD}">
      <dsp:nvSpPr>
        <dsp:cNvPr id="0" name=""/>
        <dsp:cNvSpPr/>
      </dsp:nvSpPr>
      <dsp:spPr>
        <a:xfrm>
          <a:off x="10817161" y="2241798"/>
          <a:ext cx="2458002" cy="344120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635" tIns="330200" rIns="191635" bIns="330200" numCol="1" spcCol="1270" anchor="t" anchorCtr="0">
          <a:noAutofit/>
        </a:bodyPr>
        <a:lstStyle/>
        <a:p>
          <a:pPr marL="0" lvl="0" indent="0" algn="l" defTabSz="933450">
            <a:lnSpc>
              <a:spcPct val="90000"/>
            </a:lnSpc>
            <a:spcBef>
              <a:spcPct val="0"/>
            </a:spcBef>
            <a:spcAft>
              <a:spcPct val="35000"/>
            </a:spcAft>
            <a:buNone/>
          </a:pPr>
          <a:r>
            <a:rPr lang="en-US" sz="2100" kern="1200"/>
            <a:t>Refuse to comply with SSA rules</a:t>
          </a:r>
        </a:p>
      </dsp:txBody>
      <dsp:txXfrm>
        <a:off x="10817161" y="3549455"/>
        <a:ext cx="2458002" cy="2064722"/>
      </dsp:txXfrm>
    </dsp:sp>
    <dsp:sp modelId="{163AE05B-369C-4B40-96A3-C0F9BF2768F1}">
      <dsp:nvSpPr>
        <dsp:cNvPr id="0" name=""/>
        <dsp:cNvSpPr/>
      </dsp:nvSpPr>
      <dsp:spPr>
        <a:xfrm>
          <a:off x="11529982" y="2585918"/>
          <a:ext cx="1032361" cy="103236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487" tIns="12700" rIns="80487" bIns="12700" numCol="1" spcCol="1270" anchor="ctr" anchorCtr="0">
          <a:noAutofit/>
        </a:bodyPr>
        <a:lstStyle/>
        <a:p>
          <a:pPr marL="0" lvl="0" indent="0" algn="ctr" defTabSz="2133600">
            <a:lnSpc>
              <a:spcPct val="90000"/>
            </a:lnSpc>
            <a:spcBef>
              <a:spcPct val="0"/>
            </a:spcBef>
            <a:spcAft>
              <a:spcPct val="35000"/>
            </a:spcAft>
            <a:buNone/>
          </a:pPr>
          <a:r>
            <a:rPr lang="en-US" sz="4800" kern="1200"/>
            <a:t>5</a:t>
          </a:r>
        </a:p>
      </dsp:txBody>
      <dsp:txXfrm>
        <a:off x="11681168" y="2737104"/>
        <a:ext cx="729989" cy="729989"/>
      </dsp:txXfrm>
    </dsp:sp>
    <dsp:sp modelId="{3EDFE9DA-FD38-4B61-87B0-A86079E38EBB}">
      <dsp:nvSpPr>
        <dsp:cNvPr id="0" name=""/>
        <dsp:cNvSpPr/>
      </dsp:nvSpPr>
      <dsp:spPr>
        <a:xfrm>
          <a:off x="10817161" y="5682929"/>
          <a:ext cx="245800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F4172D-7015-4A07-B1C1-8AB959250D7A}">
      <dsp:nvSpPr>
        <dsp:cNvPr id="0" name=""/>
        <dsp:cNvSpPr/>
      </dsp:nvSpPr>
      <dsp:spPr>
        <a:xfrm>
          <a:off x="13520964" y="2241798"/>
          <a:ext cx="2458002" cy="344120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635" tIns="330200" rIns="191635" bIns="330200" numCol="1" spcCol="1270" anchor="t" anchorCtr="0">
          <a:noAutofit/>
        </a:bodyPr>
        <a:lstStyle/>
        <a:p>
          <a:pPr marL="0" lvl="0" indent="0" algn="l" defTabSz="933450">
            <a:lnSpc>
              <a:spcPct val="90000"/>
            </a:lnSpc>
            <a:spcBef>
              <a:spcPct val="0"/>
            </a:spcBef>
            <a:spcAft>
              <a:spcPct val="35000"/>
            </a:spcAft>
            <a:buNone/>
          </a:pPr>
          <a:r>
            <a:rPr lang="en-US" sz="2100" kern="1200"/>
            <a:t>Advise a claimant not to comply with SSA rules</a:t>
          </a:r>
        </a:p>
      </dsp:txBody>
      <dsp:txXfrm>
        <a:off x="13520964" y="3549455"/>
        <a:ext cx="2458002" cy="2064722"/>
      </dsp:txXfrm>
    </dsp:sp>
    <dsp:sp modelId="{4A7ACC7C-C90F-423E-8B4A-D8532B2EE0FB}">
      <dsp:nvSpPr>
        <dsp:cNvPr id="0" name=""/>
        <dsp:cNvSpPr/>
      </dsp:nvSpPr>
      <dsp:spPr>
        <a:xfrm>
          <a:off x="14233785" y="2585918"/>
          <a:ext cx="1032361" cy="103236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487" tIns="12700" rIns="80487" bIns="12700" numCol="1" spcCol="1270" anchor="ctr" anchorCtr="0">
          <a:noAutofit/>
        </a:bodyPr>
        <a:lstStyle/>
        <a:p>
          <a:pPr marL="0" lvl="0" indent="0" algn="ctr" defTabSz="2133600">
            <a:lnSpc>
              <a:spcPct val="90000"/>
            </a:lnSpc>
            <a:spcBef>
              <a:spcPct val="0"/>
            </a:spcBef>
            <a:spcAft>
              <a:spcPct val="35000"/>
            </a:spcAft>
            <a:buNone/>
          </a:pPr>
          <a:r>
            <a:rPr lang="en-US" sz="4800" kern="1200"/>
            <a:t>6</a:t>
          </a:r>
        </a:p>
      </dsp:txBody>
      <dsp:txXfrm>
        <a:off x="14384971" y="2737104"/>
        <a:ext cx="729989" cy="729989"/>
      </dsp:txXfrm>
    </dsp:sp>
    <dsp:sp modelId="{3587B1BF-E9A8-4256-8EB0-34BC297A336F}">
      <dsp:nvSpPr>
        <dsp:cNvPr id="0" name=""/>
        <dsp:cNvSpPr/>
      </dsp:nvSpPr>
      <dsp:spPr>
        <a:xfrm>
          <a:off x="13520964" y="5682929"/>
          <a:ext cx="245800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1F2E3-1E3A-409C-B8A9-DFDD6BCDF238}">
      <dsp:nvSpPr>
        <dsp:cNvPr id="0" name=""/>
        <dsp:cNvSpPr/>
      </dsp:nvSpPr>
      <dsp:spPr>
        <a:xfrm>
          <a:off x="0" y="90524"/>
          <a:ext cx="165354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Screen Youth for Eligibility for SSI</a:t>
          </a:r>
        </a:p>
      </dsp:txBody>
      <dsp:txXfrm>
        <a:off x="39809" y="130333"/>
        <a:ext cx="16455782" cy="735872"/>
      </dsp:txXfrm>
    </dsp:sp>
    <dsp:sp modelId="{22D3E545-5437-4FB5-A035-4AE6CF27D8AB}">
      <dsp:nvSpPr>
        <dsp:cNvPr id="0" name=""/>
        <dsp:cNvSpPr/>
      </dsp:nvSpPr>
      <dsp:spPr>
        <a:xfrm>
          <a:off x="0" y="1003934"/>
          <a:ext cx="165354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Apply for SSI for Youth who Screen as Likely to be Eligible</a:t>
          </a:r>
        </a:p>
      </dsp:txBody>
      <dsp:txXfrm>
        <a:off x="39809" y="1043743"/>
        <a:ext cx="16455782" cy="735872"/>
      </dsp:txXfrm>
    </dsp:sp>
    <dsp:sp modelId="{17F19C2F-FA02-4D4C-863C-83EB4E9682E1}">
      <dsp:nvSpPr>
        <dsp:cNvPr id="0" name=""/>
        <dsp:cNvSpPr/>
      </dsp:nvSpPr>
      <dsp:spPr>
        <a:xfrm>
          <a:off x="0" y="1917344"/>
          <a:ext cx="165354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Appeal Denials</a:t>
          </a:r>
        </a:p>
      </dsp:txBody>
      <dsp:txXfrm>
        <a:off x="39809" y="1957153"/>
        <a:ext cx="16455782" cy="735872"/>
      </dsp:txXfrm>
    </dsp:sp>
    <dsp:sp modelId="{B58003A8-A8D7-4155-A952-F6A5F22C05B5}">
      <dsp:nvSpPr>
        <dsp:cNvPr id="0" name=""/>
        <dsp:cNvSpPr/>
      </dsp:nvSpPr>
      <dsp:spPr>
        <a:xfrm>
          <a:off x="0" y="2830754"/>
          <a:ext cx="165354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Age 18 Redeterminations</a:t>
          </a:r>
          <a:endParaRPr lang="en-US" sz="3400" kern="1200" dirty="0"/>
        </a:p>
      </dsp:txBody>
      <dsp:txXfrm>
        <a:off x="39809" y="2870563"/>
        <a:ext cx="16455782" cy="735872"/>
      </dsp:txXfrm>
    </dsp:sp>
    <dsp:sp modelId="{4D91972E-8AF0-485A-BDF8-E1DE276BFC4F}">
      <dsp:nvSpPr>
        <dsp:cNvPr id="0" name=""/>
        <dsp:cNvSpPr/>
      </dsp:nvSpPr>
      <dsp:spPr>
        <a:xfrm>
          <a:off x="0" y="3744165"/>
          <a:ext cx="165354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Representative Payees </a:t>
          </a:r>
        </a:p>
      </dsp:txBody>
      <dsp:txXfrm>
        <a:off x="39809" y="3783974"/>
        <a:ext cx="16455782" cy="735872"/>
      </dsp:txXfrm>
    </dsp:sp>
    <dsp:sp modelId="{7FAED8B3-D677-4EE6-8C65-EFDD4F656C27}">
      <dsp:nvSpPr>
        <dsp:cNvPr id="0" name=""/>
        <dsp:cNvSpPr/>
      </dsp:nvSpPr>
      <dsp:spPr>
        <a:xfrm>
          <a:off x="0" y="4657575"/>
          <a:ext cx="165354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Accounting</a:t>
          </a:r>
        </a:p>
      </dsp:txBody>
      <dsp:txXfrm>
        <a:off x="39809" y="4697384"/>
        <a:ext cx="16455782" cy="735872"/>
      </dsp:txXfrm>
    </dsp:sp>
    <dsp:sp modelId="{F3231FD1-083C-4153-813E-BB29C9F5A00A}">
      <dsp:nvSpPr>
        <dsp:cNvPr id="0" name=""/>
        <dsp:cNvSpPr/>
      </dsp:nvSpPr>
      <dsp:spPr>
        <a:xfrm>
          <a:off x="0" y="5570985"/>
          <a:ext cx="165354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Code Switching</a:t>
          </a:r>
        </a:p>
      </dsp:txBody>
      <dsp:txXfrm>
        <a:off x="39809" y="5610794"/>
        <a:ext cx="16455782" cy="7358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D99CB-37F9-4445-A909-55FC1A7B6889}">
      <dsp:nvSpPr>
        <dsp:cNvPr id="0" name=""/>
        <dsp:cNvSpPr/>
      </dsp:nvSpPr>
      <dsp:spPr>
        <a:xfrm>
          <a:off x="2345" y="2083"/>
          <a:ext cx="5334690" cy="53346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latin typeface="Montserrat" panose="00000500000000000000" pitchFamily="2" charset="0"/>
            </a:rPr>
            <a:t>Youth should be screened within 3 months of entering foster care</a:t>
          </a:r>
        </a:p>
      </dsp:txBody>
      <dsp:txXfrm>
        <a:off x="783592" y="783330"/>
        <a:ext cx="3772196" cy="3772196"/>
      </dsp:txXfrm>
    </dsp:sp>
    <dsp:sp modelId="{FC7C19F8-72D5-4EDB-8C2C-775FB6A356F0}">
      <dsp:nvSpPr>
        <dsp:cNvPr id="0" name=""/>
        <dsp:cNvSpPr/>
      </dsp:nvSpPr>
      <dsp:spPr>
        <a:xfrm>
          <a:off x="5200854" y="-428887"/>
          <a:ext cx="3954972" cy="18004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5200854" y="-68795"/>
        <a:ext cx="3414835" cy="1080274"/>
      </dsp:txXfrm>
    </dsp:sp>
    <dsp:sp modelId="{E39A56A0-D736-496B-8418-1A98E7F14D23}">
      <dsp:nvSpPr>
        <dsp:cNvPr id="0" name=""/>
        <dsp:cNvSpPr/>
      </dsp:nvSpPr>
      <dsp:spPr>
        <a:xfrm>
          <a:off x="9019661" y="2083"/>
          <a:ext cx="5334690" cy="53346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latin typeface="Montserrat" panose="00000500000000000000" pitchFamily="2" charset="0"/>
            </a:rPr>
            <a:t>Youth should be re-screened at least once each year thereafter </a:t>
          </a:r>
        </a:p>
      </dsp:txBody>
      <dsp:txXfrm>
        <a:off x="9800908" y="783330"/>
        <a:ext cx="3772196" cy="3772196"/>
      </dsp:txXfrm>
    </dsp:sp>
    <dsp:sp modelId="{9B8EA5E5-09CE-4381-B1D5-22DC1FBAF74C}">
      <dsp:nvSpPr>
        <dsp:cNvPr id="0" name=""/>
        <dsp:cNvSpPr/>
      </dsp:nvSpPr>
      <dsp:spPr>
        <a:xfrm rot="10800000">
          <a:off x="5044766" y="3662666"/>
          <a:ext cx="3954972" cy="18004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rot="10800000">
        <a:off x="5584903" y="4022758"/>
        <a:ext cx="3414835" cy="10802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E9DAA-AAC2-40B8-AF5C-D04648AC0FF1}">
      <dsp:nvSpPr>
        <dsp:cNvPr id="0" name=""/>
        <dsp:cNvSpPr/>
      </dsp:nvSpPr>
      <dsp:spPr>
        <a:xfrm>
          <a:off x="70" y="1028554"/>
          <a:ext cx="6852340" cy="41114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2355850">
            <a:lnSpc>
              <a:spcPct val="90000"/>
            </a:lnSpc>
            <a:spcBef>
              <a:spcPct val="0"/>
            </a:spcBef>
            <a:spcAft>
              <a:spcPct val="35000"/>
            </a:spcAft>
            <a:buNone/>
          </a:pPr>
          <a:r>
            <a:rPr lang="en-US" sz="5300" kern="1200" dirty="0">
              <a:latin typeface="Montserrat" panose="00000500000000000000" pitchFamily="2" charset="0"/>
            </a:rPr>
            <a:t>Establish appropriate financial accounts and procedures for distributing money</a:t>
          </a:r>
        </a:p>
      </dsp:txBody>
      <dsp:txXfrm>
        <a:off x="70" y="1028554"/>
        <a:ext cx="6852340" cy="4111404"/>
      </dsp:txXfrm>
    </dsp:sp>
    <dsp:sp modelId="{BE4346AE-9BE4-4DB3-B1D9-16177FFAA088}">
      <dsp:nvSpPr>
        <dsp:cNvPr id="0" name=""/>
        <dsp:cNvSpPr/>
      </dsp:nvSpPr>
      <dsp:spPr>
        <a:xfrm>
          <a:off x="6927004" y="2962756"/>
          <a:ext cx="1027851" cy="24300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5838DA-CB14-42AF-8C09-89E71144B900}">
      <dsp:nvSpPr>
        <dsp:cNvPr id="0" name=""/>
        <dsp:cNvSpPr/>
      </dsp:nvSpPr>
      <dsp:spPr>
        <a:xfrm>
          <a:off x="8029448" y="1028554"/>
          <a:ext cx="6852340" cy="41114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2355850">
            <a:lnSpc>
              <a:spcPct val="90000"/>
            </a:lnSpc>
            <a:spcBef>
              <a:spcPct val="0"/>
            </a:spcBef>
            <a:spcAft>
              <a:spcPct val="35000"/>
            </a:spcAft>
            <a:buNone/>
          </a:pPr>
          <a:r>
            <a:rPr lang="en-US" sz="5300" kern="1200" dirty="0">
              <a:latin typeface="Montserrat" panose="00000500000000000000" pitchFamily="2" charset="0"/>
            </a:rPr>
            <a:t>Advise and assist youth regarding any accumulated benefits in accounts</a:t>
          </a:r>
        </a:p>
      </dsp:txBody>
      <dsp:txXfrm>
        <a:off x="8029448" y="1028554"/>
        <a:ext cx="6852340" cy="411140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fld id="{B7268E1E-0E44-426D-905E-8AD9B19D2182}" type="datetimeFigureOut">
              <a:rPr lang="cs-CZ" smtClean="0"/>
              <a:t>21.06.2023</a:t>
            </a:fld>
            <a:endParaRPr lang="cs-CZ"/>
          </a:p>
        </p:txBody>
      </p:sp>
      <p:sp>
        <p:nvSpPr>
          <p:cNvPr id="4" name="Slide Image Placeholder 3"/>
          <p:cNvSpPr>
            <a:spLocks noGrp="1" noRot="1" noChangeAspect="1"/>
          </p:cNvSpPr>
          <p:nvPr>
            <p:ph type="sldImg" idx="2"/>
          </p:nvPr>
        </p:nvSpPr>
        <p:spPr>
          <a:xfrm>
            <a:off x="914400" y="517926"/>
            <a:ext cx="3488872" cy="1963092"/>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2652591"/>
            <a:ext cx="5638800" cy="63088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868363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14153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30272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440316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57761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71871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78633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588824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53315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822442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45308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a:xfrm>
            <a:off x="914400" y="3283938"/>
            <a:ext cx="4876800" cy="3112365"/>
          </a:xfrm>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164338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754192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150520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165071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3568260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4213684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77849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036942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384533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3952233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2133801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788836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66738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2764373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73827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2617288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348051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96131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274638"/>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777040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1139078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3224695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3872327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4074605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1219859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3292668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3990775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47</a:t>
            </a:fld>
            <a:endParaRPr lang="cs-CZ"/>
          </a:p>
        </p:txBody>
      </p:sp>
    </p:spTree>
    <p:extLst>
      <p:ext uri="{BB962C8B-B14F-4D97-AF65-F5344CB8AC3E}">
        <p14:creationId xmlns:p14="http://schemas.microsoft.com/office/powerpoint/2010/main" val="1495592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48</a:t>
            </a:fld>
            <a:endParaRPr lang="cs-CZ"/>
          </a:p>
        </p:txBody>
      </p:sp>
    </p:spTree>
    <p:extLst>
      <p:ext uri="{BB962C8B-B14F-4D97-AF65-F5344CB8AC3E}">
        <p14:creationId xmlns:p14="http://schemas.microsoft.com/office/powerpoint/2010/main" val="3778015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endParaRPr lang="en-US" b="1"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50</a:t>
            </a:fld>
            <a:endParaRPr lang="cs-CZ"/>
          </a:p>
        </p:txBody>
      </p:sp>
    </p:spTree>
    <p:extLst>
      <p:ext uri="{BB962C8B-B14F-4D97-AF65-F5344CB8AC3E}">
        <p14:creationId xmlns:p14="http://schemas.microsoft.com/office/powerpoint/2010/main" val="3837619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51</a:t>
            </a:fld>
            <a:endParaRPr lang="cs-CZ"/>
          </a:p>
        </p:txBody>
      </p:sp>
    </p:spTree>
    <p:extLst>
      <p:ext uri="{BB962C8B-B14F-4D97-AF65-F5344CB8AC3E}">
        <p14:creationId xmlns:p14="http://schemas.microsoft.com/office/powerpoint/2010/main" val="3943541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54</a:t>
            </a:fld>
            <a:endParaRPr lang="cs-CZ"/>
          </a:p>
        </p:txBody>
      </p:sp>
    </p:spTree>
    <p:extLst>
      <p:ext uri="{BB962C8B-B14F-4D97-AF65-F5344CB8AC3E}">
        <p14:creationId xmlns:p14="http://schemas.microsoft.com/office/powerpoint/2010/main" val="1509116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55</a:t>
            </a:fld>
            <a:endParaRPr lang="cs-CZ"/>
          </a:p>
        </p:txBody>
      </p:sp>
    </p:spTree>
    <p:extLst>
      <p:ext uri="{BB962C8B-B14F-4D97-AF65-F5344CB8AC3E}">
        <p14:creationId xmlns:p14="http://schemas.microsoft.com/office/powerpoint/2010/main" val="15894547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56</a:t>
            </a:fld>
            <a:endParaRPr lang="cs-CZ"/>
          </a:p>
        </p:txBody>
      </p:sp>
    </p:spTree>
    <p:extLst>
      <p:ext uri="{BB962C8B-B14F-4D97-AF65-F5344CB8AC3E}">
        <p14:creationId xmlns:p14="http://schemas.microsoft.com/office/powerpoint/2010/main" val="976122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57</a:t>
            </a:fld>
            <a:endParaRPr lang="cs-CZ"/>
          </a:p>
        </p:txBody>
      </p:sp>
    </p:spTree>
    <p:extLst>
      <p:ext uri="{BB962C8B-B14F-4D97-AF65-F5344CB8AC3E}">
        <p14:creationId xmlns:p14="http://schemas.microsoft.com/office/powerpoint/2010/main" val="2223055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58</a:t>
            </a:fld>
            <a:endParaRPr lang="cs-CZ"/>
          </a:p>
        </p:txBody>
      </p:sp>
    </p:spTree>
    <p:extLst>
      <p:ext uri="{BB962C8B-B14F-4D97-AF65-F5344CB8AC3E}">
        <p14:creationId xmlns:p14="http://schemas.microsoft.com/office/powerpoint/2010/main" val="28078430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59</a:t>
            </a:fld>
            <a:endParaRPr lang="cs-CZ"/>
          </a:p>
        </p:txBody>
      </p:sp>
    </p:spTree>
    <p:extLst>
      <p:ext uri="{BB962C8B-B14F-4D97-AF65-F5344CB8AC3E}">
        <p14:creationId xmlns:p14="http://schemas.microsoft.com/office/powerpoint/2010/main" val="26804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a:xfrm>
            <a:off x="5180013" y="6567876"/>
            <a:ext cx="3962400" cy="344750"/>
          </a:xfrm>
          <a:prstGeom prst="rect">
            <a:avLst/>
          </a:prstGeom>
        </p:spPr>
        <p:txBody>
          <a:bodyPr/>
          <a:lstStyle/>
          <a:p>
            <a:fld id="{871B2431-D351-4C6E-A3CF-9DFAC0E3E050}" type="slidenum">
              <a:rPr lang="cs-CZ" smtClean="0"/>
              <a:t>60</a:t>
            </a:fld>
            <a:endParaRPr lang="cs-CZ"/>
          </a:p>
        </p:txBody>
      </p:sp>
    </p:spTree>
    <p:extLst>
      <p:ext uri="{BB962C8B-B14F-4D97-AF65-F5344CB8AC3E}">
        <p14:creationId xmlns:p14="http://schemas.microsoft.com/office/powerpoint/2010/main" val="8652299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61</a:t>
            </a:fld>
            <a:endParaRPr lang="cs-CZ"/>
          </a:p>
        </p:txBody>
      </p:sp>
    </p:spTree>
    <p:extLst>
      <p:ext uri="{BB962C8B-B14F-4D97-AF65-F5344CB8AC3E}">
        <p14:creationId xmlns:p14="http://schemas.microsoft.com/office/powerpoint/2010/main" val="40826222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62</a:t>
            </a:fld>
            <a:endParaRPr lang="cs-CZ"/>
          </a:p>
        </p:txBody>
      </p:sp>
    </p:spTree>
    <p:extLst>
      <p:ext uri="{BB962C8B-B14F-4D97-AF65-F5344CB8AC3E}">
        <p14:creationId xmlns:p14="http://schemas.microsoft.com/office/powerpoint/2010/main" val="4063247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63</a:t>
            </a:fld>
            <a:endParaRPr lang="cs-CZ"/>
          </a:p>
        </p:txBody>
      </p:sp>
    </p:spTree>
    <p:extLst>
      <p:ext uri="{BB962C8B-B14F-4D97-AF65-F5344CB8AC3E}">
        <p14:creationId xmlns:p14="http://schemas.microsoft.com/office/powerpoint/2010/main" val="2076072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64</a:t>
            </a:fld>
            <a:endParaRPr lang="cs-CZ"/>
          </a:p>
        </p:txBody>
      </p:sp>
    </p:spTree>
    <p:extLst>
      <p:ext uri="{BB962C8B-B14F-4D97-AF65-F5344CB8AC3E}">
        <p14:creationId xmlns:p14="http://schemas.microsoft.com/office/powerpoint/2010/main" val="958805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65</a:t>
            </a:fld>
            <a:endParaRPr lang="cs-CZ"/>
          </a:p>
        </p:txBody>
      </p:sp>
    </p:spTree>
    <p:extLst>
      <p:ext uri="{BB962C8B-B14F-4D97-AF65-F5344CB8AC3E}">
        <p14:creationId xmlns:p14="http://schemas.microsoft.com/office/powerpoint/2010/main" val="36445728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66</a:t>
            </a:fld>
            <a:endParaRPr lang="cs-CZ"/>
          </a:p>
        </p:txBody>
      </p:sp>
    </p:spTree>
    <p:extLst>
      <p:ext uri="{BB962C8B-B14F-4D97-AF65-F5344CB8AC3E}">
        <p14:creationId xmlns:p14="http://schemas.microsoft.com/office/powerpoint/2010/main" val="388191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67</a:t>
            </a:fld>
            <a:endParaRPr lang="cs-CZ"/>
          </a:p>
        </p:txBody>
      </p:sp>
    </p:spTree>
    <p:extLst>
      <p:ext uri="{BB962C8B-B14F-4D97-AF65-F5344CB8AC3E}">
        <p14:creationId xmlns:p14="http://schemas.microsoft.com/office/powerpoint/2010/main" val="23605847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68</a:t>
            </a:fld>
            <a:endParaRPr lang="cs-CZ"/>
          </a:p>
        </p:txBody>
      </p:sp>
    </p:spTree>
    <p:extLst>
      <p:ext uri="{BB962C8B-B14F-4D97-AF65-F5344CB8AC3E}">
        <p14:creationId xmlns:p14="http://schemas.microsoft.com/office/powerpoint/2010/main" val="40640735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69</a:t>
            </a:fld>
            <a:endParaRPr lang="cs-CZ"/>
          </a:p>
        </p:txBody>
      </p:sp>
    </p:spTree>
    <p:extLst>
      <p:ext uri="{BB962C8B-B14F-4D97-AF65-F5344CB8AC3E}">
        <p14:creationId xmlns:p14="http://schemas.microsoft.com/office/powerpoint/2010/main" val="109867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821550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70</a:t>
            </a:fld>
            <a:endParaRPr lang="cs-CZ"/>
          </a:p>
        </p:txBody>
      </p:sp>
    </p:spTree>
    <p:extLst>
      <p:ext uri="{BB962C8B-B14F-4D97-AF65-F5344CB8AC3E}">
        <p14:creationId xmlns:p14="http://schemas.microsoft.com/office/powerpoint/2010/main" val="4022093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71</a:t>
            </a:fld>
            <a:endParaRPr lang="cs-CZ"/>
          </a:p>
        </p:txBody>
      </p:sp>
    </p:spTree>
    <p:extLst>
      <p:ext uri="{BB962C8B-B14F-4D97-AF65-F5344CB8AC3E}">
        <p14:creationId xmlns:p14="http://schemas.microsoft.com/office/powerpoint/2010/main" val="30944999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72</a:t>
            </a:fld>
            <a:endParaRPr lang="cs-CZ"/>
          </a:p>
        </p:txBody>
      </p:sp>
    </p:spTree>
    <p:extLst>
      <p:ext uri="{BB962C8B-B14F-4D97-AF65-F5344CB8AC3E}">
        <p14:creationId xmlns:p14="http://schemas.microsoft.com/office/powerpoint/2010/main" val="31905239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73</a:t>
            </a:fld>
            <a:endParaRPr lang="cs-CZ"/>
          </a:p>
        </p:txBody>
      </p:sp>
    </p:spTree>
    <p:extLst>
      <p:ext uri="{BB962C8B-B14F-4D97-AF65-F5344CB8AC3E}">
        <p14:creationId xmlns:p14="http://schemas.microsoft.com/office/powerpoint/2010/main" val="7986500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75</a:t>
            </a:fld>
            <a:endParaRPr lang="cs-CZ"/>
          </a:p>
        </p:txBody>
      </p:sp>
    </p:spTree>
    <p:extLst>
      <p:ext uri="{BB962C8B-B14F-4D97-AF65-F5344CB8AC3E}">
        <p14:creationId xmlns:p14="http://schemas.microsoft.com/office/powerpoint/2010/main" val="25685366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3563" y="211138"/>
            <a:ext cx="2046287" cy="1152525"/>
          </a:xfrm>
        </p:spPr>
      </p:sp>
      <p:sp>
        <p:nvSpPr>
          <p:cNvPr id="3" name="Notes Placeholder 2"/>
          <p:cNvSpPr>
            <a:spLocks noGrp="1"/>
          </p:cNvSpPr>
          <p:nvPr>
            <p:ph type="body" idx="1"/>
          </p:nvPr>
        </p:nvSpPr>
        <p:spPr>
          <a:xfrm>
            <a:off x="708660" y="1588255"/>
            <a:ext cx="5669280" cy="6089233"/>
          </a:xfrm>
        </p:spPr>
        <p:txBody>
          <a:bodyPr/>
          <a:lstStyle/>
          <a:p>
            <a:endParaRPr lang="en-US" sz="1400" dirty="0"/>
          </a:p>
          <a:p>
            <a:endParaRPr lang="en-US" sz="1400" dirty="0"/>
          </a:p>
          <a:p>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F4C1E5AE-4447-43EB-AD0A-3FCC28D698FD}" type="slidenum">
              <a:rPr lang="en-US" smtClean="0"/>
              <a:t>76</a:t>
            </a:fld>
            <a:endParaRPr lang="en-US"/>
          </a:p>
        </p:txBody>
      </p:sp>
    </p:spTree>
    <p:extLst>
      <p:ext uri="{BB962C8B-B14F-4D97-AF65-F5344CB8AC3E}">
        <p14:creationId xmlns:p14="http://schemas.microsoft.com/office/powerpoint/2010/main" val="6441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63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635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66950" y="517525"/>
            <a:ext cx="4610100" cy="25939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83938"/>
            <a:ext cx="7315200" cy="3112365"/>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67876"/>
            <a:ext cx="3962400" cy="34475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67876"/>
            <a:ext cx="3962400" cy="34475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517525"/>
            <a:ext cx="4610100" cy="2593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5180013" y="6567876"/>
            <a:ext cx="3962400" cy="344750"/>
          </a:xfrm>
          <a:prstGeom prst="rect">
            <a:avLst/>
          </a:prstGeom>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55802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hyperlink" Target="https://view.officeapps.live.com/op/view.aspx?src=https://allianceforchildrensrights.org/wp-content/uploads/ApplicantKeyInfoSummary-1.docx&amp;wdOrigin=BROWSELINK" TargetMode="External"/><Relationship Id="rId3" Type="http://schemas.openxmlformats.org/officeDocument/2006/relationships/image" Target="../media/image16.jpeg"/><Relationship Id="rId7" Type="http://schemas.openxmlformats.org/officeDocument/2006/relationships/hyperlink" Target="https://allianceforchildrensrights.org/wp-content/uploads/BuildingStrongSSIapplication_GUIDE_2021.pdf"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allianceforchildrensrights.org/wp-content/uploads/BuildingStrongSSIapplication_children_GUIDE.pdf" TargetMode="External"/><Relationship Id="rId5" Type="http://schemas.openxmlformats.org/officeDocument/2006/relationships/hyperlink" Target="https://ylc.org/resource/fact-sheet-overview-of-sb-187-updates-to-foster-youth-rights-regarding-supplemental-security-income-ss" TargetMode="External"/><Relationship Id="rId4" Type="http://schemas.openxmlformats.org/officeDocument/2006/relationships/hyperlink" Target="https://www.ssa.gov/benefits/ssi/start.html"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162B9-2938-26FB-BD8C-50171F2E46E1}"/>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67278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883920" y="3186697"/>
            <a:ext cx="16520160" cy="5871928"/>
          </a:xfrm>
          <a:prstGeom prst="rect">
            <a:avLst/>
          </a:prstGeom>
        </p:spPr>
        <p:txBody>
          <a:bodyPr lIns="0" tIns="0" rIns="0" bIns="0" rtlCol="0" anchor="t">
            <a:spAutoFit/>
          </a:bodyPr>
          <a:lstStyle/>
          <a:p>
            <a:pPr marL="820416" lvl="1" indent="-410208" algn="l">
              <a:lnSpc>
                <a:spcPts val="4559"/>
              </a:lnSpc>
              <a:buFont typeface="Arial"/>
              <a:buChar char="•"/>
            </a:pPr>
            <a:r>
              <a:rPr lang="en-US" sz="3799" dirty="0">
                <a:solidFill>
                  <a:srgbClr val="000000"/>
                </a:solidFill>
                <a:latin typeface="Montserrat Bold"/>
              </a:rPr>
              <a:t>Limits on income and assets ($2,000 for an individual)</a:t>
            </a:r>
          </a:p>
          <a:p>
            <a:pPr marL="1277616" lvl="2" indent="-410208">
              <a:lnSpc>
                <a:spcPts val="4559"/>
              </a:lnSpc>
              <a:buFont typeface="Arial"/>
              <a:buChar char="•"/>
            </a:pPr>
            <a:r>
              <a:rPr lang="en-US" sz="3799" dirty="0">
                <a:solidFill>
                  <a:srgbClr val="000000"/>
                </a:solidFill>
                <a:latin typeface="Montserrat Bold"/>
              </a:rPr>
              <a:t>Some assets are exempt, e.g., </a:t>
            </a:r>
            <a:r>
              <a:rPr lang="en-US" sz="3799" dirty="0" err="1">
                <a:solidFill>
                  <a:srgbClr val="000000"/>
                </a:solidFill>
                <a:latin typeface="Montserrat Bold"/>
              </a:rPr>
              <a:t>CalABLE</a:t>
            </a:r>
            <a:r>
              <a:rPr lang="en-US" sz="3799" dirty="0">
                <a:solidFill>
                  <a:srgbClr val="000000"/>
                </a:solidFill>
                <a:latin typeface="Montserrat Bold"/>
              </a:rPr>
              <a:t> or special needs trust</a:t>
            </a:r>
          </a:p>
          <a:p>
            <a:pPr marL="820416" lvl="1" indent="-410208" algn="l">
              <a:lnSpc>
                <a:spcPts val="4559"/>
              </a:lnSpc>
              <a:buFont typeface="Arial"/>
              <a:buChar char="•"/>
            </a:pPr>
            <a:r>
              <a:rPr lang="en-US" sz="3799" dirty="0">
                <a:solidFill>
                  <a:srgbClr val="000000"/>
                </a:solidFill>
                <a:latin typeface="Montserrat Bold"/>
              </a:rPr>
              <a:t>Fixed monthly payment amounts ($1133.73/month for most) </a:t>
            </a:r>
          </a:p>
          <a:p>
            <a:pPr marL="820416" lvl="1" indent="-410208" algn="l">
              <a:lnSpc>
                <a:spcPts val="4559"/>
              </a:lnSpc>
              <a:buFont typeface="Arial"/>
              <a:buChar char="•"/>
            </a:pPr>
            <a:r>
              <a:rPr lang="en-US" sz="3799" dirty="0">
                <a:solidFill>
                  <a:srgbClr val="000000"/>
                </a:solidFill>
                <a:latin typeface="Montserrat Bold"/>
              </a:rPr>
              <a:t>Non-medical out of home care rate</a:t>
            </a:r>
          </a:p>
          <a:p>
            <a:pPr marL="820416" lvl="1" indent="-410208" algn="l">
              <a:lnSpc>
                <a:spcPts val="4559"/>
              </a:lnSpc>
              <a:buFont typeface="Arial"/>
              <a:buChar char="•"/>
            </a:pPr>
            <a:r>
              <a:rPr lang="en-US" sz="3799" dirty="0">
                <a:solidFill>
                  <a:srgbClr val="000000"/>
                </a:solidFill>
                <a:latin typeface="Montserrat Bold"/>
              </a:rPr>
              <a:t>California restaurant meals allowance</a:t>
            </a:r>
          </a:p>
          <a:p>
            <a:pPr marL="820416" lvl="1" indent="-410208" algn="l">
              <a:lnSpc>
                <a:spcPts val="4559"/>
              </a:lnSpc>
              <a:buFont typeface="Arial"/>
              <a:buChar char="•"/>
            </a:pPr>
            <a:r>
              <a:rPr lang="en-US" sz="3799" dirty="0">
                <a:solidFill>
                  <a:srgbClr val="000000"/>
                </a:solidFill>
                <a:latin typeface="Montserrat Bold"/>
              </a:rPr>
              <a:t>Disability benefit of “last resort” = need based</a:t>
            </a:r>
          </a:p>
          <a:p>
            <a:pPr marL="820416" lvl="1" indent="-410208" algn="l">
              <a:lnSpc>
                <a:spcPts val="4559"/>
              </a:lnSpc>
              <a:buFont typeface="Arial"/>
              <a:buChar char="•"/>
            </a:pPr>
            <a:r>
              <a:rPr lang="en-US" sz="3799" dirty="0">
                <a:solidFill>
                  <a:srgbClr val="000000"/>
                </a:solidFill>
                <a:latin typeface="Montserrat Bold"/>
              </a:rPr>
              <a:t>Benefit amount reduced by other income or in-kind support</a:t>
            </a:r>
          </a:p>
          <a:p>
            <a:pPr marL="820416" lvl="1" indent="-410208" algn="l">
              <a:lnSpc>
                <a:spcPts val="4559"/>
              </a:lnSpc>
              <a:buFont typeface="Arial"/>
              <a:buChar char="•"/>
            </a:pPr>
            <a:r>
              <a:rPr lang="en-US" sz="3799" dirty="0">
                <a:solidFill>
                  <a:srgbClr val="000000"/>
                </a:solidFill>
                <a:latin typeface="Montserrat Bold"/>
              </a:rPr>
              <a:t>Same standard of disability</a:t>
            </a:r>
          </a:p>
          <a:p>
            <a:pPr marL="820416" lvl="1" indent="-410208" algn="l">
              <a:lnSpc>
                <a:spcPts val="4559"/>
              </a:lnSpc>
              <a:buFont typeface="Arial"/>
              <a:buChar char="•"/>
            </a:pPr>
            <a:r>
              <a:rPr lang="en-US" sz="3799" dirty="0">
                <a:solidFill>
                  <a:srgbClr val="000000"/>
                </a:solidFill>
                <a:latin typeface="Montserrat Bold"/>
              </a:rPr>
              <a:t>Link to Medi-Cal</a:t>
            </a:r>
          </a:p>
          <a:p>
            <a:pPr marL="820416" lvl="1" indent="-410208" algn="l">
              <a:lnSpc>
                <a:spcPts val="4559"/>
              </a:lnSpc>
              <a:buFont typeface="Arial"/>
              <a:buChar char="•"/>
            </a:pPr>
            <a:r>
              <a:rPr lang="en-US" sz="3799" dirty="0">
                <a:solidFill>
                  <a:srgbClr val="000000"/>
                </a:solidFill>
                <a:latin typeface="Montserrat Bold"/>
              </a:rPr>
              <a:t>Different guidelines for adults (18+) and children (under 18)</a:t>
            </a:r>
          </a:p>
        </p:txBody>
      </p:sp>
      <p:sp>
        <p:nvSpPr>
          <p:cNvPr id="5" name="TextBox 5"/>
          <p:cNvSpPr txBox="1"/>
          <p:nvPr/>
        </p:nvSpPr>
        <p:spPr>
          <a:xfrm>
            <a:off x="1028700" y="1388708"/>
            <a:ext cx="16230600" cy="1028676"/>
          </a:xfrm>
          <a:prstGeom prst="rect">
            <a:avLst/>
          </a:prstGeom>
        </p:spPr>
        <p:txBody>
          <a:bodyPr lIns="0" tIns="0" rIns="0" bIns="0" rtlCol="0" anchor="t">
            <a:spAutoFit/>
          </a:bodyPr>
          <a:lstStyle/>
          <a:p>
            <a:pPr algn="ctr">
              <a:lnSpc>
                <a:spcPts val="8400"/>
              </a:lnSpc>
            </a:pPr>
            <a:r>
              <a:rPr lang="en-US" sz="6000">
                <a:solidFill>
                  <a:srgbClr val="68889F"/>
                </a:solidFill>
                <a:latin typeface="Montserrat Semi-Bold"/>
              </a:rPr>
              <a:t>Supplemental Security Income (SSI)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883920" y="3086100"/>
            <a:ext cx="16965582" cy="6461834"/>
          </a:xfrm>
          <a:prstGeom prst="rect">
            <a:avLst/>
          </a:prstGeom>
        </p:spPr>
        <p:txBody>
          <a:bodyPr lIns="0" tIns="0" rIns="0" bIns="0" rtlCol="0" anchor="t">
            <a:spAutoFit/>
          </a:bodyPr>
          <a:lstStyle/>
          <a:p>
            <a:pPr marL="820416" lvl="1" indent="-410208" algn="l">
              <a:lnSpc>
                <a:spcPts val="4559"/>
              </a:lnSpc>
              <a:buFont typeface="Arial"/>
              <a:buChar char="•"/>
            </a:pPr>
            <a:r>
              <a:rPr lang="en-US" sz="3799" dirty="0">
                <a:solidFill>
                  <a:srgbClr val="000000"/>
                </a:solidFill>
                <a:latin typeface="Montserrat Bold"/>
              </a:rPr>
              <a:t>Insurance Program:  workers pay into system via payroll and get “coverage” for themselves and dependents</a:t>
            </a:r>
          </a:p>
          <a:p>
            <a:pPr marL="820416" lvl="1" indent="-410208" algn="l">
              <a:lnSpc>
                <a:spcPts val="4559"/>
              </a:lnSpc>
              <a:buFont typeface="Arial"/>
              <a:buChar char="•"/>
            </a:pPr>
            <a:r>
              <a:rPr lang="en-US" sz="3799" dirty="0">
                <a:solidFill>
                  <a:srgbClr val="000000"/>
                </a:solidFill>
                <a:latin typeface="Montserrat Bold"/>
              </a:rPr>
              <a:t>Monthly amount depends on earnings record</a:t>
            </a:r>
          </a:p>
          <a:p>
            <a:pPr marL="820416" lvl="1" indent="-410208" algn="l">
              <a:lnSpc>
                <a:spcPts val="4559"/>
              </a:lnSpc>
              <a:buFont typeface="Arial"/>
              <a:buChar char="•"/>
            </a:pPr>
            <a:r>
              <a:rPr lang="en-US" sz="3799" dirty="0">
                <a:solidFill>
                  <a:srgbClr val="000000"/>
                </a:solidFill>
                <a:latin typeface="Montserrat Bold"/>
              </a:rPr>
              <a:t>If less than SSI amount +$20, then can be concurrent recipient</a:t>
            </a:r>
          </a:p>
          <a:p>
            <a:pPr marL="820416" lvl="1" indent="-410208" algn="l">
              <a:lnSpc>
                <a:spcPts val="4559"/>
              </a:lnSpc>
              <a:buFont typeface="Arial"/>
              <a:buChar char="•"/>
            </a:pPr>
            <a:r>
              <a:rPr lang="en-US" sz="3799" dirty="0">
                <a:solidFill>
                  <a:srgbClr val="000000"/>
                </a:solidFill>
                <a:latin typeface="Montserrat Bold"/>
              </a:rPr>
              <a:t>Aka Title II or RSDI (retirement, survivors, disability insurance)</a:t>
            </a:r>
          </a:p>
          <a:p>
            <a:pPr marL="820416" lvl="1" indent="-410208" algn="l">
              <a:lnSpc>
                <a:spcPts val="4559"/>
              </a:lnSpc>
              <a:buFont typeface="Arial"/>
              <a:buChar char="•"/>
            </a:pPr>
            <a:r>
              <a:rPr lang="en-US" sz="3799" dirty="0">
                <a:solidFill>
                  <a:srgbClr val="000000"/>
                </a:solidFill>
                <a:latin typeface="Montserrat Bold"/>
              </a:rPr>
              <a:t>Not means tested</a:t>
            </a:r>
          </a:p>
          <a:p>
            <a:pPr marL="820416" lvl="1" indent="-410208" algn="l">
              <a:lnSpc>
                <a:spcPts val="4559"/>
              </a:lnSpc>
              <a:buFont typeface="Arial"/>
              <a:buChar char="•"/>
            </a:pPr>
            <a:r>
              <a:rPr lang="en-US" sz="3799" dirty="0">
                <a:solidFill>
                  <a:srgbClr val="000000"/>
                </a:solidFill>
                <a:latin typeface="Montserrat Bold"/>
              </a:rPr>
              <a:t>Same standard of disability as SSI</a:t>
            </a:r>
          </a:p>
          <a:p>
            <a:pPr marL="820416" lvl="1" indent="-410208" algn="l">
              <a:lnSpc>
                <a:spcPts val="4559"/>
              </a:lnSpc>
              <a:buFont typeface="Arial"/>
              <a:buChar char="•"/>
            </a:pPr>
            <a:r>
              <a:rPr lang="en-US" sz="3799" dirty="0">
                <a:solidFill>
                  <a:srgbClr val="000000"/>
                </a:solidFill>
                <a:latin typeface="Montserrat Bold"/>
              </a:rPr>
              <a:t>No asset or resource limit</a:t>
            </a:r>
          </a:p>
          <a:p>
            <a:pPr marL="820416" lvl="1" indent="-410208" algn="l">
              <a:lnSpc>
                <a:spcPts val="4559"/>
              </a:lnSpc>
              <a:buFont typeface="Arial"/>
              <a:buChar char="•"/>
            </a:pPr>
            <a:r>
              <a:rPr lang="en-US" sz="3799" dirty="0">
                <a:solidFill>
                  <a:srgbClr val="000000"/>
                </a:solidFill>
                <a:latin typeface="Montserrat Bold"/>
              </a:rPr>
              <a:t>Link to Medicare</a:t>
            </a:r>
          </a:p>
          <a:p>
            <a:pPr marL="820416" lvl="1" indent="-410208" algn="l">
              <a:lnSpc>
                <a:spcPts val="4559"/>
              </a:lnSpc>
              <a:buFont typeface="Arial"/>
              <a:buChar char="•"/>
            </a:pPr>
            <a:r>
              <a:rPr lang="en-US" sz="3799" dirty="0">
                <a:solidFill>
                  <a:srgbClr val="000000"/>
                </a:solidFill>
                <a:latin typeface="Montserrat Bold"/>
              </a:rPr>
              <a:t>Dependents can receive benefits, e.g., disabled adult child (DAC) or survivors benefits</a:t>
            </a:r>
          </a:p>
        </p:txBody>
      </p:sp>
      <p:sp>
        <p:nvSpPr>
          <p:cNvPr id="5" name="TextBox 5"/>
          <p:cNvSpPr txBox="1"/>
          <p:nvPr/>
        </p:nvSpPr>
        <p:spPr>
          <a:xfrm>
            <a:off x="883920" y="1388708"/>
            <a:ext cx="16520160" cy="1028694"/>
          </a:xfrm>
          <a:prstGeom prst="rect">
            <a:avLst/>
          </a:prstGeom>
        </p:spPr>
        <p:txBody>
          <a:bodyPr lIns="0" tIns="0" rIns="0" bIns="0" rtlCol="0" anchor="t">
            <a:spAutoFit/>
          </a:bodyPr>
          <a:lstStyle/>
          <a:p>
            <a:pPr algn="ctr">
              <a:lnSpc>
                <a:spcPts val="8400"/>
              </a:lnSpc>
            </a:pPr>
            <a:r>
              <a:rPr lang="en-US" sz="6000">
                <a:solidFill>
                  <a:srgbClr val="68889F"/>
                </a:solidFill>
                <a:latin typeface="Montserrat Semi-Bold"/>
              </a:rPr>
              <a:t>Social Security Disability Insurance (SSDI)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685800" y="5753100"/>
            <a:ext cx="8866094" cy="2569999"/>
          </a:xfrm>
          <a:prstGeom prst="rect">
            <a:avLst/>
          </a:prstGeom>
        </p:spPr>
        <p:txBody>
          <a:bodyPr wrap="square" lIns="0" tIns="0" rIns="0" bIns="0" rtlCol="0" anchor="t">
            <a:spAutoFit/>
          </a:bodyPr>
          <a:lstStyle/>
          <a:p>
            <a:pPr>
              <a:lnSpc>
                <a:spcPts val="7000"/>
              </a:lnSpc>
            </a:pPr>
            <a:r>
              <a:rPr lang="en-US" sz="3200" dirty="0">
                <a:solidFill>
                  <a:srgbClr val="000000"/>
                </a:solidFill>
                <a:latin typeface="Montserrat"/>
              </a:rPr>
              <a:t>A </a:t>
            </a:r>
            <a:r>
              <a:rPr lang="en-US" sz="3200" b="1" dirty="0">
                <a:solidFill>
                  <a:srgbClr val="68889F"/>
                </a:solidFill>
                <a:latin typeface="Montserrat"/>
              </a:rPr>
              <a:t>student regularly attending school can earn up to $2,220 per month in 2023 </a:t>
            </a:r>
          </a:p>
          <a:p>
            <a:pPr>
              <a:lnSpc>
                <a:spcPts val="7000"/>
              </a:lnSpc>
            </a:pPr>
            <a:r>
              <a:rPr lang="en-US" sz="3200" dirty="0">
                <a:solidFill>
                  <a:srgbClr val="000000"/>
                </a:solidFill>
                <a:latin typeface="Montserrat"/>
              </a:rPr>
              <a:t>(but not more than $8,950 for the year)</a:t>
            </a:r>
          </a:p>
        </p:txBody>
      </p:sp>
      <p:sp>
        <p:nvSpPr>
          <p:cNvPr id="5" name="TextBox 5"/>
          <p:cNvSpPr txBox="1"/>
          <p:nvPr/>
        </p:nvSpPr>
        <p:spPr>
          <a:xfrm>
            <a:off x="533400" y="1214197"/>
            <a:ext cx="9296400" cy="3152466"/>
          </a:xfrm>
          <a:prstGeom prst="rect">
            <a:avLst/>
          </a:prstGeom>
        </p:spPr>
        <p:txBody>
          <a:bodyPr wrap="square" lIns="0" tIns="0" rIns="0" bIns="0" rtlCol="0" anchor="t">
            <a:spAutoFit/>
          </a:bodyPr>
          <a:lstStyle/>
          <a:p>
            <a:pPr>
              <a:lnSpc>
                <a:spcPts val="8400"/>
              </a:lnSpc>
            </a:pPr>
            <a:r>
              <a:rPr lang="en-US" sz="6000" dirty="0">
                <a:solidFill>
                  <a:srgbClr val="68889F"/>
                </a:solidFill>
                <a:latin typeface="Montserrat Semi-Bold"/>
              </a:rPr>
              <a:t>Student Earned Income </a:t>
            </a:r>
          </a:p>
          <a:p>
            <a:pPr>
              <a:lnSpc>
                <a:spcPts val="8400"/>
              </a:lnSpc>
            </a:pPr>
            <a:r>
              <a:rPr lang="en-US" sz="6000" dirty="0">
                <a:solidFill>
                  <a:srgbClr val="68889F"/>
                </a:solidFill>
                <a:latin typeface="Montserrat Semi-Bold"/>
              </a:rPr>
              <a:t>Exclusion for SSI</a:t>
            </a:r>
          </a:p>
        </p:txBody>
      </p:sp>
      <p:pic>
        <p:nvPicPr>
          <p:cNvPr id="7" name="Picture 6" descr="Seated person at wood table, holding pencil and writing on lined paper page in open notebook">
            <a:extLst>
              <a:ext uri="{FF2B5EF4-FFF2-40B4-BE49-F238E27FC236}">
                <a16:creationId xmlns:a16="http://schemas.microsoft.com/office/drawing/2014/main" id="{EBFCF607-2500-7F9E-AA63-F00BAEBCAB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8824" y="1742932"/>
            <a:ext cx="7094776" cy="77975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6F8B6AD6-7A4F-C99C-CD4F-281E5A6D5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55" y="3231401"/>
            <a:ext cx="17893490" cy="4942163"/>
          </a:xfrm>
          <a:prstGeom prst="rect">
            <a:avLst/>
          </a:prstGeom>
        </p:spPr>
      </p:pic>
      <p:grpSp>
        <p:nvGrpSpPr>
          <p:cNvPr id="2" name="Group 2"/>
          <p:cNvGrpSpPr/>
          <p:nvPr/>
        </p:nvGrpSpPr>
        <p:grpSpPr>
          <a:xfrm>
            <a:off x="-28074" y="-90388"/>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883920" y="1259447"/>
            <a:ext cx="16520160" cy="1462308"/>
          </a:xfrm>
          <a:prstGeom prst="rect">
            <a:avLst/>
          </a:prstGeom>
        </p:spPr>
        <p:txBody>
          <a:bodyPr lIns="0" tIns="0" rIns="0" bIns="0" rtlCol="0" anchor="t">
            <a:spAutoFit/>
          </a:bodyPr>
          <a:lstStyle/>
          <a:p>
            <a:pPr algn="ctr">
              <a:lnSpc>
                <a:spcPts val="3640"/>
              </a:lnSpc>
            </a:pPr>
            <a:endParaRPr dirty="0"/>
          </a:p>
          <a:p>
            <a:pPr algn="ctr">
              <a:lnSpc>
                <a:spcPts val="8400"/>
              </a:lnSpc>
            </a:pPr>
            <a:r>
              <a:rPr lang="en-US" sz="6000" dirty="0">
                <a:solidFill>
                  <a:srgbClr val="68889F"/>
                </a:solidFill>
                <a:latin typeface="Montserrat Semi-Bold"/>
              </a:rPr>
              <a:t>2023 SSI Rates for California</a:t>
            </a:r>
          </a:p>
        </p:txBody>
      </p:sp>
      <p:sp>
        <p:nvSpPr>
          <p:cNvPr id="6" name="AutoShape 6"/>
          <p:cNvSpPr/>
          <p:nvPr/>
        </p:nvSpPr>
        <p:spPr>
          <a:xfrm rot="809391">
            <a:off x="12055438" y="4958672"/>
            <a:ext cx="945830" cy="0"/>
          </a:xfrm>
          <a:prstGeom prst="line">
            <a:avLst/>
          </a:prstGeom>
          <a:ln w="123825" cap="flat">
            <a:solidFill>
              <a:srgbClr val="FF0000"/>
            </a:solidFill>
            <a:prstDash val="solid"/>
            <a:headEnd type="none" w="sm" len="sm"/>
            <a:tailEnd type="arrow" w="med" len="sm"/>
          </a:ln>
        </p:spPr>
      </p:sp>
      <p:sp>
        <p:nvSpPr>
          <p:cNvPr id="7" name="AutoShape 7"/>
          <p:cNvSpPr/>
          <p:nvPr/>
        </p:nvSpPr>
        <p:spPr>
          <a:xfrm rot="809391">
            <a:off x="12040791" y="5513985"/>
            <a:ext cx="960682" cy="0"/>
          </a:xfrm>
          <a:prstGeom prst="line">
            <a:avLst/>
          </a:prstGeom>
          <a:ln w="123825" cap="flat">
            <a:solidFill>
              <a:srgbClr val="FF0000"/>
            </a:solidFill>
            <a:prstDash val="solid"/>
            <a:headEnd type="none" w="sm" len="sm"/>
            <a:tailEnd type="arrow" w="med" len="sm"/>
          </a:ln>
        </p:spPr>
      </p:sp>
      <p:sp>
        <p:nvSpPr>
          <p:cNvPr id="8" name="AutoShape 8"/>
          <p:cNvSpPr/>
          <p:nvPr/>
        </p:nvSpPr>
        <p:spPr>
          <a:xfrm rot="900000">
            <a:off x="12022868" y="6032591"/>
            <a:ext cx="982084" cy="0"/>
          </a:xfrm>
          <a:prstGeom prst="line">
            <a:avLst/>
          </a:prstGeom>
          <a:ln w="123825" cap="flat">
            <a:solidFill>
              <a:srgbClr val="FF0000"/>
            </a:solidFill>
            <a:prstDash val="solid"/>
            <a:headEnd type="none" w="sm" len="sm"/>
            <a:tailEnd type="arrow" w="med"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81387" y="2520840"/>
            <a:ext cx="6939085" cy="5960317"/>
            <a:chOff x="0" y="0"/>
            <a:chExt cx="5372576" cy="4614767"/>
          </a:xfrm>
        </p:grpSpPr>
        <p:sp>
          <p:nvSpPr>
            <p:cNvPr id="3" name="Freeform 3"/>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68889F"/>
            </a:solidFill>
          </p:spPr>
        </p:sp>
      </p:grpSp>
      <p:grpSp>
        <p:nvGrpSpPr>
          <p:cNvPr id="4" name="Group 4"/>
          <p:cNvGrpSpPr/>
          <p:nvPr/>
        </p:nvGrpSpPr>
        <p:grpSpPr>
          <a:xfrm>
            <a:off x="9367528" y="2520840"/>
            <a:ext cx="6939085" cy="5960317"/>
            <a:chOff x="0" y="0"/>
            <a:chExt cx="5372576" cy="4614767"/>
          </a:xfrm>
        </p:grpSpPr>
        <p:sp>
          <p:nvSpPr>
            <p:cNvPr id="5" name="Freeform 5"/>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68889F"/>
            </a:solidFill>
          </p:spPr>
        </p:sp>
      </p:grpSp>
      <p:sp>
        <p:nvSpPr>
          <p:cNvPr id="6" name="TextBox 6"/>
          <p:cNvSpPr txBox="1"/>
          <p:nvPr/>
        </p:nvSpPr>
        <p:spPr>
          <a:xfrm>
            <a:off x="9929103" y="5500998"/>
            <a:ext cx="5815934" cy="971550"/>
          </a:xfrm>
          <a:prstGeom prst="rect">
            <a:avLst/>
          </a:prstGeom>
        </p:spPr>
        <p:txBody>
          <a:bodyPr wrap="square" lIns="0" tIns="0" rIns="0" bIns="0" rtlCol="0" anchor="t">
            <a:spAutoFit/>
          </a:bodyPr>
          <a:lstStyle/>
          <a:p>
            <a:pPr marL="0" lvl="0" indent="0" algn="ctr">
              <a:lnSpc>
                <a:spcPts val="7679"/>
              </a:lnSpc>
              <a:spcBef>
                <a:spcPct val="0"/>
              </a:spcBef>
            </a:pPr>
            <a:r>
              <a:rPr lang="en-US" sz="6399">
                <a:solidFill>
                  <a:srgbClr val="FFFFFF"/>
                </a:solidFill>
                <a:latin typeface="Montserrat Semi-Bold"/>
              </a:rPr>
              <a:t>Medical</a:t>
            </a:r>
          </a:p>
        </p:txBody>
      </p:sp>
      <p:sp>
        <p:nvSpPr>
          <p:cNvPr id="7" name="TextBox 7"/>
          <p:cNvSpPr txBox="1"/>
          <p:nvPr/>
        </p:nvSpPr>
        <p:spPr>
          <a:xfrm>
            <a:off x="2542962" y="5500998"/>
            <a:ext cx="5815934" cy="971550"/>
          </a:xfrm>
          <a:prstGeom prst="rect">
            <a:avLst/>
          </a:prstGeom>
        </p:spPr>
        <p:txBody>
          <a:bodyPr wrap="square" lIns="0" tIns="0" rIns="0" bIns="0" rtlCol="0" anchor="t">
            <a:spAutoFit/>
          </a:bodyPr>
          <a:lstStyle/>
          <a:p>
            <a:pPr marL="0" lvl="0" indent="0" algn="ctr">
              <a:lnSpc>
                <a:spcPts val="7679"/>
              </a:lnSpc>
              <a:spcBef>
                <a:spcPct val="0"/>
              </a:spcBef>
            </a:pPr>
            <a:r>
              <a:rPr lang="en-US" sz="6399" dirty="0">
                <a:solidFill>
                  <a:srgbClr val="FFFFFF"/>
                </a:solidFill>
                <a:latin typeface="Montserrat Semi-Bold"/>
              </a:rPr>
              <a:t>Non-Medical</a:t>
            </a:r>
          </a:p>
        </p:txBody>
      </p:sp>
      <p:grpSp>
        <p:nvGrpSpPr>
          <p:cNvPr id="8" name="Group 8"/>
          <p:cNvGrpSpPr/>
          <p:nvPr/>
        </p:nvGrpSpPr>
        <p:grpSpPr>
          <a:xfrm>
            <a:off x="4831298" y="3219376"/>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 name="TextBox 10"/>
          <p:cNvSpPr txBox="1"/>
          <p:nvPr/>
        </p:nvSpPr>
        <p:spPr>
          <a:xfrm>
            <a:off x="4831298" y="3127363"/>
            <a:ext cx="1239263" cy="1194689"/>
          </a:xfrm>
          <a:prstGeom prst="rect">
            <a:avLst/>
          </a:prstGeom>
        </p:spPr>
        <p:txBody>
          <a:bodyPr wrap="square" lIns="0" tIns="0" rIns="0" bIns="0" rtlCol="0" anchor="t">
            <a:spAutoFit/>
          </a:bodyPr>
          <a:lstStyle/>
          <a:p>
            <a:pPr marL="0" lvl="1" indent="0" algn="ctr">
              <a:lnSpc>
                <a:spcPts val="10047"/>
              </a:lnSpc>
              <a:spcBef>
                <a:spcPct val="0"/>
              </a:spcBef>
            </a:pPr>
            <a:r>
              <a:rPr lang="en-US" sz="6399" u="none">
                <a:solidFill>
                  <a:srgbClr val="000000"/>
                </a:solidFill>
                <a:latin typeface="Montserrat Semi-Bold"/>
              </a:rPr>
              <a:t>1</a:t>
            </a:r>
          </a:p>
        </p:txBody>
      </p:sp>
      <p:grpSp>
        <p:nvGrpSpPr>
          <p:cNvPr id="11" name="Group 11"/>
          <p:cNvGrpSpPr/>
          <p:nvPr/>
        </p:nvGrpSpPr>
        <p:grpSpPr>
          <a:xfrm>
            <a:off x="12217439" y="3219376"/>
            <a:ext cx="1239263" cy="123926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3" name="TextBox 13"/>
          <p:cNvSpPr txBox="1"/>
          <p:nvPr/>
        </p:nvSpPr>
        <p:spPr>
          <a:xfrm>
            <a:off x="12217439" y="3127363"/>
            <a:ext cx="1239263" cy="1194689"/>
          </a:xfrm>
          <a:prstGeom prst="rect">
            <a:avLst/>
          </a:prstGeom>
        </p:spPr>
        <p:txBody>
          <a:bodyPr wrap="square" lIns="0" tIns="0" rIns="0" bIns="0" rtlCol="0" anchor="t">
            <a:spAutoFit/>
          </a:bodyPr>
          <a:lstStyle/>
          <a:p>
            <a:pPr marL="0" lvl="1" indent="0" algn="ctr">
              <a:lnSpc>
                <a:spcPts val="10047"/>
              </a:lnSpc>
              <a:spcBef>
                <a:spcPct val="0"/>
              </a:spcBef>
            </a:pPr>
            <a:r>
              <a:rPr lang="en-US" sz="6399" u="none">
                <a:solidFill>
                  <a:srgbClr val="000000"/>
                </a:solidFill>
                <a:latin typeface="Montserrat Semi-Bold"/>
              </a:rPr>
              <a:t>2</a:t>
            </a:r>
          </a:p>
        </p:txBody>
      </p:sp>
      <p:grpSp>
        <p:nvGrpSpPr>
          <p:cNvPr id="14" name="Group 14"/>
          <p:cNvGrpSpPr/>
          <p:nvPr/>
        </p:nvGrpSpPr>
        <p:grpSpPr>
          <a:xfrm>
            <a:off x="0" y="0"/>
            <a:ext cx="18288000" cy="1028700"/>
            <a:chOff x="0" y="0"/>
            <a:chExt cx="6671512" cy="375273"/>
          </a:xfrm>
        </p:grpSpPr>
        <p:sp>
          <p:nvSpPr>
            <p:cNvPr id="15" name="Freeform 1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16" name="TextBox 16"/>
          <p:cNvSpPr txBox="1"/>
          <p:nvPr/>
        </p:nvSpPr>
        <p:spPr>
          <a:xfrm>
            <a:off x="1028700" y="1217967"/>
            <a:ext cx="16230600" cy="1028694"/>
          </a:xfrm>
          <a:prstGeom prst="rect">
            <a:avLst/>
          </a:prstGeom>
        </p:spPr>
        <p:txBody>
          <a:bodyPr lIns="0" tIns="0" rIns="0" bIns="0" rtlCol="0" anchor="t">
            <a:spAutoFit/>
          </a:bodyPr>
          <a:lstStyle/>
          <a:p>
            <a:pPr>
              <a:lnSpc>
                <a:spcPts val="8400"/>
              </a:lnSpc>
            </a:pPr>
            <a:r>
              <a:rPr lang="en-US" sz="6000" dirty="0">
                <a:solidFill>
                  <a:srgbClr val="68889F"/>
                </a:solidFill>
                <a:latin typeface="Montserrat Semi-Bold"/>
              </a:rPr>
              <a:t>Steps to Determine Eligibility</a:t>
            </a:r>
          </a:p>
        </p:txBody>
      </p:sp>
      <p:sp>
        <p:nvSpPr>
          <p:cNvPr id="17" name="TextBox 17"/>
          <p:cNvSpPr txBox="1"/>
          <p:nvPr/>
        </p:nvSpPr>
        <p:spPr>
          <a:xfrm>
            <a:off x="7772400" y="9645172"/>
            <a:ext cx="12077700" cy="307777"/>
          </a:xfrm>
          <a:prstGeom prst="rect">
            <a:avLst/>
          </a:prstGeom>
        </p:spPr>
        <p:txBody>
          <a:bodyPr wrap="square" lIns="0" tIns="0" rIns="0" bIns="0" rtlCol="0" anchor="t">
            <a:spAutoFit/>
          </a:bodyPr>
          <a:lstStyle/>
          <a:p>
            <a:r>
              <a:rPr lang="en-US" sz="2000" dirty="0">
                <a:solidFill>
                  <a:srgbClr val="000000"/>
                </a:solidFill>
                <a:latin typeface="Montserrat"/>
              </a:rPr>
              <a:t>Note: Use CAPI for youth who are ineligible  solely due to immigration status.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348740" y="1429408"/>
            <a:ext cx="15590520" cy="834390"/>
          </a:xfrm>
          <a:prstGeom prst="rect">
            <a:avLst/>
          </a:prstGeom>
        </p:spPr>
        <p:txBody>
          <a:bodyPr lIns="0" tIns="0" rIns="0" bIns="0" rtlCol="0" anchor="t">
            <a:spAutoFit/>
          </a:bodyPr>
          <a:lstStyle/>
          <a:p>
            <a:pPr algn="ctr">
              <a:lnSpc>
                <a:spcPts val="6480"/>
              </a:lnSpc>
            </a:pPr>
            <a:r>
              <a:rPr lang="en-US" sz="6000">
                <a:solidFill>
                  <a:srgbClr val="68889F"/>
                </a:solidFill>
                <a:latin typeface="Montserrat Semi-Bold"/>
              </a:rPr>
              <a:t>Who Makes the Decision about SSI?</a:t>
            </a:r>
          </a:p>
        </p:txBody>
      </p:sp>
      <p:sp>
        <p:nvSpPr>
          <p:cNvPr id="5" name="TextBox 5"/>
          <p:cNvSpPr txBox="1"/>
          <p:nvPr/>
        </p:nvSpPr>
        <p:spPr>
          <a:xfrm>
            <a:off x="1348740" y="2686549"/>
            <a:ext cx="15590520" cy="7865871"/>
          </a:xfrm>
          <a:prstGeom prst="rect">
            <a:avLst/>
          </a:prstGeom>
        </p:spPr>
        <p:txBody>
          <a:bodyPr lIns="0" tIns="0" rIns="0" bIns="0" rtlCol="0" anchor="t">
            <a:spAutoFit/>
          </a:bodyPr>
          <a:lstStyle/>
          <a:p>
            <a:pPr algn="ctr">
              <a:lnSpc>
                <a:spcPts val="2800"/>
              </a:lnSpc>
            </a:pPr>
            <a:endParaRPr dirty="0"/>
          </a:p>
          <a:p>
            <a:r>
              <a:rPr lang="en-US" sz="4000" u="sng" dirty="0">
                <a:solidFill>
                  <a:srgbClr val="68889F"/>
                </a:solidFill>
                <a:latin typeface="Montserrat Semi-Bold"/>
              </a:rPr>
              <a:t>Non-Medical (Financial eligibility or Immigration status)</a:t>
            </a:r>
          </a:p>
          <a:p>
            <a:r>
              <a:rPr lang="en-US" sz="4000" dirty="0">
                <a:solidFill>
                  <a:srgbClr val="000000"/>
                </a:solidFill>
                <a:latin typeface="Montserrat Semi-Bold"/>
              </a:rPr>
              <a:t>  </a:t>
            </a:r>
          </a:p>
          <a:p>
            <a:pPr marL="1028700" lvl="1" indent="-571500">
              <a:buFont typeface="Arial" panose="020B0604020202020204" pitchFamily="34" charset="0"/>
              <a:buChar char="•"/>
            </a:pPr>
            <a:r>
              <a:rPr lang="en-US" sz="4000" dirty="0">
                <a:solidFill>
                  <a:srgbClr val="000000"/>
                </a:solidFill>
                <a:latin typeface="Montserrat"/>
              </a:rPr>
              <a:t>Social Security Administration (SSA) Field Office</a:t>
            </a:r>
          </a:p>
          <a:p>
            <a:endParaRPr lang="en-US" sz="4000" dirty="0">
              <a:solidFill>
                <a:srgbClr val="000000"/>
              </a:solidFill>
              <a:latin typeface="Montserrat"/>
            </a:endParaRPr>
          </a:p>
          <a:p>
            <a:r>
              <a:rPr lang="en-US" sz="4000" u="sng" dirty="0">
                <a:solidFill>
                  <a:srgbClr val="68889F"/>
                </a:solidFill>
                <a:latin typeface="Montserrat Semi-Bold"/>
              </a:rPr>
              <a:t>Medical</a:t>
            </a:r>
          </a:p>
          <a:p>
            <a:endParaRPr lang="en-US" sz="4000" u="sng" dirty="0">
              <a:solidFill>
                <a:srgbClr val="000000"/>
              </a:solidFill>
              <a:latin typeface="Montserrat Semi-Bold"/>
            </a:endParaRPr>
          </a:p>
          <a:p>
            <a:pPr marL="1028700" lvl="1" indent="-571500">
              <a:buFont typeface="Arial" panose="020B0604020202020204" pitchFamily="34" charset="0"/>
              <a:buChar char="•"/>
            </a:pPr>
            <a:r>
              <a:rPr lang="en-US" sz="4000" dirty="0">
                <a:solidFill>
                  <a:srgbClr val="000000"/>
                </a:solidFill>
                <a:latin typeface="Montserrat"/>
              </a:rPr>
              <a:t>Initial and Reconsideration: State Disability Determination Service (DDS) by Analyst and Medical Consultants </a:t>
            </a:r>
          </a:p>
          <a:p>
            <a:pPr marL="1028700" lvl="1" indent="-571500">
              <a:buFont typeface="Arial" panose="020B0604020202020204" pitchFamily="34" charset="0"/>
              <a:buChar char="•"/>
            </a:pPr>
            <a:r>
              <a:rPr lang="en-US" sz="4000" dirty="0">
                <a:solidFill>
                  <a:srgbClr val="000000"/>
                </a:solidFill>
                <a:latin typeface="Montserrat"/>
              </a:rPr>
              <a:t>Reviewed and effectuated by SSA</a:t>
            </a:r>
          </a:p>
          <a:p>
            <a:pPr marL="1028700" lvl="1" indent="-571500">
              <a:buFont typeface="Arial" panose="020B0604020202020204" pitchFamily="34" charset="0"/>
              <a:buChar char="•"/>
            </a:pPr>
            <a:r>
              <a:rPr lang="en-US" sz="4000" dirty="0">
                <a:solidFill>
                  <a:srgbClr val="000000"/>
                </a:solidFill>
                <a:latin typeface="Montserrat"/>
              </a:rPr>
              <a:t>Hearing: Administrative Law Judge </a:t>
            </a:r>
          </a:p>
          <a:p>
            <a:pPr algn="l">
              <a:lnSpc>
                <a:spcPts val="6159"/>
              </a:lnSpc>
            </a:pPr>
            <a:endParaRPr lang="en-US" sz="4399" dirty="0">
              <a:solidFill>
                <a:srgbClr val="000000"/>
              </a:solidFill>
              <a:latin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883920" y="6057900"/>
            <a:ext cx="16520160" cy="2665923"/>
          </a:xfrm>
          <a:prstGeom prst="rect">
            <a:avLst/>
          </a:prstGeom>
        </p:spPr>
        <p:txBody>
          <a:bodyPr lIns="0" tIns="0" rIns="0" bIns="0" rtlCol="0" anchor="t">
            <a:spAutoFit/>
          </a:bodyPr>
          <a:lstStyle/>
          <a:p>
            <a:pPr marL="857250" indent="-857250">
              <a:lnSpc>
                <a:spcPts val="7200"/>
              </a:lnSpc>
              <a:buFont typeface="Arial" panose="020B0604020202020204" pitchFamily="34" charset="0"/>
              <a:buChar char="•"/>
            </a:pPr>
            <a:r>
              <a:rPr lang="en-US" sz="4000" dirty="0">
                <a:solidFill>
                  <a:srgbClr val="000000"/>
                </a:solidFill>
                <a:latin typeface="Montserrat"/>
              </a:rPr>
              <a:t>SSI and SSDI go through the same Medical Determination Process</a:t>
            </a:r>
          </a:p>
          <a:p>
            <a:pPr marL="857250" indent="-857250">
              <a:lnSpc>
                <a:spcPts val="7200"/>
              </a:lnSpc>
              <a:buFont typeface="Arial" panose="020B0604020202020204" pitchFamily="34" charset="0"/>
              <a:buChar char="•"/>
            </a:pPr>
            <a:r>
              <a:rPr lang="en-US" sz="4000" dirty="0">
                <a:solidFill>
                  <a:srgbClr val="000000"/>
                </a:solidFill>
                <a:latin typeface="Montserrat"/>
              </a:rPr>
              <a:t>Different guidelines for adults (18+) and children (under 18)</a:t>
            </a:r>
          </a:p>
        </p:txBody>
      </p:sp>
      <p:sp>
        <p:nvSpPr>
          <p:cNvPr id="5" name="TextBox 5"/>
          <p:cNvSpPr txBox="1"/>
          <p:nvPr/>
        </p:nvSpPr>
        <p:spPr>
          <a:xfrm>
            <a:off x="1868239" y="1388708"/>
            <a:ext cx="14551523" cy="3524363"/>
          </a:xfrm>
          <a:prstGeom prst="rect">
            <a:avLst/>
          </a:prstGeom>
        </p:spPr>
        <p:txBody>
          <a:bodyPr lIns="0" tIns="0" rIns="0" bIns="0" rtlCol="0" anchor="t">
            <a:spAutoFit/>
          </a:bodyPr>
          <a:lstStyle/>
          <a:p>
            <a:pPr algn="ctr">
              <a:lnSpc>
                <a:spcPts val="8400"/>
              </a:lnSpc>
            </a:pPr>
            <a:r>
              <a:rPr lang="en-US" sz="6000" dirty="0">
                <a:solidFill>
                  <a:srgbClr val="68889F"/>
                </a:solidFill>
                <a:latin typeface="Montserrat Semi-Bold"/>
              </a:rPr>
              <a:t>Medical</a:t>
            </a:r>
          </a:p>
          <a:p>
            <a:pPr algn="ctr">
              <a:lnSpc>
                <a:spcPts val="2940"/>
              </a:lnSpc>
            </a:pPr>
            <a:endParaRPr lang="en-US" sz="6000" u="sng" dirty="0">
              <a:solidFill>
                <a:srgbClr val="68889F"/>
              </a:solidFill>
              <a:latin typeface="Montserrat Semi-Bold"/>
            </a:endParaRPr>
          </a:p>
          <a:p>
            <a:pPr algn="ctr">
              <a:lnSpc>
                <a:spcPts val="8400"/>
              </a:lnSpc>
            </a:pPr>
            <a:r>
              <a:rPr lang="en-US" sz="6000" dirty="0">
                <a:solidFill>
                  <a:srgbClr val="000000"/>
                </a:solidFill>
                <a:latin typeface="Montserrat Semi-Bold"/>
              </a:rPr>
              <a:t>SSDI and SSI Apply </a:t>
            </a:r>
          </a:p>
          <a:p>
            <a:pPr algn="ctr">
              <a:lnSpc>
                <a:spcPts val="8400"/>
              </a:lnSpc>
            </a:pPr>
            <a:r>
              <a:rPr lang="en-US" sz="6000" dirty="0">
                <a:solidFill>
                  <a:srgbClr val="000000"/>
                </a:solidFill>
                <a:latin typeface="Montserrat Semi-Bold"/>
              </a:rPr>
              <a:t>Same Standard of Disability</a:t>
            </a:r>
          </a:p>
        </p:txBody>
      </p:sp>
      <p:sp>
        <p:nvSpPr>
          <p:cNvPr id="6" name="AutoShape 6"/>
          <p:cNvSpPr/>
          <p:nvPr/>
        </p:nvSpPr>
        <p:spPr>
          <a:xfrm>
            <a:off x="2599617" y="5295900"/>
            <a:ext cx="13088765" cy="0"/>
          </a:xfrm>
          <a:prstGeom prst="line">
            <a:avLst/>
          </a:prstGeom>
          <a:ln w="133350" cap="flat">
            <a:solidFill>
              <a:srgbClr val="34715A"/>
            </a:solidFill>
            <a:prstDash val="solid"/>
            <a:headEnd type="oval" w="lg" len="lg"/>
            <a:tailEnd type="oval" w="lg" len="lg"/>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028700" y="1398883"/>
            <a:ext cx="15590520" cy="834390"/>
          </a:xfrm>
          <a:prstGeom prst="rect">
            <a:avLst/>
          </a:prstGeom>
        </p:spPr>
        <p:txBody>
          <a:bodyPr lIns="0" tIns="0" rIns="0" bIns="0" rtlCol="0" anchor="t">
            <a:spAutoFit/>
          </a:bodyPr>
          <a:lstStyle/>
          <a:p>
            <a:pPr algn="ctr">
              <a:lnSpc>
                <a:spcPts val="6480"/>
              </a:lnSpc>
            </a:pPr>
            <a:r>
              <a:rPr lang="en-US" sz="6000">
                <a:solidFill>
                  <a:srgbClr val="68889F"/>
                </a:solidFill>
                <a:latin typeface="Montserrat Semi-Bold"/>
              </a:rPr>
              <a:t>What Evidence Do They Use?</a:t>
            </a:r>
          </a:p>
        </p:txBody>
      </p:sp>
      <p:sp>
        <p:nvSpPr>
          <p:cNvPr id="5" name="TextBox 5"/>
          <p:cNvSpPr txBox="1"/>
          <p:nvPr/>
        </p:nvSpPr>
        <p:spPr>
          <a:xfrm>
            <a:off x="1748078" y="2758680"/>
            <a:ext cx="15704981" cy="7006983"/>
          </a:xfrm>
          <a:prstGeom prst="rect">
            <a:avLst/>
          </a:prstGeom>
        </p:spPr>
        <p:txBody>
          <a:bodyPr lIns="0" tIns="0" rIns="0" bIns="0" rtlCol="0" anchor="t">
            <a:spAutoFit/>
          </a:bodyPr>
          <a:lstStyle/>
          <a:p>
            <a:pPr marL="818832" lvl="1" indent="-571500" algn="l">
              <a:lnSpc>
                <a:spcPts val="5042"/>
              </a:lnSpc>
              <a:buFont typeface="Arial" panose="020B0604020202020204" pitchFamily="34" charset="0"/>
              <a:buChar char="•"/>
            </a:pPr>
            <a:r>
              <a:rPr lang="en-US" sz="3600" b="1" dirty="0">
                <a:solidFill>
                  <a:srgbClr val="68889F"/>
                </a:solidFill>
                <a:latin typeface="Montserrat"/>
              </a:rPr>
              <a:t>Medical, Mental Health and Education Records</a:t>
            </a:r>
          </a:p>
          <a:p>
            <a:pPr marL="571500" indent="-571500" algn="l">
              <a:lnSpc>
                <a:spcPts val="5042"/>
              </a:lnSpc>
              <a:buFont typeface="Arial" panose="020B0604020202020204" pitchFamily="34" charset="0"/>
              <a:buChar char="•"/>
            </a:pPr>
            <a:endParaRPr lang="en-US" sz="3600" dirty="0">
              <a:solidFill>
                <a:srgbClr val="000000"/>
              </a:solidFill>
              <a:latin typeface="Montserrat"/>
            </a:endParaRPr>
          </a:p>
          <a:p>
            <a:pPr marL="818832" lvl="1" indent="-571500" algn="l">
              <a:lnSpc>
                <a:spcPts val="5042"/>
              </a:lnSpc>
              <a:buFont typeface="Arial" panose="020B0604020202020204" pitchFamily="34" charset="0"/>
              <a:buChar char="•"/>
            </a:pPr>
            <a:r>
              <a:rPr lang="en-US" sz="3600" b="1" dirty="0">
                <a:solidFill>
                  <a:srgbClr val="68889F"/>
                </a:solidFill>
                <a:latin typeface="Montserrat"/>
              </a:rPr>
              <a:t>Opinions from Treating Providers</a:t>
            </a:r>
          </a:p>
          <a:p>
            <a:pPr marL="571500" indent="-571500" algn="l">
              <a:lnSpc>
                <a:spcPts val="5042"/>
              </a:lnSpc>
              <a:buFont typeface="Arial" panose="020B0604020202020204" pitchFamily="34" charset="0"/>
              <a:buChar char="•"/>
            </a:pPr>
            <a:endParaRPr lang="en-US" sz="3600" dirty="0">
              <a:solidFill>
                <a:srgbClr val="000000"/>
              </a:solidFill>
              <a:latin typeface="Montserrat"/>
            </a:endParaRPr>
          </a:p>
          <a:p>
            <a:pPr marL="818832" lvl="1" indent="-571500" algn="l">
              <a:lnSpc>
                <a:spcPts val="5042"/>
              </a:lnSpc>
              <a:buFont typeface="Arial" panose="020B0604020202020204" pitchFamily="34" charset="0"/>
              <a:buChar char="•"/>
            </a:pPr>
            <a:r>
              <a:rPr lang="en-US" sz="3600" b="1" dirty="0">
                <a:solidFill>
                  <a:srgbClr val="68889F"/>
                </a:solidFill>
                <a:latin typeface="Montserrat"/>
              </a:rPr>
              <a:t>Questionnaires</a:t>
            </a:r>
            <a:r>
              <a:rPr lang="en-US" sz="3600" dirty="0">
                <a:solidFill>
                  <a:srgbClr val="000000"/>
                </a:solidFill>
                <a:latin typeface="Montserrat"/>
              </a:rPr>
              <a:t> sent to Teachers, Social Workers, Family</a:t>
            </a:r>
          </a:p>
          <a:p>
            <a:pPr marL="571500" indent="-571500" algn="l">
              <a:lnSpc>
                <a:spcPts val="5042"/>
              </a:lnSpc>
              <a:buFont typeface="Arial" panose="020B0604020202020204" pitchFamily="34" charset="0"/>
              <a:buChar char="•"/>
            </a:pPr>
            <a:endParaRPr lang="en-US" sz="3600" dirty="0">
              <a:solidFill>
                <a:srgbClr val="000000"/>
              </a:solidFill>
              <a:latin typeface="Montserrat"/>
            </a:endParaRPr>
          </a:p>
          <a:p>
            <a:pPr marL="818832" lvl="1" indent="-571500" algn="l">
              <a:lnSpc>
                <a:spcPts val="5042"/>
              </a:lnSpc>
              <a:buFont typeface="Arial" panose="020B0604020202020204" pitchFamily="34" charset="0"/>
              <a:buChar char="•"/>
            </a:pPr>
            <a:r>
              <a:rPr lang="en-US" sz="3600" b="1" dirty="0">
                <a:solidFill>
                  <a:srgbClr val="68889F"/>
                </a:solidFill>
                <a:latin typeface="Montserrat"/>
              </a:rPr>
              <a:t>Statements of Claimant </a:t>
            </a:r>
            <a:r>
              <a:rPr lang="en-US" sz="3600" dirty="0">
                <a:solidFill>
                  <a:srgbClr val="000000"/>
                </a:solidFill>
                <a:latin typeface="Montserrat"/>
              </a:rPr>
              <a:t>on Questionnaires or in Testimony</a:t>
            </a:r>
          </a:p>
          <a:p>
            <a:pPr marL="571500" indent="-571500" algn="l">
              <a:lnSpc>
                <a:spcPts val="5042"/>
              </a:lnSpc>
              <a:buFont typeface="Arial" panose="020B0604020202020204" pitchFamily="34" charset="0"/>
              <a:buChar char="•"/>
            </a:pPr>
            <a:endParaRPr lang="en-US" sz="3600" dirty="0">
              <a:solidFill>
                <a:srgbClr val="000000"/>
              </a:solidFill>
              <a:latin typeface="Montserrat"/>
            </a:endParaRPr>
          </a:p>
          <a:p>
            <a:pPr marL="818832" lvl="1" indent="-571500" algn="l">
              <a:lnSpc>
                <a:spcPts val="5042"/>
              </a:lnSpc>
              <a:buFont typeface="Arial" panose="020B0604020202020204" pitchFamily="34" charset="0"/>
              <a:buChar char="•"/>
            </a:pPr>
            <a:r>
              <a:rPr lang="en-US" sz="3600" b="1" dirty="0">
                <a:solidFill>
                  <a:srgbClr val="68889F"/>
                </a:solidFill>
                <a:latin typeface="Montserrat"/>
              </a:rPr>
              <a:t>Consultative Examinations</a:t>
            </a:r>
            <a:r>
              <a:rPr lang="en-US" sz="3600" b="1" dirty="0">
                <a:solidFill>
                  <a:srgbClr val="000000"/>
                </a:solidFill>
                <a:latin typeface="Montserrat"/>
              </a:rPr>
              <a:t> </a:t>
            </a:r>
            <a:r>
              <a:rPr lang="en-US" sz="3600" dirty="0">
                <a:solidFill>
                  <a:srgbClr val="000000"/>
                </a:solidFill>
                <a:latin typeface="Montserrat"/>
              </a:rPr>
              <a:t>(CEs) by non-treating medical sources ordered by DDS, and non-examining Medical Consultants (MCs) paid for by SSA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410021"/>
            <a:ext cx="16516353" cy="7343370"/>
          </a:xfrm>
          <a:prstGeom prst="rect">
            <a:avLst/>
          </a:prstGeom>
        </p:spPr>
        <p:txBody>
          <a:bodyPr lIns="0" tIns="0" rIns="0" bIns="0" rtlCol="0" anchor="t">
            <a:spAutoFit/>
          </a:bodyPr>
          <a:lstStyle/>
          <a:p>
            <a:pPr marL="971608" lvl="1" indent="-485804">
              <a:lnSpc>
                <a:spcPts val="6300"/>
              </a:lnSpc>
              <a:buFont typeface="Arial"/>
              <a:buChar char="•"/>
            </a:pPr>
            <a:r>
              <a:rPr lang="en-US" sz="4500" b="1" dirty="0">
                <a:solidFill>
                  <a:srgbClr val="68889F"/>
                </a:solidFill>
                <a:latin typeface="Montserrat"/>
              </a:rPr>
              <a:t>Because many youth 18-25 don't have substantial work history or medical records, SSA is more likely to look at non-medical sources like social workers, therapists, vocational coaches, job training, family members, etc. </a:t>
            </a:r>
          </a:p>
          <a:p>
            <a:pPr>
              <a:lnSpc>
                <a:spcPts val="6300"/>
              </a:lnSpc>
            </a:pPr>
            <a:endParaRPr lang="en-US" sz="4500" dirty="0">
              <a:solidFill>
                <a:srgbClr val="000000"/>
              </a:solidFill>
              <a:latin typeface="Montserrat"/>
            </a:endParaRPr>
          </a:p>
          <a:p>
            <a:pPr marL="971608" lvl="1" indent="-485804">
              <a:lnSpc>
                <a:spcPts val="6300"/>
              </a:lnSpc>
              <a:buFont typeface="Arial"/>
              <a:buChar char="•"/>
            </a:pPr>
            <a:r>
              <a:rPr lang="en-US" sz="4500" dirty="0">
                <a:solidFill>
                  <a:srgbClr val="000000"/>
                </a:solidFill>
                <a:latin typeface="Montserrat"/>
              </a:rPr>
              <a:t>SSA must consider school records for young adults 18-25</a:t>
            </a:r>
          </a:p>
          <a:p>
            <a:pPr>
              <a:lnSpc>
                <a:spcPts val="1400"/>
              </a:lnSpc>
            </a:pPr>
            <a:endParaRPr lang="en-US" sz="4500" dirty="0">
              <a:solidFill>
                <a:srgbClr val="000000"/>
              </a:solidFill>
              <a:latin typeface="Montserrat"/>
            </a:endParaRPr>
          </a:p>
          <a:p>
            <a:pPr algn="ctr">
              <a:lnSpc>
                <a:spcPts val="6300"/>
              </a:lnSpc>
            </a:pPr>
            <a:r>
              <a:rPr lang="en-US" sz="4500" dirty="0">
                <a:solidFill>
                  <a:srgbClr val="68889F"/>
                </a:solidFill>
                <a:latin typeface="Montserrat Semi-Bold"/>
              </a:rPr>
              <a:t>								Social Security Rule (SSR) 11-2p</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85130"/>
            <a:ext cx="15590520" cy="834390"/>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Special Evidence Rules for TAY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05051" y="2890586"/>
            <a:ext cx="831315" cy="574309"/>
          </a:xfrm>
          <a:prstGeom prst="rect">
            <a:avLst/>
          </a:prstGeom>
        </p:spPr>
      </p:pic>
      <p:sp>
        <p:nvSpPr>
          <p:cNvPr id="3" name="TextBox 3"/>
          <p:cNvSpPr txBox="1"/>
          <p:nvPr/>
        </p:nvSpPr>
        <p:spPr>
          <a:xfrm>
            <a:off x="3316374" y="2890586"/>
            <a:ext cx="12350917" cy="6288901"/>
          </a:xfrm>
          <a:prstGeom prst="rect">
            <a:avLst/>
          </a:prstGeom>
        </p:spPr>
        <p:txBody>
          <a:bodyPr lIns="0" tIns="0" rIns="0" bIns="0" rtlCol="0" anchor="t">
            <a:spAutoFit/>
          </a:bodyPr>
          <a:lstStyle/>
          <a:p>
            <a:pPr>
              <a:lnSpc>
                <a:spcPts val="6580"/>
              </a:lnSpc>
            </a:pPr>
            <a:r>
              <a:rPr lang="en-US" sz="4000" dirty="0">
                <a:solidFill>
                  <a:srgbClr val="000000"/>
                </a:solidFill>
                <a:latin typeface="Montserrat"/>
              </a:rPr>
              <a:t>Inability to engage in any substantial gainful activity (SGA) </a:t>
            </a:r>
            <a:r>
              <a:rPr lang="en-US" sz="4000" dirty="0">
                <a:solidFill>
                  <a:srgbClr val="000000"/>
                </a:solidFill>
                <a:latin typeface="Montserrat Bold"/>
              </a:rPr>
              <a:t>by reason of </a:t>
            </a:r>
            <a:r>
              <a:rPr lang="en-US" sz="4000" dirty="0">
                <a:solidFill>
                  <a:srgbClr val="000000"/>
                </a:solidFill>
                <a:latin typeface="Montserrat"/>
              </a:rPr>
              <a:t>any </a:t>
            </a:r>
            <a:r>
              <a:rPr lang="en-US" sz="4000" dirty="0">
                <a:solidFill>
                  <a:srgbClr val="000000"/>
                </a:solidFill>
                <a:latin typeface="Montserrat Bold"/>
              </a:rPr>
              <a:t>medically determinable physical or mental impairment(s)</a:t>
            </a:r>
            <a:r>
              <a:rPr lang="en-US" sz="4000" dirty="0">
                <a:solidFill>
                  <a:srgbClr val="000000"/>
                </a:solidFill>
                <a:latin typeface="Montserrat"/>
              </a:rPr>
              <a:t> which can result in death or which has lasted or can be expected to last for a continuous period of </a:t>
            </a:r>
            <a:r>
              <a:rPr lang="en-US" sz="4000" dirty="0">
                <a:solidFill>
                  <a:srgbClr val="000000"/>
                </a:solidFill>
                <a:latin typeface="Montserrat Bold"/>
              </a:rPr>
              <a:t>not less than 12 months</a:t>
            </a:r>
            <a:r>
              <a:rPr lang="en-US" sz="4000" dirty="0">
                <a:solidFill>
                  <a:srgbClr val="000000"/>
                </a:solidFill>
                <a:latin typeface="Montserrat"/>
              </a:rPr>
              <a:t>.</a:t>
            </a:r>
          </a:p>
          <a:p>
            <a:pPr algn="just">
              <a:lnSpc>
                <a:spcPts val="4900"/>
              </a:lnSpc>
            </a:pPr>
            <a:endParaRPr lang="en-US" sz="4700" dirty="0">
              <a:solidFill>
                <a:srgbClr val="000000"/>
              </a:solidFill>
              <a:latin typeface="Montserrat"/>
            </a:endParaRPr>
          </a:p>
          <a:p>
            <a:pPr marL="0" lvl="0" indent="0" algn="r">
              <a:lnSpc>
                <a:spcPts val="4900"/>
              </a:lnSpc>
            </a:pPr>
            <a:r>
              <a:rPr lang="en-US" sz="3500" dirty="0">
                <a:solidFill>
                  <a:srgbClr val="68889F"/>
                </a:solidFill>
                <a:latin typeface="Montserrat Semi-Bold"/>
              </a:rPr>
              <a:t>20 CFR § 404.1505, §416.920</a:t>
            </a: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6" name="TextBox 6"/>
          <p:cNvSpPr txBox="1"/>
          <p:nvPr/>
        </p:nvSpPr>
        <p:spPr>
          <a:xfrm>
            <a:off x="1947084" y="1574737"/>
            <a:ext cx="14551523" cy="1028694"/>
          </a:xfrm>
          <a:prstGeom prst="rect">
            <a:avLst/>
          </a:prstGeom>
        </p:spPr>
        <p:txBody>
          <a:bodyPr lIns="0" tIns="0" rIns="0" bIns="0" rtlCol="0" anchor="t">
            <a:spAutoFit/>
          </a:bodyPr>
          <a:lstStyle/>
          <a:p>
            <a:pPr algn="ctr">
              <a:lnSpc>
                <a:spcPts val="8400"/>
              </a:lnSpc>
            </a:pPr>
            <a:r>
              <a:rPr lang="en-US" sz="6000">
                <a:solidFill>
                  <a:srgbClr val="68889F"/>
                </a:solidFill>
                <a:latin typeface="Montserrat Semi-Bold"/>
              </a:rPr>
              <a:t>Definition of Disability: Adults</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439400" y="7048500"/>
            <a:ext cx="831315" cy="5743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1028700" y="1893493"/>
            <a:ext cx="5019587" cy="1076325"/>
          </a:xfrm>
          <a:prstGeom prst="rect">
            <a:avLst/>
          </a:prstGeom>
        </p:spPr>
        <p:txBody>
          <a:bodyPr lIns="0" tIns="0" rIns="0" bIns="0" rtlCol="0" anchor="t">
            <a:spAutoFit/>
          </a:bodyPr>
          <a:lstStyle/>
          <a:p>
            <a:pPr marL="0" lvl="0" indent="0" algn="l">
              <a:lnSpc>
                <a:spcPts val="8400"/>
              </a:lnSpc>
              <a:spcBef>
                <a:spcPct val="0"/>
              </a:spcBef>
            </a:pPr>
            <a:r>
              <a:rPr lang="en-US" sz="7000" dirty="0">
                <a:solidFill>
                  <a:srgbClr val="68889F"/>
                </a:solidFill>
                <a:latin typeface="Montserrat Semi-Bold"/>
              </a:rPr>
              <a:t>Logistics</a:t>
            </a:r>
          </a:p>
        </p:txBody>
      </p:sp>
      <p:grpSp>
        <p:nvGrpSpPr>
          <p:cNvPr id="23" name="Group 23"/>
          <p:cNvGrpSpPr/>
          <p:nvPr/>
        </p:nvGrpSpPr>
        <p:grpSpPr>
          <a:xfrm>
            <a:off x="0" y="0"/>
            <a:ext cx="18288000" cy="1028700"/>
            <a:chOff x="0" y="0"/>
            <a:chExt cx="6671512" cy="375273"/>
          </a:xfrm>
        </p:grpSpPr>
        <p:sp>
          <p:nvSpPr>
            <p:cNvPr id="24" name="Freeform 2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pic>
        <p:nvPicPr>
          <p:cNvPr id="33" name="Picture 32">
            <a:extLst>
              <a:ext uri="{FF2B5EF4-FFF2-40B4-BE49-F238E27FC236}">
                <a16:creationId xmlns:a16="http://schemas.microsoft.com/office/drawing/2014/main" id="{1ED24B2C-C022-1038-E084-C991C366CEC8}"/>
              </a:ext>
            </a:extLst>
          </p:cNvPr>
          <p:cNvPicPr>
            <a:picLocks noChangeAspect="1"/>
          </p:cNvPicPr>
          <p:nvPr/>
        </p:nvPicPr>
        <p:blipFill>
          <a:blip r:embed="rId3"/>
          <a:stretch>
            <a:fillRect/>
          </a:stretch>
        </p:blipFill>
        <p:spPr>
          <a:xfrm>
            <a:off x="11963400" y="1028700"/>
            <a:ext cx="4624770" cy="9035822"/>
          </a:xfrm>
          <a:prstGeom prst="rect">
            <a:avLst/>
          </a:prstGeom>
        </p:spPr>
      </p:pic>
      <p:sp>
        <p:nvSpPr>
          <p:cNvPr id="35" name="TextBox 34">
            <a:extLst>
              <a:ext uri="{FF2B5EF4-FFF2-40B4-BE49-F238E27FC236}">
                <a16:creationId xmlns:a16="http://schemas.microsoft.com/office/drawing/2014/main" id="{FD8F70F2-30CF-A81A-83A5-1AE72BA88868}"/>
              </a:ext>
            </a:extLst>
          </p:cNvPr>
          <p:cNvSpPr txBox="1"/>
          <p:nvPr/>
        </p:nvSpPr>
        <p:spPr>
          <a:xfrm>
            <a:off x="3124200" y="3989338"/>
            <a:ext cx="7391400" cy="5539978"/>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Montserrat Medium" panose="020B0604020202020204" pitchFamily="2" charset="0"/>
              </a:rPr>
              <a:t>Webinar resources, including recording and supplemental materials, will be posted at https://allianceforchildrensrights.org/resources/</a:t>
            </a:r>
            <a:br>
              <a:rPr lang="en-US" sz="2800" dirty="0">
                <a:latin typeface="Montserrat Medium" panose="020B0604020202020204" pitchFamily="2" charset="0"/>
              </a:rPr>
            </a:br>
            <a:endParaRPr lang="en-US" sz="2800" dirty="0">
              <a:latin typeface="Montserrat Medium" panose="020B0604020202020204" pitchFamily="2" charset="0"/>
            </a:endParaRPr>
          </a:p>
          <a:p>
            <a:pPr marL="285750" indent="-285750">
              <a:buFont typeface="Arial" panose="020B0604020202020204" pitchFamily="34" charset="0"/>
              <a:buChar char="•"/>
            </a:pPr>
            <a:r>
              <a:rPr lang="en-US" sz="2800" dirty="0">
                <a:latin typeface="Montserrat Medium" panose="020B0604020202020204" pitchFamily="2" charset="0"/>
              </a:rPr>
              <a:t>All attendees are muted during webinar</a:t>
            </a:r>
          </a:p>
          <a:p>
            <a:pPr marL="285750" indent="-285750">
              <a:buFont typeface="Arial" panose="020B0604020202020204" pitchFamily="34" charset="0"/>
              <a:buChar char="•"/>
            </a:pPr>
            <a:endParaRPr lang="en-US" sz="2800" dirty="0">
              <a:latin typeface="Montserrat Medium" panose="020B0604020202020204" pitchFamily="2" charset="0"/>
            </a:endParaRPr>
          </a:p>
          <a:p>
            <a:pPr marL="285750" indent="-285750">
              <a:buFont typeface="Arial" panose="020B0604020202020204" pitchFamily="34" charset="0"/>
              <a:buChar char="•"/>
            </a:pPr>
            <a:r>
              <a:rPr lang="en-US" sz="2800" dirty="0">
                <a:latin typeface="Montserrat Medium" panose="020B0604020202020204" pitchFamily="2" charset="0"/>
              </a:rPr>
              <a:t>Please submit questions using the “Questions” function on your </a:t>
            </a:r>
            <a:r>
              <a:rPr lang="en-US" sz="2800" dirty="0" err="1">
                <a:latin typeface="Montserrat Medium" panose="020B0604020202020204" pitchFamily="2" charset="0"/>
              </a:rPr>
              <a:t>GotoWebinar</a:t>
            </a:r>
            <a:r>
              <a:rPr lang="en-US" sz="2800" dirty="0">
                <a:latin typeface="Montserrat Medium" panose="020B0604020202020204" pitchFamily="2" charset="0"/>
              </a:rPr>
              <a:t> dashboard</a:t>
            </a:r>
            <a:br>
              <a:rPr lang="en-US" dirty="0"/>
            </a:br>
            <a:endParaRPr lang="en-US" dirty="0"/>
          </a:p>
        </p:txBody>
      </p:sp>
    </p:spTree>
    <p:extLst>
      <p:ext uri="{BB962C8B-B14F-4D97-AF65-F5344CB8AC3E}">
        <p14:creationId xmlns:p14="http://schemas.microsoft.com/office/powerpoint/2010/main" val="2135042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737" y="2871536"/>
            <a:ext cx="831315" cy="574309"/>
          </a:xfrm>
          <a:prstGeom prst="rect">
            <a:avLst/>
          </a:prstGeom>
        </p:spPr>
      </p:pic>
      <p:sp>
        <p:nvSpPr>
          <p:cNvPr id="3" name="TextBox 3"/>
          <p:cNvSpPr txBox="1"/>
          <p:nvPr/>
        </p:nvSpPr>
        <p:spPr>
          <a:xfrm>
            <a:off x="2982316" y="2804861"/>
            <a:ext cx="12973069" cy="7201371"/>
          </a:xfrm>
          <a:prstGeom prst="rect">
            <a:avLst/>
          </a:prstGeom>
        </p:spPr>
        <p:txBody>
          <a:bodyPr lIns="0" tIns="0" rIns="0" bIns="0" rtlCol="0" anchor="t">
            <a:spAutoFit/>
          </a:bodyPr>
          <a:lstStyle/>
          <a:p>
            <a:pPr>
              <a:lnSpc>
                <a:spcPts val="6580"/>
              </a:lnSpc>
            </a:pPr>
            <a:r>
              <a:rPr lang="en-US" sz="4700">
                <a:solidFill>
                  <a:srgbClr val="000000"/>
                </a:solidFill>
                <a:latin typeface="Montserrat"/>
              </a:rPr>
              <a:t>Has a </a:t>
            </a:r>
            <a:r>
              <a:rPr lang="en-US" sz="4700">
                <a:solidFill>
                  <a:srgbClr val="000000"/>
                </a:solidFill>
                <a:latin typeface="Montserrat Bold"/>
              </a:rPr>
              <a:t>medically determinable physical or mental impairment</a:t>
            </a:r>
            <a:r>
              <a:rPr lang="en-US" sz="4700">
                <a:solidFill>
                  <a:srgbClr val="000000"/>
                </a:solidFill>
                <a:latin typeface="Montserrat"/>
              </a:rPr>
              <a:t> (or combination of impairments); and the impairment(s) results in </a:t>
            </a:r>
            <a:r>
              <a:rPr lang="en-US" sz="4700">
                <a:solidFill>
                  <a:srgbClr val="000000"/>
                </a:solidFill>
                <a:latin typeface="Montserrat Bold"/>
              </a:rPr>
              <a:t>marked and severe functional limitations</a:t>
            </a:r>
            <a:r>
              <a:rPr lang="en-US" sz="4700">
                <a:solidFill>
                  <a:srgbClr val="000000"/>
                </a:solidFill>
                <a:latin typeface="Montserrat"/>
              </a:rPr>
              <a:t>; and the impairment(s) has lasted (or is expected to last) for </a:t>
            </a:r>
            <a:r>
              <a:rPr lang="en-US" sz="4700">
                <a:solidFill>
                  <a:srgbClr val="000000"/>
                </a:solidFill>
                <a:latin typeface="Montserrat Bold"/>
              </a:rPr>
              <a:t>at least one year</a:t>
            </a:r>
            <a:r>
              <a:rPr lang="en-US" sz="4700">
                <a:solidFill>
                  <a:srgbClr val="000000"/>
                </a:solidFill>
                <a:latin typeface="Montserrat"/>
              </a:rPr>
              <a:t> or to result in death.</a:t>
            </a:r>
          </a:p>
          <a:p>
            <a:pPr>
              <a:lnSpc>
                <a:spcPts val="6300"/>
              </a:lnSpc>
            </a:pPr>
            <a:endParaRPr lang="en-US" sz="4700">
              <a:solidFill>
                <a:srgbClr val="000000"/>
              </a:solidFill>
              <a:latin typeface="Montserrat"/>
            </a:endParaRPr>
          </a:p>
          <a:p>
            <a:pPr marL="0" lvl="0" indent="0" algn="r">
              <a:lnSpc>
                <a:spcPts val="4900"/>
              </a:lnSpc>
            </a:pPr>
            <a:r>
              <a:rPr lang="en-US" sz="3500">
                <a:solidFill>
                  <a:srgbClr val="000000"/>
                </a:solidFill>
                <a:latin typeface="Montserrat Semi-Bold"/>
              </a:rPr>
              <a:t> </a:t>
            </a:r>
            <a:r>
              <a:rPr lang="en-US" sz="3500">
                <a:solidFill>
                  <a:srgbClr val="68889F"/>
                </a:solidFill>
                <a:latin typeface="Montserrat Semi-Bold"/>
              </a:rPr>
              <a:t>20 CFR § 416.906</a:t>
            </a: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6" name="TextBox 6"/>
          <p:cNvSpPr txBox="1"/>
          <p:nvPr/>
        </p:nvSpPr>
        <p:spPr>
          <a:xfrm>
            <a:off x="1868239" y="1388146"/>
            <a:ext cx="14551523" cy="1028694"/>
          </a:xfrm>
          <a:prstGeom prst="rect">
            <a:avLst/>
          </a:prstGeom>
        </p:spPr>
        <p:txBody>
          <a:bodyPr lIns="0" tIns="0" rIns="0" bIns="0" rtlCol="0" anchor="t">
            <a:spAutoFit/>
          </a:bodyPr>
          <a:lstStyle/>
          <a:p>
            <a:pPr algn="ctr">
              <a:lnSpc>
                <a:spcPts val="8400"/>
              </a:lnSpc>
            </a:pPr>
            <a:r>
              <a:rPr lang="en-US" sz="6000">
                <a:solidFill>
                  <a:srgbClr val="68889F"/>
                </a:solidFill>
                <a:latin typeface="Montserrat Semi-Bold"/>
              </a:rPr>
              <a:t>Definition of Disability: Children</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1963400" y="7810500"/>
            <a:ext cx="831315" cy="5743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97183" y="2597550"/>
            <a:ext cx="15211937" cy="1234332"/>
          </a:xfrm>
          <a:prstGeom prst="rect">
            <a:avLst/>
          </a:prstGeom>
        </p:spPr>
        <p:txBody>
          <a:bodyPr lIns="0" tIns="0" rIns="0" bIns="0" rtlCol="0" anchor="t">
            <a:spAutoFit/>
          </a:bodyPr>
          <a:lstStyle/>
          <a:p>
            <a:pPr>
              <a:lnSpc>
                <a:spcPts val="3359"/>
              </a:lnSpc>
            </a:pPr>
            <a:r>
              <a:rPr lang="en-US" sz="2400">
                <a:solidFill>
                  <a:srgbClr val="000000"/>
                </a:solidFill>
                <a:latin typeface="Montserrat Semi-Bold"/>
              </a:rPr>
              <a:t>Is the claimant engaged in substantial gainful activity? </a:t>
            </a:r>
          </a:p>
          <a:p>
            <a:pPr>
              <a:lnSpc>
                <a:spcPts val="3359"/>
              </a:lnSpc>
            </a:pPr>
            <a:r>
              <a:rPr lang="en-US" sz="2400">
                <a:solidFill>
                  <a:srgbClr val="000000"/>
                </a:solidFill>
                <a:latin typeface="Montserrat Semi-Bold"/>
              </a:rPr>
              <a:t>If yes, not disabled. If no, proceed to step 2. </a:t>
            </a:r>
          </a:p>
          <a:p>
            <a:pPr algn="l">
              <a:lnSpc>
                <a:spcPts val="3359"/>
              </a:lnSpc>
            </a:pPr>
            <a:endParaRPr lang="en-US" sz="2400">
              <a:solidFill>
                <a:srgbClr val="000000"/>
              </a:solidFill>
              <a:latin typeface="Montserrat Semi-Bold"/>
            </a:endParaRPr>
          </a:p>
        </p:txBody>
      </p:sp>
      <p:grpSp>
        <p:nvGrpSpPr>
          <p:cNvPr id="3" name="Group 3"/>
          <p:cNvGrpSpPr/>
          <p:nvPr/>
        </p:nvGrpSpPr>
        <p:grpSpPr>
          <a:xfrm>
            <a:off x="1028700" y="2736200"/>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37"/>
            </a:solidFill>
          </p:spPr>
        </p:sp>
      </p:grpSp>
      <p:sp>
        <p:nvSpPr>
          <p:cNvPr id="5" name="TextBox 5"/>
          <p:cNvSpPr txBox="1"/>
          <p:nvPr/>
        </p:nvSpPr>
        <p:spPr>
          <a:xfrm>
            <a:off x="1142094" y="2630519"/>
            <a:ext cx="545211" cy="764286"/>
          </a:xfrm>
          <a:prstGeom prst="rect">
            <a:avLst/>
          </a:prstGeom>
        </p:spPr>
        <p:txBody>
          <a:bodyPr lIns="0" tIns="0" rIns="0" bIns="0" rtlCol="0" anchor="t">
            <a:spAutoFit/>
          </a:bodyPr>
          <a:lstStyle/>
          <a:p>
            <a:pPr algn="ctr">
              <a:lnSpc>
                <a:spcPts val="5652"/>
              </a:lnSpc>
            </a:pPr>
            <a:r>
              <a:rPr lang="en-US" sz="3600">
                <a:solidFill>
                  <a:srgbClr val="FFFFFF"/>
                </a:solidFill>
                <a:latin typeface="Cooper Hewitt Thin"/>
              </a:rPr>
              <a:t>1</a:t>
            </a:r>
          </a:p>
        </p:txBody>
      </p:sp>
      <p:sp>
        <p:nvSpPr>
          <p:cNvPr id="6" name="TextBox 6"/>
          <p:cNvSpPr txBox="1"/>
          <p:nvPr/>
        </p:nvSpPr>
        <p:spPr>
          <a:xfrm>
            <a:off x="2397183" y="3956793"/>
            <a:ext cx="15843483" cy="1234332"/>
          </a:xfrm>
          <a:prstGeom prst="rect">
            <a:avLst/>
          </a:prstGeom>
        </p:spPr>
        <p:txBody>
          <a:bodyPr lIns="0" tIns="0" rIns="0" bIns="0" rtlCol="0" anchor="t">
            <a:spAutoFit/>
          </a:bodyPr>
          <a:lstStyle/>
          <a:p>
            <a:pPr>
              <a:lnSpc>
                <a:spcPts val="3359"/>
              </a:lnSpc>
            </a:pPr>
            <a:r>
              <a:rPr lang="en-US" sz="2400">
                <a:solidFill>
                  <a:srgbClr val="000000"/>
                </a:solidFill>
                <a:latin typeface="Montserrat Semi-Bold"/>
              </a:rPr>
              <a:t>Does the claimant have a severe impairment/s? Has the impairment/s lasted 12 months or more? </a:t>
            </a:r>
          </a:p>
          <a:p>
            <a:pPr>
              <a:lnSpc>
                <a:spcPts val="3359"/>
              </a:lnSpc>
            </a:pPr>
            <a:r>
              <a:rPr lang="en-US" sz="2400">
                <a:solidFill>
                  <a:srgbClr val="000000"/>
                </a:solidFill>
                <a:latin typeface="Montserrat Semi-Bold"/>
              </a:rPr>
              <a:t>If no, not disabled. If yes, proceed to step 3.</a:t>
            </a:r>
          </a:p>
          <a:p>
            <a:pPr marL="0" lvl="1" indent="0" algn="l">
              <a:lnSpc>
                <a:spcPts val="3359"/>
              </a:lnSpc>
            </a:pPr>
            <a:endParaRPr lang="en-US" sz="2400">
              <a:solidFill>
                <a:srgbClr val="000000"/>
              </a:solidFill>
              <a:latin typeface="Montserrat Semi-Bold"/>
            </a:endParaRPr>
          </a:p>
        </p:txBody>
      </p:sp>
      <p:grpSp>
        <p:nvGrpSpPr>
          <p:cNvPr id="7" name="Group 7"/>
          <p:cNvGrpSpPr/>
          <p:nvPr/>
        </p:nvGrpSpPr>
        <p:grpSpPr>
          <a:xfrm>
            <a:off x="1028700" y="4016041"/>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37"/>
            </a:solidFill>
          </p:spPr>
        </p:sp>
      </p:grpSp>
      <p:sp>
        <p:nvSpPr>
          <p:cNvPr id="9" name="TextBox 9"/>
          <p:cNvSpPr txBox="1"/>
          <p:nvPr/>
        </p:nvSpPr>
        <p:spPr>
          <a:xfrm>
            <a:off x="1142094" y="3910360"/>
            <a:ext cx="545211" cy="76428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Cooper Hewitt Thin"/>
              </a:rPr>
              <a:t>2</a:t>
            </a:r>
          </a:p>
        </p:txBody>
      </p:sp>
      <p:sp>
        <p:nvSpPr>
          <p:cNvPr id="10" name="TextBox 10"/>
          <p:cNvSpPr txBox="1"/>
          <p:nvPr/>
        </p:nvSpPr>
        <p:spPr>
          <a:xfrm>
            <a:off x="2397183" y="6651016"/>
            <a:ext cx="12913624" cy="1234332"/>
          </a:xfrm>
          <a:prstGeom prst="rect">
            <a:avLst/>
          </a:prstGeom>
        </p:spPr>
        <p:txBody>
          <a:bodyPr lIns="0" tIns="0" rIns="0" bIns="0" rtlCol="0" anchor="t">
            <a:spAutoFit/>
          </a:bodyPr>
          <a:lstStyle/>
          <a:p>
            <a:pPr>
              <a:lnSpc>
                <a:spcPts val="3359"/>
              </a:lnSpc>
            </a:pPr>
            <a:r>
              <a:rPr lang="en-US" sz="2400">
                <a:solidFill>
                  <a:srgbClr val="000000"/>
                </a:solidFill>
                <a:latin typeface="Montserrat Semi-Bold"/>
              </a:rPr>
              <a:t>Can the claimant return to his or her past relevant work? </a:t>
            </a:r>
          </a:p>
          <a:p>
            <a:pPr>
              <a:lnSpc>
                <a:spcPts val="3359"/>
              </a:lnSpc>
            </a:pPr>
            <a:r>
              <a:rPr lang="en-US" sz="2400">
                <a:solidFill>
                  <a:srgbClr val="000000"/>
                </a:solidFill>
                <a:latin typeface="Montserrat Semi-Bold"/>
              </a:rPr>
              <a:t>If yes, not disabled. If no, proceed to step 5.</a:t>
            </a:r>
          </a:p>
          <a:p>
            <a:pPr marL="0" lvl="1" indent="0" algn="l">
              <a:lnSpc>
                <a:spcPts val="3359"/>
              </a:lnSpc>
            </a:pPr>
            <a:endParaRPr lang="en-US" sz="2400">
              <a:solidFill>
                <a:srgbClr val="000000"/>
              </a:solidFill>
              <a:latin typeface="Montserrat Semi-Bold"/>
            </a:endParaRPr>
          </a:p>
        </p:txBody>
      </p:sp>
      <p:grpSp>
        <p:nvGrpSpPr>
          <p:cNvPr id="11" name="Group 11"/>
          <p:cNvGrpSpPr/>
          <p:nvPr/>
        </p:nvGrpSpPr>
        <p:grpSpPr>
          <a:xfrm>
            <a:off x="1028700" y="6575722"/>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37"/>
            </a:solidFill>
          </p:spPr>
        </p:sp>
      </p:grpSp>
      <p:sp>
        <p:nvSpPr>
          <p:cNvPr id="13" name="TextBox 13"/>
          <p:cNvSpPr txBox="1"/>
          <p:nvPr/>
        </p:nvSpPr>
        <p:spPr>
          <a:xfrm>
            <a:off x="1142094" y="6470041"/>
            <a:ext cx="545211" cy="76428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Cooper Hewitt Thin"/>
              </a:rPr>
              <a:t>4</a:t>
            </a:r>
          </a:p>
        </p:txBody>
      </p:sp>
      <p:sp>
        <p:nvSpPr>
          <p:cNvPr id="14" name="TextBox 14"/>
          <p:cNvSpPr txBox="1"/>
          <p:nvPr/>
        </p:nvSpPr>
        <p:spPr>
          <a:xfrm>
            <a:off x="2397183" y="5341390"/>
            <a:ext cx="15576190" cy="1234332"/>
          </a:xfrm>
          <a:prstGeom prst="rect">
            <a:avLst/>
          </a:prstGeom>
        </p:spPr>
        <p:txBody>
          <a:bodyPr lIns="0" tIns="0" rIns="0" bIns="0" rtlCol="0" anchor="t">
            <a:spAutoFit/>
          </a:bodyPr>
          <a:lstStyle/>
          <a:p>
            <a:pPr>
              <a:lnSpc>
                <a:spcPts val="3359"/>
              </a:lnSpc>
            </a:pPr>
            <a:r>
              <a:rPr lang="en-US" sz="2400">
                <a:solidFill>
                  <a:srgbClr val="000000"/>
                </a:solidFill>
                <a:latin typeface="Montserrat Semi-Bold"/>
              </a:rPr>
              <a:t>Does the claimant have an impairment that meets or equals a listed impairment?</a:t>
            </a:r>
          </a:p>
          <a:p>
            <a:pPr>
              <a:lnSpc>
                <a:spcPts val="3359"/>
              </a:lnSpc>
            </a:pPr>
            <a:r>
              <a:rPr lang="en-US" sz="2400">
                <a:solidFill>
                  <a:srgbClr val="34715A"/>
                </a:solidFill>
                <a:latin typeface="Montserrat Semi-Bold Italics"/>
              </a:rPr>
              <a:t>If yes, disabled. </a:t>
            </a:r>
            <a:r>
              <a:rPr lang="en-US" sz="2400">
                <a:solidFill>
                  <a:srgbClr val="000000"/>
                </a:solidFill>
                <a:latin typeface="Montserrat Semi-Bold"/>
              </a:rPr>
              <a:t>Process stops, you win! If no, proceed to step 4.</a:t>
            </a:r>
          </a:p>
          <a:p>
            <a:pPr marL="0" lvl="1" indent="0" algn="l">
              <a:lnSpc>
                <a:spcPts val="3359"/>
              </a:lnSpc>
            </a:pPr>
            <a:endParaRPr lang="en-US" sz="2400">
              <a:solidFill>
                <a:srgbClr val="000000"/>
              </a:solidFill>
              <a:latin typeface="Montserrat Semi-Bold"/>
            </a:endParaRPr>
          </a:p>
        </p:txBody>
      </p:sp>
      <p:grpSp>
        <p:nvGrpSpPr>
          <p:cNvPr id="15" name="Group 15"/>
          <p:cNvGrpSpPr/>
          <p:nvPr/>
        </p:nvGrpSpPr>
        <p:grpSpPr>
          <a:xfrm>
            <a:off x="1028700" y="5295881"/>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37"/>
            </a:solidFill>
          </p:spPr>
        </p:sp>
      </p:grpSp>
      <p:sp>
        <p:nvSpPr>
          <p:cNvPr id="17" name="TextBox 17"/>
          <p:cNvSpPr txBox="1"/>
          <p:nvPr/>
        </p:nvSpPr>
        <p:spPr>
          <a:xfrm>
            <a:off x="1142094" y="5190200"/>
            <a:ext cx="545211" cy="76428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Cooper Hewitt Thin"/>
              </a:rPr>
              <a:t>3</a:t>
            </a:r>
          </a:p>
        </p:txBody>
      </p:sp>
      <p:sp>
        <p:nvSpPr>
          <p:cNvPr id="18" name="TextBox 18"/>
          <p:cNvSpPr txBox="1"/>
          <p:nvPr/>
        </p:nvSpPr>
        <p:spPr>
          <a:xfrm>
            <a:off x="2397183" y="7930856"/>
            <a:ext cx="15576190" cy="1234332"/>
          </a:xfrm>
          <a:prstGeom prst="rect">
            <a:avLst/>
          </a:prstGeom>
        </p:spPr>
        <p:txBody>
          <a:bodyPr lIns="0" tIns="0" rIns="0" bIns="0" rtlCol="0" anchor="t">
            <a:spAutoFit/>
          </a:bodyPr>
          <a:lstStyle/>
          <a:p>
            <a:pPr>
              <a:lnSpc>
                <a:spcPts val="3359"/>
              </a:lnSpc>
            </a:pPr>
            <a:r>
              <a:rPr lang="en-US" sz="2400">
                <a:solidFill>
                  <a:srgbClr val="000000"/>
                </a:solidFill>
                <a:latin typeface="Montserrat Semi-Bold"/>
              </a:rPr>
              <a:t>Can the individual do any type of work that exists in significant numbers in the national economy? </a:t>
            </a:r>
          </a:p>
          <a:p>
            <a:pPr>
              <a:lnSpc>
                <a:spcPts val="3359"/>
              </a:lnSpc>
            </a:pPr>
            <a:r>
              <a:rPr lang="en-US" sz="2400">
                <a:solidFill>
                  <a:srgbClr val="000000"/>
                </a:solidFill>
                <a:latin typeface="Montserrat Semi-Bold"/>
              </a:rPr>
              <a:t>If yes, not disabled. </a:t>
            </a:r>
            <a:r>
              <a:rPr lang="en-US" sz="2400">
                <a:solidFill>
                  <a:srgbClr val="34715A"/>
                </a:solidFill>
                <a:latin typeface="Montserrat Semi-Bold Italics"/>
              </a:rPr>
              <a:t>If no, disabled.</a:t>
            </a:r>
          </a:p>
          <a:p>
            <a:pPr marL="0" lvl="1" indent="0" algn="l">
              <a:lnSpc>
                <a:spcPts val="3359"/>
              </a:lnSpc>
            </a:pPr>
            <a:endParaRPr lang="en-US" sz="2400">
              <a:solidFill>
                <a:srgbClr val="34715A"/>
              </a:solidFill>
              <a:latin typeface="Montserrat Semi-Bold Italics"/>
            </a:endParaRPr>
          </a:p>
        </p:txBody>
      </p:sp>
      <p:grpSp>
        <p:nvGrpSpPr>
          <p:cNvPr id="19" name="Group 19"/>
          <p:cNvGrpSpPr/>
          <p:nvPr/>
        </p:nvGrpSpPr>
        <p:grpSpPr>
          <a:xfrm>
            <a:off x="1028700" y="7855562"/>
            <a:ext cx="771999" cy="771999"/>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37"/>
            </a:solidFill>
          </p:spPr>
        </p:sp>
      </p:grpSp>
      <p:sp>
        <p:nvSpPr>
          <p:cNvPr id="21" name="TextBox 21"/>
          <p:cNvSpPr txBox="1"/>
          <p:nvPr/>
        </p:nvSpPr>
        <p:spPr>
          <a:xfrm>
            <a:off x="1142094" y="7749881"/>
            <a:ext cx="545211" cy="76428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Cooper Hewitt Thin"/>
              </a:rPr>
              <a:t>5</a:t>
            </a:r>
          </a:p>
        </p:txBody>
      </p:sp>
      <p:sp>
        <p:nvSpPr>
          <p:cNvPr id="22" name="TextBox 22"/>
          <p:cNvSpPr txBox="1"/>
          <p:nvPr/>
        </p:nvSpPr>
        <p:spPr>
          <a:xfrm>
            <a:off x="678880" y="1273629"/>
            <a:ext cx="16930240" cy="914400"/>
          </a:xfrm>
          <a:prstGeom prst="rect">
            <a:avLst/>
          </a:prstGeom>
        </p:spPr>
        <p:txBody>
          <a:bodyPr lIns="0" tIns="0" rIns="0" bIns="0" rtlCol="0" anchor="t">
            <a:spAutoFit/>
          </a:bodyPr>
          <a:lstStyle/>
          <a:p>
            <a:pPr marL="0" lvl="0" indent="0" algn="ctr">
              <a:lnSpc>
                <a:spcPts val="7200"/>
              </a:lnSpc>
              <a:spcBef>
                <a:spcPct val="0"/>
              </a:spcBef>
            </a:pPr>
            <a:r>
              <a:rPr lang="en-US" sz="6000" dirty="0">
                <a:solidFill>
                  <a:srgbClr val="68889F"/>
                </a:solidFill>
                <a:latin typeface="Montserrat Semi-Bold"/>
              </a:rPr>
              <a:t>5 Step Adult Disability Evaluation Process</a:t>
            </a:r>
          </a:p>
        </p:txBody>
      </p:sp>
      <p:grpSp>
        <p:nvGrpSpPr>
          <p:cNvPr id="23" name="Group 23"/>
          <p:cNvGrpSpPr/>
          <p:nvPr/>
        </p:nvGrpSpPr>
        <p:grpSpPr>
          <a:xfrm>
            <a:off x="0" y="0"/>
            <a:ext cx="18288000" cy="1028700"/>
            <a:chOff x="0" y="0"/>
            <a:chExt cx="6671512" cy="375273"/>
          </a:xfrm>
        </p:grpSpPr>
        <p:sp>
          <p:nvSpPr>
            <p:cNvPr id="24" name="Freeform 2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25" name="AutoShape 25"/>
          <p:cNvSpPr/>
          <p:nvPr/>
        </p:nvSpPr>
        <p:spPr>
          <a:xfrm>
            <a:off x="2108596" y="3784256"/>
            <a:ext cx="15150704" cy="0"/>
          </a:xfrm>
          <a:prstGeom prst="line">
            <a:avLst/>
          </a:prstGeom>
          <a:ln w="47625" cap="flat">
            <a:solidFill>
              <a:srgbClr val="34715A"/>
            </a:solidFill>
            <a:prstDash val="solid"/>
            <a:headEnd type="oval" w="lg" len="lg"/>
            <a:tailEnd type="oval" w="lg" len="lg"/>
          </a:ln>
        </p:spPr>
      </p:sp>
      <p:sp>
        <p:nvSpPr>
          <p:cNvPr id="26" name="AutoShape 26"/>
          <p:cNvSpPr/>
          <p:nvPr/>
        </p:nvSpPr>
        <p:spPr>
          <a:xfrm>
            <a:off x="2108596" y="5143500"/>
            <a:ext cx="15150704" cy="0"/>
          </a:xfrm>
          <a:prstGeom prst="line">
            <a:avLst/>
          </a:prstGeom>
          <a:ln w="47625" cap="flat">
            <a:solidFill>
              <a:srgbClr val="34715A"/>
            </a:solidFill>
            <a:prstDash val="solid"/>
            <a:headEnd type="oval" w="lg" len="lg"/>
            <a:tailEnd type="oval" w="lg" len="lg"/>
          </a:ln>
        </p:spPr>
      </p:sp>
      <p:sp>
        <p:nvSpPr>
          <p:cNvPr id="27" name="AutoShape 27"/>
          <p:cNvSpPr/>
          <p:nvPr/>
        </p:nvSpPr>
        <p:spPr>
          <a:xfrm>
            <a:off x="2108596" y="7807937"/>
            <a:ext cx="15150704" cy="0"/>
          </a:xfrm>
          <a:prstGeom prst="line">
            <a:avLst/>
          </a:prstGeom>
          <a:ln w="47625" cap="flat">
            <a:solidFill>
              <a:srgbClr val="34715A"/>
            </a:solidFill>
            <a:prstDash val="solid"/>
            <a:headEnd type="oval" w="lg" len="lg"/>
            <a:tailEnd type="oval" w="lg" len="lg"/>
          </a:ln>
        </p:spPr>
      </p:sp>
      <p:sp>
        <p:nvSpPr>
          <p:cNvPr id="28" name="AutoShape 28"/>
          <p:cNvSpPr/>
          <p:nvPr/>
        </p:nvSpPr>
        <p:spPr>
          <a:xfrm>
            <a:off x="2108596" y="6528097"/>
            <a:ext cx="15150704" cy="0"/>
          </a:xfrm>
          <a:prstGeom prst="line">
            <a:avLst/>
          </a:prstGeom>
          <a:ln w="47625" cap="flat">
            <a:solidFill>
              <a:srgbClr val="34715A"/>
            </a:solidFill>
            <a:prstDash val="solid"/>
            <a:headEnd type="oval" w="lg" len="lg"/>
            <a:tailEnd type="oval" w="lg" len="lg"/>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2639" y="3053676"/>
            <a:ext cx="14122802" cy="2878999"/>
            <a:chOff x="0" y="0"/>
            <a:chExt cx="10934559" cy="2229061"/>
          </a:xfrm>
        </p:grpSpPr>
        <p:sp>
          <p:nvSpPr>
            <p:cNvPr id="3" name="Freeform 3"/>
            <p:cNvSpPr/>
            <p:nvPr/>
          </p:nvSpPr>
          <p:spPr>
            <a:xfrm>
              <a:off x="0" y="0"/>
              <a:ext cx="10934559" cy="2229061"/>
            </a:xfrm>
            <a:custGeom>
              <a:avLst/>
              <a:gdLst/>
              <a:ahLst/>
              <a:cxnLst/>
              <a:rect l="l" t="t" r="r" b="b"/>
              <a:pathLst>
                <a:path w="10934559" h="2229061">
                  <a:moveTo>
                    <a:pt x="10810098" y="2229060"/>
                  </a:moveTo>
                  <a:lnTo>
                    <a:pt x="124460" y="2229060"/>
                  </a:lnTo>
                  <a:cubicBezTo>
                    <a:pt x="55880" y="2229060"/>
                    <a:pt x="0" y="2173181"/>
                    <a:pt x="0" y="2104601"/>
                  </a:cubicBezTo>
                  <a:lnTo>
                    <a:pt x="0" y="124460"/>
                  </a:lnTo>
                  <a:cubicBezTo>
                    <a:pt x="0" y="55880"/>
                    <a:pt x="55880" y="0"/>
                    <a:pt x="124460" y="0"/>
                  </a:cubicBezTo>
                  <a:lnTo>
                    <a:pt x="10810098" y="0"/>
                  </a:lnTo>
                  <a:cubicBezTo>
                    <a:pt x="10878679" y="0"/>
                    <a:pt x="10934559" y="55880"/>
                    <a:pt x="10934559" y="124460"/>
                  </a:cubicBezTo>
                  <a:lnTo>
                    <a:pt x="10934559" y="2104601"/>
                  </a:lnTo>
                  <a:cubicBezTo>
                    <a:pt x="10934559" y="2173181"/>
                    <a:pt x="10878679" y="2229061"/>
                    <a:pt x="10810098" y="2229061"/>
                  </a:cubicBezTo>
                  <a:close/>
                </a:path>
              </a:pathLst>
            </a:custGeom>
            <a:solidFill>
              <a:srgbClr val="34715A"/>
            </a:solidFill>
          </p:spPr>
        </p:sp>
      </p:grpSp>
      <p:grpSp>
        <p:nvGrpSpPr>
          <p:cNvPr id="4" name="Group 4"/>
          <p:cNvGrpSpPr/>
          <p:nvPr/>
        </p:nvGrpSpPr>
        <p:grpSpPr>
          <a:xfrm>
            <a:off x="2402639" y="6379301"/>
            <a:ext cx="14122802" cy="2878999"/>
            <a:chOff x="0" y="0"/>
            <a:chExt cx="10934559" cy="2229061"/>
          </a:xfrm>
        </p:grpSpPr>
        <p:sp>
          <p:nvSpPr>
            <p:cNvPr id="5" name="Freeform 5"/>
            <p:cNvSpPr/>
            <p:nvPr/>
          </p:nvSpPr>
          <p:spPr>
            <a:xfrm>
              <a:off x="0" y="0"/>
              <a:ext cx="10934559" cy="2229061"/>
            </a:xfrm>
            <a:custGeom>
              <a:avLst/>
              <a:gdLst/>
              <a:ahLst/>
              <a:cxnLst/>
              <a:rect l="l" t="t" r="r" b="b"/>
              <a:pathLst>
                <a:path w="10934559" h="2229061">
                  <a:moveTo>
                    <a:pt x="10810098" y="2229060"/>
                  </a:moveTo>
                  <a:lnTo>
                    <a:pt x="124460" y="2229060"/>
                  </a:lnTo>
                  <a:cubicBezTo>
                    <a:pt x="55880" y="2229060"/>
                    <a:pt x="0" y="2173181"/>
                    <a:pt x="0" y="2104601"/>
                  </a:cubicBezTo>
                  <a:lnTo>
                    <a:pt x="0" y="124460"/>
                  </a:lnTo>
                  <a:cubicBezTo>
                    <a:pt x="0" y="55880"/>
                    <a:pt x="55880" y="0"/>
                    <a:pt x="124460" y="0"/>
                  </a:cubicBezTo>
                  <a:lnTo>
                    <a:pt x="10810098" y="0"/>
                  </a:lnTo>
                  <a:cubicBezTo>
                    <a:pt x="10878679" y="0"/>
                    <a:pt x="10934559" y="55880"/>
                    <a:pt x="10934559" y="124460"/>
                  </a:cubicBezTo>
                  <a:lnTo>
                    <a:pt x="10934559" y="2104601"/>
                  </a:lnTo>
                  <a:cubicBezTo>
                    <a:pt x="10934559" y="2173181"/>
                    <a:pt x="10878679" y="2229061"/>
                    <a:pt x="10810098" y="2229061"/>
                  </a:cubicBezTo>
                  <a:close/>
                </a:path>
              </a:pathLst>
            </a:custGeom>
            <a:solidFill>
              <a:srgbClr val="34715A"/>
            </a:solidFill>
          </p:spPr>
        </p:sp>
      </p:grpSp>
      <p:sp>
        <p:nvSpPr>
          <p:cNvPr id="6" name="TextBox 6"/>
          <p:cNvSpPr txBox="1"/>
          <p:nvPr/>
        </p:nvSpPr>
        <p:spPr>
          <a:xfrm>
            <a:off x="3341345" y="3578829"/>
            <a:ext cx="12245390" cy="1828692"/>
          </a:xfrm>
          <a:prstGeom prst="rect">
            <a:avLst/>
          </a:prstGeom>
        </p:spPr>
        <p:txBody>
          <a:bodyPr lIns="0" tIns="0" rIns="0" bIns="0" rtlCol="0" anchor="t">
            <a:spAutoFit/>
          </a:bodyPr>
          <a:lstStyle/>
          <a:p>
            <a:pPr algn="ctr">
              <a:lnSpc>
                <a:spcPts val="7200"/>
              </a:lnSpc>
            </a:pPr>
            <a:r>
              <a:rPr lang="en-US" sz="6000" spc="-234">
                <a:solidFill>
                  <a:srgbClr val="FFFFFF"/>
                </a:solidFill>
                <a:latin typeface="Montserrat Semi-Bold Bold"/>
              </a:rPr>
              <a:t>Listings of Impairments </a:t>
            </a:r>
          </a:p>
          <a:p>
            <a:pPr marL="0" lvl="0" indent="0" algn="ctr">
              <a:lnSpc>
                <a:spcPts val="7200"/>
              </a:lnSpc>
              <a:spcBef>
                <a:spcPct val="0"/>
              </a:spcBef>
            </a:pPr>
            <a:r>
              <a:rPr lang="en-US" sz="6000" spc="-239">
                <a:solidFill>
                  <a:srgbClr val="FFFFFF"/>
                </a:solidFill>
                <a:latin typeface="Montserrat Semi-Bold Bold"/>
              </a:rPr>
              <a:t>(Step 3)</a:t>
            </a:r>
          </a:p>
        </p:txBody>
      </p:sp>
      <p:sp>
        <p:nvSpPr>
          <p:cNvPr id="7" name="TextBox 7"/>
          <p:cNvSpPr txBox="1"/>
          <p:nvPr/>
        </p:nvSpPr>
        <p:spPr>
          <a:xfrm>
            <a:off x="3341345" y="6904455"/>
            <a:ext cx="12245390" cy="1846659"/>
          </a:xfrm>
          <a:prstGeom prst="rect">
            <a:avLst/>
          </a:prstGeom>
        </p:spPr>
        <p:txBody>
          <a:bodyPr lIns="0" tIns="0" rIns="0" bIns="0" rtlCol="0" anchor="t">
            <a:spAutoFit/>
          </a:bodyPr>
          <a:lstStyle/>
          <a:p>
            <a:pPr marL="0" lvl="0" indent="0" algn="ctr">
              <a:lnSpc>
                <a:spcPts val="7200"/>
              </a:lnSpc>
              <a:spcBef>
                <a:spcPct val="0"/>
              </a:spcBef>
            </a:pPr>
            <a:r>
              <a:rPr lang="en-US" sz="6000" spc="-239" dirty="0">
                <a:solidFill>
                  <a:srgbClr val="FFFFFF"/>
                </a:solidFill>
                <a:latin typeface="Montserrat Semi-Bold Bold"/>
              </a:rPr>
              <a:t>Residual Functional Capacity or Functional Equivalence (Step 5)</a:t>
            </a:r>
          </a:p>
        </p:txBody>
      </p:sp>
      <p:grpSp>
        <p:nvGrpSpPr>
          <p:cNvPr id="8" name="Group 8"/>
          <p:cNvGrpSpPr/>
          <p:nvPr/>
        </p:nvGrpSpPr>
        <p:grpSpPr>
          <a:xfrm>
            <a:off x="0" y="0"/>
            <a:ext cx="18288000" cy="1028700"/>
            <a:chOff x="0" y="0"/>
            <a:chExt cx="6671512" cy="375273"/>
          </a:xfrm>
        </p:grpSpPr>
        <p:sp>
          <p:nvSpPr>
            <p:cNvPr id="9" name="Freeform 9"/>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10" name="TextBox 10"/>
          <p:cNvSpPr txBox="1"/>
          <p:nvPr/>
        </p:nvSpPr>
        <p:spPr>
          <a:xfrm>
            <a:off x="1348740" y="1587150"/>
            <a:ext cx="15590520" cy="834390"/>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Two Paths to Approval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829153" y="1428925"/>
            <a:ext cx="14551523" cy="1667123"/>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Step 3: Listings of Impairments</a:t>
            </a:r>
          </a:p>
          <a:p>
            <a:pPr algn="ctr">
              <a:lnSpc>
                <a:spcPts val="6480"/>
              </a:lnSpc>
            </a:pPr>
            <a:r>
              <a:rPr lang="en-US" sz="6000" dirty="0">
                <a:solidFill>
                  <a:srgbClr val="68889F"/>
                </a:solidFill>
                <a:latin typeface="Montserrat Semi-Bold"/>
              </a:rPr>
              <a:t>(Children and Adults)</a:t>
            </a:r>
          </a:p>
        </p:txBody>
      </p:sp>
      <p:sp>
        <p:nvSpPr>
          <p:cNvPr id="5" name="TextBox 5"/>
          <p:cNvSpPr txBox="1"/>
          <p:nvPr/>
        </p:nvSpPr>
        <p:spPr>
          <a:xfrm>
            <a:off x="3650757" y="4606771"/>
            <a:ext cx="10908317" cy="3172215"/>
          </a:xfrm>
          <a:prstGeom prst="rect">
            <a:avLst/>
          </a:prstGeom>
        </p:spPr>
        <p:txBody>
          <a:bodyPr lIns="0" tIns="0" rIns="0" bIns="0" rtlCol="0" anchor="t">
            <a:spAutoFit/>
          </a:bodyPr>
          <a:lstStyle/>
          <a:p>
            <a:pPr marL="0" lvl="1" indent="0" algn="l">
              <a:lnSpc>
                <a:spcPts val="6299"/>
              </a:lnSpc>
            </a:pPr>
            <a:r>
              <a:rPr lang="en-US" sz="4499" dirty="0">
                <a:solidFill>
                  <a:srgbClr val="070707"/>
                </a:solidFill>
                <a:latin typeface="Montserrat"/>
              </a:rPr>
              <a:t>Marked or Extreme Functional Limitations </a:t>
            </a:r>
            <a:r>
              <a:rPr lang="en-US" sz="4499" dirty="0">
                <a:solidFill>
                  <a:srgbClr val="070707"/>
                </a:solidFill>
                <a:latin typeface="Montserrat Bold"/>
              </a:rPr>
              <a:t>OR</a:t>
            </a:r>
          </a:p>
          <a:p>
            <a:pPr marL="0" lvl="1" indent="0" algn="l">
              <a:lnSpc>
                <a:spcPts val="6299"/>
              </a:lnSpc>
            </a:pPr>
            <a:endParaRPr lang="en-US" sz="4499" dirty="0">
              <a:solidFill>
                <a:srgbClr val="070707"/>
              </a:solidFill>
              <a:latin typeface="Montserrat Bold"/>
            </a:endParaRPr>
          </a:p>
          <a:p>
            <a:pPr marL="0" lvl="1" indent="0" algn="l">
              <a:lnSpc>
                <a:spcPts val="6299"/>
              </a:lnSpc>
            </a:pPr>
            <a:endParaRPr lang="en-US" sz="4499" dirty="0">
              <a:solidFill>
                <a:srgbClr val="070707"/>
              </a:solidFill>
              <a:latin typeface="Montserrat Bold"/>
            </a:endParaRPr>
          </a:p>
        </p:txBody>
      </p:sp>
      <p:grpSp>
        <p:nvGrpSpPr>
          <p:cNvPr id="6" name="Group 6"/>
          <p:cNvGrpSpPr/>
          <p:nvPr/>
        </p:nvGrpSpPr>
        <p:grpSpPr>
          <a:xfrm>
            <a:off x="2234939" y="4582896"/>
            <a:ext cx="771999" cy="77199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8" name="TextBox 8"/>
          <p:cNvSpPr txBox="1"/>
          <p:nvPr/>
        </p:nvSpPr>
        <p:spPr>
          <a:xfrm>
            <a:off x="2348333" y="4620090"/>
            <a:ext cx="545211" cy="662922"/>
          </a:xfrm>
          <a:prstGeom prst="rect">
            <a:avLst/>
          </a:prstGeom>
        </p:spPr>
        <p:txBody>
          <a:bodyPr lIns="0" tIns="0" rIns="0" bIns="0" rtlCol="0" anchor="t">
            <a:spAutoFit/>
          </a:bodyPr>
          <a:lstStyle/>
          <a:p>
            <a:pPr marL="0" lvl="1" indent="0" algn="ctr">
              <a:lnSpc>
                <a:spcPts val="5459"/>
              </a:lnSpc>
            </a:pPr>
            <a:r>
              <a:rPr lang="en-US" sz="3899">
                <a:solidFill>
                  <a:srgbClr val="FFFFFF"/>
                </a:solidFill>
                <a:latin typeface="Montserrat Semi-Bold Bold"/>
              </a:rPr>
              <a:t>B</a:t>
            </a:r>
          </a:p>
        </p:txBody>
      </p:sp>
      <p:sp>
        <p:nvSpPr>
          <p:cNvPr id="9" name="TextBox 9"/>
          <p:cNvSpPr txBox="1"/>
          <p:nvPr/>
        </p:nvSpPr>
        <p:spPr>
          <a:xfrm>
            <a:off x="3650757" y="3454071"/>
            <a:ext cx="9807630" cy="752475"/>
          </a:xfrm>
          <a:prstGeom prst="rect">
            <a:avLst/>
          </a:prstGeom>
        </p:spPr>
        <p:txBody>
          <a:bodyPr lIns="0" tIns="0" rIns="0" bIns="0" rtlCol="0" anchor="t">
            <a:spAutoFit/>
          </a:bodyPr>
          <a:lstStyle/>
          <a:p>
            <a:pPr marL="0" lvl="1" indent="0" algn="l">
              <a:lnSpc>
                <a:spcPts val="6299"/>
              </a:lnSpc>
            </a:pPr>
            <a:r>
              <a:rPr lang="en-US" sz="4499">
                <a:solidFill>
                  <a:srgbClr val="070707"/>
                </a:solidFill>
                <a:latin typeface="Montserrat"/>
              </a:rPr>
              <a:t>DSM Diagnoses/Symptoms </a:t>
            </a:r>
            <a:r>
              <a:rPr lang="en-US" sz="4499">
                <a:solidFill>
                  <a:srgbClr val="070707"/>
                </a:solidFill>
                <a:latin typeface="Montserrat Bold"/>
              </a:rPr>
              <a:t>AND</a:t>
            </a:r>
          </a:p>
        </p:txBody>
      </p:sp>
      <p:grpSp>
        <p:nvGrpSpPr>
          <p:cNvPr id="10" name="Group 10"/>
          <p:cNvGrpSpPr/>
          <p:nvPr/>
        </p:nvGrpSpPr>
        <p:grpSpPr>
          <a:xfrm>
            <a:off x="2234939" y="3432424"/>
            <a:ext cx="771999" cy="77199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12" name="TextBox 12"/>
          <p:cNvSpPr txBox="1"/>
          <p:nvPr/>
        </p:nvSpPr>
        <p:spPr>
          <a:xfrm>
            <a:off x="2348333" y="3469618"/>
            <a:ext cx="545211" cy="662922"/>
          </a:xfrm>
          <a:prstGeom prst="rect">
            <a:avLst/>
          </a:prstGeom>
        </p:spPr>
        <p:txBody>
          <a:bodyPr lIns="0" tIns="0" rIns="0" bIns="0" rtlCol="0" anchor="t">
            <a:spAutoFit/>
          </a:bodyPr>
          <a:lstStyle/>
          <a:p>
            <a:pPr marL="0" lvl="1" indent="0" algn="ctr">
              <a:lnSpc>
                <a:spcPts val="5459"/>
              </a:lnSpc>
            </a:pPr>
            <a:r>
              <a:rPr lang="en-US" sz="3899">
                <a:solidFill>
                  <a:srgbClr val="FFFFFF"/>
                </a:solidFill>
                <a:latin typeface="Montserrat Semi-Bold Bold"/>
              </a:rPr>
              <a:t>A</a:t>
            </a:r>
          </a:p>
        </p:txBody>
      </p:sp>
      <p:sp>
        <p:nvSpPr>
          <p:cNvPr id="13" name="TextBox 13"/>
          <p:cNvSpPr txBox="1"/>
          <p:nvPr/>
        </p:nvSpPr>
        <p:spPr>
          <a:xfrm>
            <a:off x="3650757" y="6490266"/>
            <a:ext cx="12402304" cy="3172215"/>
          </a:xfrm>
          <a:prstGeom prst="rect">
            <a:avLst/>
          </a:prstGeom>
        </p:spPr>
        <p:txBody>
          <a:bodyPr lIns="0" tIns="0" rIns="0" bIns="0" rtlCol="0" anchor="t">
            <a:spAutoFit/>
          </a:bodyPr>
          <a:lstStyle/>
          <a:p>
            <a:pPr marL="0" lvl="1" indent="0" algn="l">
              <a:lnSpc>
                <a:spcPts val="6299"/>
              </a:lnSpc>
            </a:pPr>
            <a:r>
              <a:rPr lang="en-US" sz="4499" dirty="0">
                <a:solidFill>
                  <a:srgbClr val="070707"/>
                </a:solidFill>
                <a:latin typeface="Montserrat"/>
              </a:rPr>
              <a:t>Medical Records show “Marginal Adjustment,” i.e. Condition is Serious and Persistent and Requires Very High Level of Support</a:t>
            </a:r>
          </a:p>
        </p:txBody>
      </p:sp>
      <p:grpSp>
        <p:nvGrpSpPr>
          <p:cNvPr id="14" name="Group 14"/>
          <p:cNvGrpSpPr/>
          <p:nvPr/>
        </p:nvGrpSpPr>
        <p:grpSpPr>
          <a:xfrm>
            <a:off x="2225195" y="6490266"/>
            <a:ext cx="771999" cy="77199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16" name="TextBox 16"/>
          <p:cNvSpPr txBox="1"/>
          <p:nvPr/>
        </p:nvSpPr>
        <p:spPr>
          <a:xfrm>
            <a:off x="2338589" y="6612634"/>
            <a:ext cx="545211" cy="662922"/>
          </a:xfrm>
          <a:prstGeom prst="rect">
            <a:avLst/>
          </a:prstGeom>
        </p:spPr>
        <p:txBody>
          <a:bodyPr lIns="0" tIns="0" rIns="0" bIns="0" rtlCol="0" anchor="t">
            <a:spAutoFit/>
          </a:bodyPr>
          <a:lstStyle/>
          <a:p>
            <a:pPr marL="0" lvl="1" indent="0" algn="ctr">
              <a:lnSpc>
                <a:spcPts val="5459"/>
              </a:lnSpc>
            </a:pPr>
            <a:r>
              <a:rPr lang="en-US" sz="3899" dirty="0">
                <a:solidFill>
                  <a:srgbClr val="FFFFFF"/>
                </a:solidFill>
                <a:latin typeface="Montserrat Semi-Bold Bold"/>
              </a:rPr>
              <a: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630473" y="1184014"/>
            <a:ext cx="14551523" cy="1667123"/>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Step 3: Listings of Impairments</a:t>
            </a:r>
          </a:p>
          <a:p>
            <a:pPr algn="ctr">
              <a:lnSpc>
                <a:spcPts val="6480"/>
              </a:lnSpc>
            </a:pPr>
            <a:r>
              <a:rPr lang="en-US" sz="6000" dirty="0">
                <a:solidFill>
                  <a:srgbClr val="68889F"/>
                </a:solidFill>
                <a:latin typeface="Montserrat Semi-Bold"/>
              </a:rPr>
              <a:t>(Children and Adults)</a:t>
            </a:r>
          </a:p>
        </p:txBody>
      </p:sp>
      <p:sp>
        <p:nvSpPr>
          <p:cNvPr id="5" name="TextBox 5"/>
          <p:cNvSpPr txBox="1"/>
          <p:nvPr/>
        </p:nvSpPr>
        <p:spPr>
          <a:xfrm>
            <a:off x="3624848" y="6271499"/>
            <a:ext cx="10908317"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Interact with Others</a:t>
            </a:r>
          </a:p>
        </p:txBody>
      </p:sp>
      <p:grpSp>
        <p:nvGrpSpPr>
          <p:cNvPr id="6" name="Group 6"/>
          <p:cNvGrpSpPr/>
          <p:nvPr/>
        </p:nvGrpSpPr>
        <p:grpSpPr>
          <a:xfrm>
            <a:off x="2209031" y="6247624"/>
            <a:ext cx="771999" cy="77199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8" name="TextBox 8"/>
          <p:cNvSpPr txBox="1"/>
          <p:nvPr/>
        </p:nvSpPr>
        <p:spPr>
          <a:xfrm>
            <a:off x="2322425" y="6284818"/>
            <a:ext cx="545211" cy="606425"/>
          </a:xfrm>
          <a:prstGeom prst="rect">
            <a:avLst/>
          </a:prstGeom>
        </p:spPr>
        <p:txBody>
          <a:bodyPr lIns="0" tIns="0" rIns="0" bIns="0" rtlCol="0" anchor="t">
            <a:spAutoFit/>
          </a:bodyPr>
          <a:lstStyle/>
          <a:p>
            <a:pPr marL="0" lvl="1" indent="0" algn="ctr">
              <a:lnSpc>
                <a:spcPts val="4900"/>
              </a:lnSpc>
            </a:pPr>
            <a:r>
              <a:rPr lang="en-US" sz="3500">
                <a:solidFill>
                  <a:srgbClr val="FFFFFF"/>
                </a:solidFill>
                <a:latin typeface="Montserrat Semi-Bold Bold"/>
              </a:rPr>
              <a:t>2</a:t>
            </a:r>
          </a:p>
        </p:txBody>
      </p:sp>
      <p:sp>
        <p:nvSpPr>
          <p:cNvPr id="9" name="TextBox 9"/>
          <p:cNvSpPr txBox="1"/>
          <p:nvPr/>
        </p:nvSpPr>
        <p:spPr>
          <a:xfrm>
            <a:off x="3624848" y="5118799"/>
            <a:ext cx="12454121"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Understand, Remember, or Apply Information</a:t>
            </a:r>
          </a:p>
        </p:txBody>
      </p:sp>
      <p:grpSp>
        <p:nvGrpSpPr>
          <p:cNvPr id="10" name="Group 10"/>
          <p:cNvGrpSpPr/>
          <p:nvPr/>
        </p:nvGrpSpPr>
        <p:grpSpPr>
          <a:xfrm>
            <a:off x="2209031" y="5097152"/>
            <a:ext cx="771999" cy="77199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12" name="TextBox 12"/>
          <p:cNvSpPr txBox="1"/>
          <p:nvPr/>
        </p:nvSpPr>
        <p:spPr>
          <a:xfrm>
            <a:off x="2322425" y="5134346"/>
            <a:ext cx="545211" cy="606425"/>
          </a:xfrm>
          <a:prstGeom prst="rect">
            <a:avLst/>
          </a:prstGeom>
        </p:spPr>
        <p:txBody>
          <a:bodyPr lIns="0" tIns="0" rIns="0" bIns="0" rtlCol="0" anchor="t">
            <a:spAutoFit/>
          </a:bodyPr>
          <a:lstStyle/>
          <a:p>
            <a:pPr marL="0" lvl="1" indent="0" algn="ctr">
              <a:lnSpc>
                <a:spcPts val="4900"/>
              </a:lnSpc>
            </a:pPr>
            <a:r>
              <a:rPr lang="en-US" sz="3500">
                <a:solidFill>
                  <a:srgbClr val="FFFFFF"/>
                </a:solidFill>
                <a:latin typeface="Montserrat Semi-Bold Bold"/>
              </a:rPr>
              <a:t>1</a:t>
            </a:r>
          </a:p>
        </p:txBody>
      </p:sp>
      <p:sp>
        <p:nvSpPr>
          <p:cNvPr id="13" name="TextBox 13"/>
          <p:cNvSpPr txBox="1"/>
          <p:nvPr/>
        </p:nvSpPr>
        <p:spPr>
          <a:xfrm>
            <a:off x="3624848" y="7425512"/>
            <a:ext cx="11633968"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Concentrate, Persist, or Maintain Pace</a:t>
            </a:r>
          </a:p>
        </p:txBody>
      </p:sp>
      <p:grpSp>
        <p:nvGrpSpPr>
          <p:cNvPr id="14" name="Group 14"/>
          <p:cNvGrpSpPr/>
          <p:nvPr/>
        </p:nvGrpSpPr>
        <p:grpSpPr>
          <a:xfrm>
            <a:off x="2209031" y="7399409"/>
            <a:ext cx="771999" cy="77199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16" name="TextBox 16"/>
          <p:cNvSpPr txBox="1"/>
          <p:nvPr/>
        </p:nvSpPr>
        <p:spPr>
          <a:xfrm>
            <a:off x="2322425" y="7436603"/>
            <a:ext cx="545211" cy="606425"/>
          </a:xfrm>
          <a:prstGeom prst="rect">
            <a:avLst/>
          </a:prstGeom>
        </p:spPr>
        <p:txBody>
          <a:bodyPr lIns="0" tIns="0" rIns="0" bIns="0" rtlCol="0" anchor="t">
            <a:spAutoFit/>
          </a:bodyPr>
          <a:lstStyle/>
          <a:p>
            <a:pPr marL="0" lvl="1" indent="0" algn="ctr">
              <a:lnSpc>
                <a:spcPts val="4900"/>
              </a:lnSpc>
            </a:pPr>
            <a:r>
              <a:rPr lang="en-US" sz="3500">
                <a:solidFill>
                  <a:srgbClr val="FFFFFF"/>
                </a:solidFill>
                <a:latin typeface="Montserrat Semi-Bold Bold"/>
              </a:rPr>
              <a:t>3</a:t>
            </a:r>
          </a:p>
        </p:txBody>
      </p:sp>
      <p:sp>
        <p:nvSpPr>
          <p:cNvPr id="17" name="TextBox 17"/>
          <p:cNvSpPr txBox="1"/>
          <p:nvPr/>
        </p:nvSpPr>
        <p:spPr>
          <a:xfrm>
            <a:off x="3624848" y="8512404"/>
            <a:ext cx="9083730"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Adapt or Manage Oneself</a:t>
            </a:r>
          </a:p>
        </p:txBody>
      </p:sp>
      <p:grpSp>
        <p:nvGrpSpPr>
          <p:cNvPr id="18" name="Group 18"/>
          <p:cNvGrpSpPr/>
          <p:nvPr/>
        </p:nvGrpSpPr>
        <p:grpSpPr>
          <a:xfrm>
            <a:off x="2209031" y="8486301"/>
            <a:ext cx="771999" cy="771999"/>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20" name="TextBox 20"/>
          <p:cNvSpPr txBox="1"/>
          <p:nvPr/>
        </p:nvSpPr>
        <p:spPr>
          <a:xfrm>
            <a:off x="2322425" y="8523495"/>
            <a:ext cx="545211" cy="606425"/>
          </a:xfrm>
          <a:prstGeom prst="rect">
            <a:avLst/>
          </a:prstGeom>
        </p:spPr>
        <p:txBody>
          <a:bodyPr lIns="0" tIns="0" rIns="0" bIns="0" rtlCol="0" anchor="t">
            <a:spAutoFit/>
          </a:bodyPr>
          <a:lstStyle/>
          <a:p>
            <a:pPr marL="0" lvl="1" indent="0" algn="ctr">
              <a:lnSpc>
                <a:spcPts val="4900"/>
              </a:lnSpc>
            </a:pPr>
            <a:r>
              <a:rPr lang="en-US" sz="3500">
                <a:solidFill>
                  <a:srgbClr val="FFFFFF"/>
                </a:solidFill>
                <a:latin typeface="Montserrat Semi-Bold Bold"/>
              </a:rPr>
              <a:t>4</a:t>
            </a:r>
          </a:p>
        </p:txBody>
      </p:sp>
      <p:sp>
        <p:nvSpPr>
          <p:cNvPr id="21" name="TextBox 21"/>
          <p:cNvSpPr txBox="1"/>
          <p:nvPr/>
        </p:nvSpPr>
        <p:spPr>
          <a:xfrm>
            <a:off x="3558105" y="3266519"/>
            <a:ext cx="12587605" cy="1571546"/>
          </a:xfrm>
          <a:prstGeom prst="rect">
            <a:avLst/>
          </a:prstGeom>
        </p:spPr>
        <p:txBody>
          <a:bodyPr lIns="0" tIns="0" rIns="0" bIns="0" rtlCol="0" anchor="t">
            <a:spAutoFit/>
          </a:bodyPr>
          <a:lstStyle/>
          <a:p>
            <a:pPr>
              <a:lnSpc>
                <a:spcPts val="6300"/>
              </a:lnSpc>
            </a:pPr>
            <a:r>
              <a:rPr lang="en-US" sz="4500" dirty="0">
                <a:solidFill>
                  <a:srgbClr val="000000"/>
                </a:solidFill>
                <a:latin typeface="Montserrat Semi-Bold"/>
              </a:rPr>
              <a:t>"Marked" Limitation in 2 Areas OR </a:t>
            </a:r>
          </a:p>
          <a:p>
            <a:pPr>
              <a:lnSpc>
                <a:spcPts val="6300"/>
              </a:lnSpc>
            </a:pPr>
            <a:r>
              <a:rPr lang="en-US" sz="4500" dirty="0">
                <a:solidFill>
                  <a:srgbClr val="000000"/>
                </a:solidFill>
                <a:latin typeface="Montserrat Semi-Bold"/>
              </a:rPr>
              <a:t>"Extreme" Limitation in 1 Area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1806334"/>
            <a:ext cx="15590520" cy="834336"/>
          </a:xfrm>
          <a:prstGeom prst="rect">
            <a:avLst/>
          </a:prstGeom>
        </p:spPr>
        <p:txBody>
          <a:bodyPr lIns="0" tIns="0" rIns="0" bIns="0" rtlCol="0" anchor="t">
            <a:spAutoFit/>
          </a:bodyPr>
          <a:lstStyle/>
          <a:p>
            <a:pPr algn="ctr">
              <a:lnSpc>
                <a:spcPts val="6480"/>
              </a:lnSpc>
            </a:pPr>
            <a:r>
              <a:rPr lang="en-US" sz="6000">
                <a:solidFill>
                  <a:srgbClr val="68889F"/>
                </a:solidFill>
                <a:latin typeface="Montserrat Semi-Bold"/>
              </a:rPr>
              <a:t>Step 5: Residual Functional Capacity</a:t>
            </a:r>
          </a:p>
        </p:txBody>
      </p:sp>
      <p:sp>
        <p:nvSpPr>
          <p:cNvPr id="3" name="TextBox 3"/>
          <p:cNvSpPr txBox="1"/>
          <p:nvPr/>
        </p:nvSpPr>
        <p:spPr>
          <a:xfrm>
            <a:off x="1348740" y="3231220"/>
            <a:ext cx="15590520" cy="6198813"/>
          </a:xfrm>
          <a:prstGeom prst="rect">
            <a:avLst/>
          </a:prstGeom>
        </p:spPr>
        <p:txBody>
          <a:bodyPr lIns="0" tIns="0" rIns="0" bIns="0" rtlCol="0" anchor="t">
            <a:spAutoFit/>
          </a:bodyPr>
          <a:lstStyle/>
          <a:p>
            <a:pPr>
              <a:lnSpc>
                <a:spcPts val="8400"/>
              </a:lnSpc>
            </a:pPr>
            <a:r>
              <a:rPr lang="en-US" sz="4400" dirty="0">
                <a:solidFill>
                  <a:srgbClr val="34715A"/>
                </a:solidFill>
                <a:latin typeface="Montserrat" panose="00000500000000000000" pitchFamily="2" charset="0"/>
              </a:rPr>
              <a:t>Residual functional capacity is the most you can still do</a:t>
            </a:r>
          </a:p>
          <a:p>
            <a:pPr>
              <a:lnSpc>
                <a:spcPts val="8400"/>
              </a:lnSpc>
            </a:pPr>
            <a:r>
              <a:rPr lang="en-US" sz="4400" dirty="0">
                <a:solidFill>
                  <a:srgbClr val="34715A"/>
                </a:solidFill>
                <a:latin typeface="Montserrat" panose="00000500000000000000" pitchFamily="2" charset="0"/>
              </a:rPr>
              <a:t>despite your limitations.  20 CFR § 416.945</a:t>
            </a:r>
            <a:endParaRPr lang="en-US" sz="4400" u="sng" dirty="0">
              <a:solidFill>
                <a:srgbClr val="34715A"/>
              </a:solidFill>
              <a:latin typeface="Montserrat Semi-Bold"/>
            </a:endParaRPr>
          </a:p>
          <a:p>
            <a:pPr algn="ctr">
              <a:lnSpc>
                <a:spcPts val="8400"/>
              </a:lnSpc>
            </a:pPr>
            <a:r>
              <a:rPr lang="en-US" sz="6000" u="sng" dirty="0">
                <a:solidFill>
                  <a:srgbClr val="34715A"/>
                </a:solidFill>
                <a:latin typeface="Montserrat Semi-Bold"/>
              </a:rPr>
              <a:t>Adults</a:t>
            </a:r>
          </a:p>
          <a:p>
            <a:pPr algn="ctr">
              <a:lnSpc>
                <a:spcPts val="2800"/>
              </a:lnSpc>
            </a:pPr>
            <a:r>
              <a:rPr lang="en-US" sz="2000" dirty="0">
                <a:solidFill>
                  <a:srgbClr val="000000"/>
                </a:solidFill>
                <a:latin typeface="Montserrat Semi-Bold Bold"/>
              </a:rPr>
              <a:t>  </a:t>
            </a:r>
          </a:p>
          <a:p>
            <a:pPr>
              <a:lnSpc>
                <a:spcPts val="7000"/>
              </a:lnSpc>
            </a:pPr>
            <a:r>
              <a:rPr lang="en-US" sz="4400" dirty="0">
                <a:solidFill>
                  <a:srgbClr val="000000"/>
                </a:solidFill>
                <a:latin typeface="Montserrat"/>
              </a:rPr>
              <a:t>Whether limitations in mental and/or physical abilities make them unable to perform </a:t>
            </a:r>
            <a:r>
              <a:rPr lang="en-US" sz="4400" u="sng" dirty="0">
                <a:solidFill>
                  <a:srgbClr val="000000"/>
                </a:solidFill>
                <a:latin typeface="Montserrat Bold"/>
              </a:rPr>
              <a:t>ANY</a:t>
            </a:r>
            <a:r>
              <a:rPr lang="en-US" sz="4400" dirty="0">
                <a:solidFill>
                  <a:srgbClr val="000000"/>
                </a:solidFill>
                <a:latin typeface="Montserrat"/>
              </a:rPr>
              <a:t> job that exists in significant numbers in the national economy</a:t>
            </a: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1928441"/>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Functional Equivalence for Children</a:t>
            </a: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pic>
        <p:nvPicPr>
          <p:cNvPr id="7" name="Picture 6" descr="Children playing with toy blocks">
            <a:extLst>
              <a:ext uri="{FF2B5EF4-FFF2-40B4-BE49-F238E27FC236}">
                <a16:creationId xmlns:a16="http://schemas.microsoft.com/office/drawing/2014/main" id="{5FBDDFE0-0E86-1BD6-3B37-B5C414814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3472018"/>
            <a:ext cx="8229600" cy="5486400"/>
          </a:xfrm>
          <a:prstGeom prst="rect">
            <a:avLst/>
          </a:prstGeom>
        </p:spPr>
      </p:pic>
      <p:sp>
        <p:nvSpPr>
          <p:cNvPr id="12" name="TextBox 11">
            <a:extLst>
              <a:ext uri="{FF2B5EF4-FFF2-40B4-BE49-F238E27FC236}">
                <a16:creationId xmlns:a16="http://schemas.microsoft.com/office/drawing/2014/main" id="{444DF968-8232-121E-4DFA-BCCB201E44A2}"/>
              </a:ext>
            </a:extLst>
          </p:cNvPr>
          <p:cNvSpPr txBox="1"/>
          <p:nvPr/>
        </p:nvSpPr>
        <p:spPr>
          <a:xfrm>
            <a:off x="1363980" y="3449158"/>
            <a:ext cx="6986016" cy="2707088"/>
          </a:xfrm>
          <a:prstGeom prst="rect">
            <a:avLst/>
          </a:prstGeom>
          <a:noFill/>
        </p:spPr>
        <p:txBody>
          <a:bodyPr wrap="square">
            <a:spAutoFit/>
          </a:bodyPr>
          <a:lstStyle/>
          <a:p>
            <a:pPr>
              <a:lnSpc>
                <a:spcPts val="5200"/>
              </a:lnSpc>
            </a:pPr>
            <a:r>
              <a:rPr lang="en-US" sz="3600" dirty="0">
                <a:solidFill>
                  <a:srgbClr val="000000"/>
                </a:solidFill>
                <a:latin typeface="Montserrat"/>
              </a:rPr>
              <a:t>SSA looks at the Six Childhood Domains of Functioning if the Child Does Not Meet One of the Listings</a:t>
            </a:r>
          </a:p>
        </p:txBody>
      </p:sp>
      <p:sp>
        <p:nvSpPr>
          <p:cNvPr id="13" name="TextBox 5">
            <a:extLst>
              <a:ext uri="{FF2B5EF4-FFF2-40B4-BE49-F238E27FC236}">
                <a16:creationId xmlns:a16="http://schemas.microsoft.com/office/drawing/2014/main" id="{60D136D8-AF83-0767-D817-4EBDBE31172E}"/>
              </a:ext>
            </a:extLst>
          </p:cNvPr>
          <p:cNvSpPr txBox="1"/>
          <p:nvPr/>
        </p:nvSpPr>
        <p:spPr>
          <a:xfrm>
            <a:off x="880873" y="6817493"/>
            <a:ext cx="8229599" cy="2582695"/>
          </a:xfrm>
          <a:prstGeom prst="rect">
            <a:avLst/>
          </a:prstGeom>
        </p:spPr>
        <p:txBody>
          <a:bodyPr wrap="square" lIns="0" tIns="0" rIns="0" bIns="0" rtlCol="0" anchor="t">
            <a:spAutoFit/>
          </a:bodyPr>
          <a:lstStyle/>
          <a:p>
            <a:pPr>
              <a:lnSpc>
                <a:spcPts val="7000"/>
              </a:lnSpc>
              <a:spcBef>
                <a:spcPct val="0"/>
              </a:spcBef>
            </a:pPr>
            <a:r>
              <a:rPr lang="en-US" sz="3600" dirty="0">
                <a:solidFill>
                  <a:srgbClr val="68889F"/>
                </a:solidFill>
                <a:latin typeface="Montserrat Semi-Bold"/>
              </a:rPr>
              <a:t>"Marked" limitation in 2 domains or </a:t>
            </a:r>
          </a:p>
          <a:p>
            <a:pPr>
              <a:lnSpc>
                <a:spcPts val="7000"/>
              </a:lnSpc>
              <a:spcBef>
                <a:spcPct val="0"/>
              </a:spcBef>
            </a:pPr>
            <a:r>
              <a:rPr lang="en-US" sz="3600" dirty="0">
                <a:solidFill>
                  <a:srgbClr val="68889F"/>
                </a:solidFill>
                <a:latin typeface="Montserrat Semi-Bold"/>
              </a:rPr>
              <a:t>"Extreme" limitation in 1 domain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97750" y="2553350"/>
            <a:ext cx="9083730" cy="695960"/>
          </a:xfrm>
          <a:prstGeom prst="rect">
            <a:avLst/>
          </a:prstGeom>
        </p:spPr>
        <p:txBody>
          <a:bodyPr lIns="0" tIns="0" rIns="0" bIns="0" rtlCol="0" anchor="t">
            <a:spAutoFit/>
          </a:bodyPr>
          <a:lstStyle/>
          <a:p>
            <a:pPr algn="l">
              <a:lnSpc>
                <a:spcPts val="5740"/>
              </a:lnSpc>
            </a:pPr>
            <a:r>
              <a:rPr lang="en-US" sz="4100">
                <a:solidFill>
                  <a:srgbClr val="070707"/>
                </a:solidFill>
                <a:latin typeface="Montserrat"/>
              </a:rPr>
              <a:t>Acquiring and Using Information</a:t>
            </a:r>
          </a:p>
        </p:txBody>
      </p:sp>
      <p:grpSp>
        <p:nvGrpSpPr>
          <p:cNvPr id="3" name="Group 3"/>
          <p:cNvGrpSpPr/>
          <p:nvPr/>
        </p:nvGrpSpPr>
        <p:grpSpPr>
          <a:xfrm>
            <a:off x="2981933" y="2536159"/>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5" name="TextBox 5"/>
          <p:cNvSpPr txBox="1"/>
          <p:nvPr/>
        </p:nvSpPr>
        <p:spPr>
          <a:xfrm>
            <a:off x="3095327" y="2573353"/>
            <a:ext cx="545211" cy="606425"/>
          </a:xfrm>
          <a:prstGeom prst="rect">
            <a:avLst/>
          </a:prstGeom>
        </p:spPr>
        <p:txBody>
          <a:bodyPr lIns="0" tIns="0" rIns="0" bIns="0" rtlCol="0" anchor="t">
            <a:spAutoFit/>
          </a:bodyPr>
          <a:lstStyle/>
          <a:p>
            <a:pPr algn="ctr">
              <a:lnSpc>
                <a:spcPts val="4900"/>
              </a:lnSpc>
            </a:pPr>
            <a:r>
              <a:rPr lang="en-US" sz="3500">
                <a:solidFill>
                  <a:srgbClr val="FFFFFF"/>
                </a:solidFill>
                <a:latin typeface="Montserrat Semi-Bold Bold"/>
              </a:rPr>
              <a:t>1</a:t>
            </a:r>
          </a:p>
        </p:txBody>
      </p:sp>
      <p:sp>
        <p:nvSpPr>
          <p:cNvPr id="6" name="TextBox 6"/>
          <p:cNvSpPr txBox="1"/>
          <p:nvPr/>
        </p:nvSpPr>
        <p:spPr>
          <a:xfrm>
            <a:off x="4397750" y="3621992"/>
            <a:ext cx="9083730"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Attending and Completing Tasks</a:t>
            </a:r>
          </a:p>
        </p:txBody>
      </p:sp>
      <p:grpSp>
        <p:nvGrpSpPr>
          <p:cNvPr id="7" name="Group 7"/>
          <p:cNvGrpSpPr/>
          <p:nvPr/>
        </p:nvGrpSpPr>
        <p:grpSpPr>
          <a:xfrm>
            <a:off x="2981933" y="3602573"/>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9" name="TextBox 9"/>
          <p:cNvSpPr txBox="1"/>
          <p:nvPr/>
        </p:nvSpPr>
        <p:spPr>
          <a:xfrm>
            <a:off x="3095327" y="3639767"/>
            <a:ext cx="545211" cy="606425"/>
          </a:xfrm>
          <a:prstGeom prst="rect">
            <a:avLst/>
          </a:prstGeom>
        </p:spPr>
        <p:txBody>
          <a:bodyPr lIns="0" tIns="0" rIns="0" bIns="0" rtlCol="0" anchor="t">
            <a:spAutoFit/>
          </a:bodyPr>
          <a:lstStyle/>
          <a:p>
            <a:pPr marL="0" lvl="1" indent="0" algn="ctr">
              <a:lnSpc>
                <a:spcPts val="4900"/>
              </a:lnSpc>
            </a:pPr>
            <a:r>
              <a:rPr lang="en-US" sz="3500" u="none">
                <a:solidFill>
                  <a:srgbClr val="FFFFFF"/>
                </a:solidFill>
                <a:latin typeface="Montserrat Semi-Bold Bold"/>
              </a:rPr>
              <a:t>2</a:t>
            </a:r>
          </a:p>
        </p:txBody>
      </p:sp>
      <p:sp>
        <p:nvSpPr>
          <p:cNvPr id="10" name="TextBox 10"/>
          <p:cNvSpPr txBox="1"/>
          <p:nvPr/>
        </p:nvSpPr>
        <p:spPr>
          <a:xfrm>
            <a:off x="4397750" y="5801960"/>
            <a:ext cx="10908317"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Moving About and Manipulating Objects</a:t>
            </a:r>
          </a:p>
        </p:txBody>
      </p:sp>
      <p:grpSp>
        <p:nvGrpSpPr>
          <p:cNvPr id="11" name="Group 11"/>
          <p:cNvGrpSpPr/>
          <p:nvPr/>
        </p:nvGrpSpPr>
        <p:grpSpPr>
          <a:xfrm>
            <a:off x="2981933" y="5778086"/>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13" name="TextBox 13"/>
          <p:cNvSpPr txBox="1"/>
          <p:nvPr/>
        </p:nvSpPr>
        <p:spPr>
          <a:xfrm>
            <a:off x="3095327" y="5815280"/>
            <a:ext cx="545211" cy="606425"/>
          </a:xfrm>
          <a:prstGeom prst="rect">
            <a:avLst/>
          </a:prstGeom>
        </p:spPr>
        <p:txBody>
          <a:bodyPr lIns="0" tIns="0" rIns="0" bIns="0" rtlCol="0" anchor="t">
            <a:spAutoFit/>
          </a:bodyPr>
          <a:lstStyle/>
          <a:p>
            <a:pPr marL="0" lvl="1" indent="0" algn="ctr">
              <a:lnSpc>
                <a:spcPts val="4900"/>
              </a:lnSpc>
            </a:pPr>
            <a:r>
              <a:rPr lang="en-US" sz="3500" u="none">
                <a:solidFill>
                  <a:srgbClr val="FFFFFF"/>
                </a:solidFill>
                <a:latin typeface="Montserrat Semi-Bold Bold"/>
              </a:rPr>
              <a:t>4</a:t>
            </a:r>
          </a:p>
        </p:txBody>
      </p:sp>
      <p:sp>
        <p:nvSpPr>
          <p:cNvPr id="14" name="TextBox 14"/>
          <p:cNvSpPr txBox="1"/>
          <p:nvPr/>
        </p:nvSpPr>
        <p:spPr>
          <a:xfrm>
            <a:off x="4397750" y="4649260"/>
            <a:ext cx="9807630"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Interacting and Relating with Others</a:t>
            </a:r>
          </a:p>
        </p:txBody>
      </p:sp>
      <p:grpSp>
        <p:nvGrpSpPr>
          <p:cNvPr id="15" name="Group 15"/>
          <p:cNvGrpSpPr/>
          <p:nvPr/>
        </p:nvGrpSpPr>
        <p:grpSpPr>
          <a:xfrm>
            <a:off x="2981933" y="4627613"/>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17" name="TextBox 17"/>
          <p:cNvSpPr txBox="1"/>
          <p:nvPr/>
        </p:nvSpPr>
        <p:spPr>
          <a:xfrm>
            <a:off x="3095327" y="4664807"/>
            <a:ext cx="545211" cy="606425"/>
          </a:xfrm>
          <a:prstGeom prst="rect">
            <a:avLst/>
          </a:prstGeom>
        </p:spPr>
        <p:txBody>
          <a:bodyPr lIns="0" tIns="0" rIns="0" bIns="0" rtlCol="0" anchor="t">
            <a:spAutoFit/>
          </a:bodyPr>
          <a:lstStyle/>
          <a:p>
            <a:pPr marL="0" lvl="1" indent="0" algn="ctr">
              <a:lnSpc>
                <a:spcPts val="4900"/>
              </a:lnSpc>
            </a:pPr>
            <a:r>
              <a:rPr lang="en-US" sz="3500" u="none">
                <a:solidFill>
                  <a:srgbClr val="FFFFFF"/>
                </a:solidFill>
                <a:latin typeface="Montserrat Semi-Bold Bold"/>
              </a:rPr>
              <a:t>3</a:t>
            </a:r>
          </a:p>
        </p:txBody>
      </p:sp>
      <p:sp>
        <p:nvSpPr>
          <p:cNvPr id="18" name="TextBox 18"/>
          <p:cNvSpPr txBox="1"/>
          <p:nvPr/>
        </p:nvSpPr>
        <p:spPr>
          <a:xfrm>
            <a:off x="4397750" y="6955973"/>
            <a:ext cx="7322748"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Caring for Yourself</a:t>
            </a:r>
          </a:p>
        </p:txBody>
      </p:sp>
      <p:grpSp>
        <p:nvGrpSpPr>
          <p:cNvPr id="19" name="Group 19"/>
          <p:cNvGrpSpPr/>
          <p:nvPr/>
        </p:nvGrpSpPr>
        <p:grpSpPr>
          <a:xfrm>
            <a:off x="2981933" y="6929870"/>
            <a:ext cx="771999" cy="771999"/>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21" name="TextBox 21"/>
          <p:cNvSpPr txBox="1"/>
          <p:nvPr/>
        </p:nvSpPr>
        <p:spPr>
          <a:xfrm>
            <a:off x="3095327" y="6967064"/>
            <a:ext cx="545211" cy="606425"/>
          </a:xfrm>
          <a:prstGeom prst="rect">
            <a:avLst/>
          </a:prstGeom>
        </p:spPr>
        <p:txBody>
          <a:bodyPr lIns="0" tIns="0" rIns="0" bIns="0" rtlCol="0" anchor="t">
            <a:spAutoFit/>
          </a:bodyPr>
          <a:lstStyle/>
          <a:p>
            <a:pPr marL="0" lvl="1" indent="0" algn="ctr">
              <a:lnSpc>
                <a:spcPts val="4900"/>
              </a:lnSpc>
            </a:pPr>
            <a:r>
              <a:rPr lang="en-US" sz="3500" u="none">
                <a:solidFill>
                  <a:srgbClr val="FFFFFF"/>
                </a:solidFill>
                <a:latin typeface="Montserrat Semi-Bold Bold"/>
              </a:rPr>
              <a:t>5</a:t>
            </a:r>
          </a:p>
        </p:txBody>
      </p:sp>
      <p:grpSp>
        <p:nvGrpSpPr>
          <p:cNvPr id="22" name="Group 22"/>
          <p:cNvGrpSpPr/>
          <p:nvPr/>
        </p:nvGrpSpPr>
        <p:grpSpPr>
          <a:xfrm>
            <a:off x="0" y="0"/>
            <a:ext cx="18288000" cy="1028700"/>
            <a:chOff x="0" y="0"/>
            <a:chExt cx="6671512" cy="375273"/>
          </a:xfrm>
        </p:grpSpPr>
        <p:sp>
          <p:nvSpPr>
            <p:cNvPr id="23" name="Freeform 2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24" name="TextBox 24"/>
          <p:cNvSpPr txBox="1"/>
          <p:nvPr/>
        </p:nvSpPr>
        <p:spPr>
          <a:xfrm>
            <a:off x="4397750" y="8042865"/>
            <a:ext cx="9083730" cy="695960"/>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Health and Physical Well-Being</a:t>
            </a:r>
          </a:p>
        </p:txBody>
      </p:sp>
      <p:grpSp>
        <p:nvGrpSpPr>
          <p:cNvPr id="25" name="Group 25"/>
          <p:cNvGrpSpPr/>
          <p:nvPr/>
        </p:nvGrpSpPr>
        <p:grpSpPr>
          <a:xfrm>
            <a:off x="2981933" y="8016762"/>
            <a:ext cx="771999" cy="77199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27" name="TextBox 27"/>
          <p:cNvSpPr txBox="1"/>
          <p:nvPr/>
        </p:nvSpPr>
        <p:spPr>
          <a:xfrm>
            <a:off x="3095327" y="8053956"/>
            <a:ext cx="545211" cy="606425"/>
          </a:xfrm>
          <a:prstGeom prst="rect">
            <a:avLst/>
          </a:prstGeom>
        </p:spPr>
        <p:txBody>
          <a:bodyPr lIns="0" tIns="0" rIns="0" bIns="0" rtlCol="0" anchor="t">
            <a:spAutoFit/>
          </a:bodyPr>
          <a:lstStyle/>
          <a:p>
            <a:pPr marL="0" lvl="1" indent="0" algn="ctr">
              <a:lnSpc>
                <a:spcPts val="4900"/>
              </a:lnSpc>
            </a:pPr>
            <a:r>
              <a:rPr lang="en-US" sz="3500">
                <a:solidFill>
                  <a:srgbClr val="FFFFFF"/>
                </a:solidFill>
                <a:latin typeface="Montserrat Semi-Bold Bold"/>
              </a:rPr>
              <a:t>6</a:t>
            </a:r>
          </a:p>
        </p:txBody>
      </p:sp>
      <p:sp>
        <p:nvSpPr>
          <p:cNvPr id="28" name="TextBox 28"/>
          <p:cNvSpPr txBox="1"/>
          <p:nvPr/>
        </p:nvSpPr>
        <p:spPr>
          <a:xfrm>
            <a:off x="831266" y="1269334"/>
            <a:ext cx="16625468" cy="914400"/>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68889F"/>
                </a:solidFill>
                <a:latin typeface="Montserrat Semi-Bold"/>
              </a:rPr>
              <a:t>Six Childhood Domains of Functioning</a:t>
            </a:r>
          </a:p>
        </p:txBody>
      </p:sp>
      <p:sp>
        <p:nvSpPr>
          <p:cNvPr id="29" name="TextBox 29"/>
          <p:cNvSpPr txBox="1"/>
          <p:nvPr/>
        </p:nvSpPr>
        <p:spPr>
          <a:xfrm>
            <a:off x="12166041" y="9182100"/>
            <a:ext cx="5093259" cy="665375"/>
          </a:xfrm>
          <a:prstGeom prst="rect">
            <a:avLst/>
          </a:prstGeom>
        </p:spPr>
        <p:txBody>
          <a:bodyPr lIns="0" tIns="0" rIns="0" bIns="0" rtlCol="0" anchor="t">
            <a:spAutoFit/>
          </a:bodyPr>
          <a:lstStyle/>
          <a:p>
            <a:pPr algn="ctr">
              <a:lnSpc>
                <a:spcPts val="5600"/>
              </a:lnSpc>
              <a:spcBef>
                <a:spcPct val="0"/>
              </a:spcBef>
            </a:pPr>
            <a:r>
              <a:rPr lang="en-US" sz="4000" dirty="0">
                <a:solidFill>
                  <a:srgbClr val="68889F"/>
                </a:solidFill>
                <a:latin typeface="Montserrat Semi-Bold"/>
              </a:rPr>
              <a:t>POMS DI 25225.000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C721-136C-1E74-C1EB-03D5F0AFFB3E}"/>
              </a:ext>
            </a:extLst>
          </p:cNvPr>
          <p:cNvSpPr>
            <a:spLocks noGrp="1"/>
          </p:cNvSpPr>
          <p:nvPr>
            <p:ph type="title"/>
          </p:nvPr>
        </p:nvSpPr>
        <p:spPr>
          <a:xfrm>
            <a:off x="12360023" y="5118847"/>
            <a:ext cx="5084272" cy="3571022"/>
          </a:xfrm>
        </p:spPr>
        <p:txBody>
          <a:bodyPr vert="horz" lIns="91440" tIns="45720" rIns="91440" bIns="45720" rtlCol="0" anchor="b">
            <a:noAutofit/>
          </a:bodyPr>
          <a:lstStyle/>
          <a:p>
            <a:r>
              <a:rPr lang="en-US" sz="4800" dirty="0">
                <a:solidFill>
                  <a:srgbClr val="000000"/>
                </a:solidFill>
                <a:latin typeface="Montserrat Semi-Bold"/>
              </a:rPr>
              <a:t>Practice Tip: "Behavioral Issues" </a:t>
            </a:r>
            <a:br>
              <a:rPr lang="en-US" sz="4800" dirty="0">
                <a:solidFill>
                  <a:srgbClr val="000000"/>
                </a:solidFill>
                <a:latin typeface="Montserrat Semi-Bold"/>
              </a:rPr>
            </a:br>
            <a:r>
              <a:rPr lang="en-US" sz="4800" dirty="0">
                <a:solidFill>
                  <a:srgbClr val="000000"/>
                </a:solidFill>
                <a:latin typeface="Montserrat Semi-Bold"/>
              </a:rPr>
              <a:t>Often Equal</a:t>
            </a:r>
            <a:br>
              <a:rPr lang="en-US" sz="4800" dirty="0">
                <a:solidFill>
                  <a:srgbClr val="000000"/>
                </a:solidFill>
                <a:latin typeface="Montserrat Semi-Bold"/>
              </a:rPr>
            </a:br>
            <a:r>
              <a:rPr lang="en-US" sz="4800" dirty="0">
                <a:solidFill>
                  <a:srgbClr val="000000"/>
                </a:solidFill>
                <a:latin typeface="Montserrat Semi-Bold"/>
              </a:rPr>
              <a:t>Mental Health Impairments</a:t>
            </a:r>
            <a:br>
              <a:rPr lang="en-US" sz="4800" dirty="0">
                <a:solidFill>
                  <a:srgbClr val="000000"/>
                </a:solidFill>
                <a:latin typeface="Montserrat Semi-Bold"/>
              </a:rPr>
            </a:br>
            <a:endParaRPr lang="en-US" sz="4800" dirty="0">
              <a:solidFill>
                <a:schemeClr val="tx1">
                  <a:lumMod val="85000"/>
                  <a:lumOff val="15000"/>
                </a:schemeClr>
              </a:solidFill>
            </a:endParaRPr>
          </a:p>
        </p:txBody>
      </p:sp>
      <p:pic>
        <p:nvPicPr>
          <p:cNvPr id="5" name="Picture 4" descr="Child climbing on playground">
            <a:extLst>
              <a:ext uri="{FF2B5EF4-FFF2-40B4-BE49-F238E27FC236}">
                <a16:creationId xmlns:a16="http://schemas.microsoft.com/office/drawing/2014/main" id="{A0A6DBD9-F3F0-D2A4-B758-8D4AEDD15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58" r="1912"/>
          <a:stretch/>
        </p:blipFill>
        <p:spPr>
          <a:xfrm>
            <a:off x="20" y="1"/>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1341895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9426-1D4C-7DB4-255C-9BE94489D3F2}"/>
              </a:ext>
            </a:extLst>
          </p:cNvPr>
          <p:cNvSpPr>
            <a:spLocks noGrp="1"/>
          </p:cNvSpPr>
          <p:nvPr>
            <p:ph type="title"/>
          </p:nvPr>
        </p:nvSpPr>
        <p:spPr>
          <a:xfrm>
            <a:off x="1207008" y="7674793"/>
            <a:ext cx="15888261" cy="1500983"/>
          </a:xfrm>
        </p:spPr>
        <p:txBody>
          <a:bodyPr vert="horz" lIns="91440" tIns="45720" rIns="91440" bIns="45720" rtlCol="0" anchor="t">
            <a:normAutofit fontScale="90000"/>
          </a:bodyPr>
          <a:lstStyle/>
          <a:p>
            <a:pPr>
              <a:lnSpc>
                <a:spcPct val="90000"/>
              </a:lnSpc>
            </a:pPr>
            <a:r>
              <a:rPr lang="en-US" sz="6000" dirty="0">
                <a:solidFill>
                  <a:schemeClr val="tx2"/>
                </a:solidFill>
                <a:latin typeface="Montserrat Bold" panose="00000800000000000000" charset="0"/>
              </a:rPr>
              <a:t>Authorized Representative Duties</a:t>
            </a:r>
          </a:p>
        </p:txBody>
      </p:sp>
      <p:pic>
        <p:nvPicPr>
          <p:cNvPr id="5" name="Picture 4" descr="Hands typing on laptop">
            <a:extLst>
              <a:ext uri="{FF2B5EF4-FFF2-40B4-BE49-F238E27FC236}">
                <a16:creationId xmlns:a16="http://schemas.microsoft.com/office/drawing/2014/main" id="{080AFD6B-9C39-CBC9-0211-E8E0BC0DFD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848" b="3043"/>
          <a:stretch/>
        </p:blipFill>
        <p:spPr>
          <a:xfrm>
            <a:off x="-1" y="10"/>
            <a:ext cx="18288001" cy="6302178"/>
          </a:xfrm>
          <a:prstGeom prst="rect">
            <a:avLst/>
          </a:prstGeom>
        </p:spPr>
      </p:pic>
    </p:spTree>
    <p:extLst>
      <p:ext uri="{BB962C8B-B14F-4D97-AF65-F5344CB8AC3E}">
        <p14:creationId xmlns:p14="http://schemas.microsoft.com/office/powerpoint/2010/main" val="339587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1028700" y="1893493"/>
            <a:ext cx="5019587" cy="2154436"/>
          </a:xfrm>
          <a:prstGeom prst="rect">
            <a:avLst/>
          </a:prstGeom>
        </p:spPr>
        <p:txBody>
          <a:bodyPr lIns="0" tIns="0" rIns="0" bIns="0" rtlCol="0" anchor="t">
            <a:spAutoFit/>
          </a:bodyPr>
          <a:lstStyle/>
          <a:p>
            <a:pPr marL="0" lvl="0" indent="0" algn="l">
              <a:lnSpc>
                <a:spcPts val="8400"/>
              </a:lnSpc>
              <a:spcBef>
                <a:spcPct val="0"/>
              </a:spcBef>
            </a:pPr>
            <a:r>
              <a:rPr lang="en-US" sz="7000" dirty="0">
                <a:solidFill>
                  <a:srgbClr val="68889F"/>
                </a:solidFill>
                <a:latin typeface="Montserrat Semi-Bold"/>
              </a:rPr>
              <a:t>Today’s Training</a:t>
            </a:r>
          </a:p>
        </p:txBody>
      </p:sp>
      <p:grpSp>
        <p:nvGrpSpPr>
          <p:cNvPr id="23" name="Group 23"/>
          <p:cNvGrpSpPr/>
          <p:nvPr/>
        </p:nvGrpSpPr>
        <p:grpSpPr>
          <a:xfrm>
            <a:off x="0" y="0"/>
            <a:ext cx="18288000" cy="1028700"/>
            <a:chOff x="0" y="0"/>
            <a:chExt cx="6671512" cy="375273"/>
          </a:xfrm>
        </p:grpSpPr>
        <p:sp>
          <p:nvSpPr>
            <p:cNvPr id="24" name="Freeform 2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33" name="TextBox 32">
            <a:extLst>
              <a:ext uri="{FF2B5EF4-FFF2-40B4-BE49-F238E27FC236}">
                <a16:creationId xmlns:a16="http://schemas.microsoft.com/office/drawing/2014/main" id="{AAEC135D-17FB-C732-D977-28EB8B955394}"/>
              </a:ext>
            </a:extLst>
          </p:cNvPr>
          <p:cNvSpPr txBox="1"/>
          <p:nvPr/>
        </p:nvSpPr>
        <p:spPr>
          <a:xfrm>
            <a:off x="6477002" y="2963802"/>
            <a:ext cx="11525426" cy="6863417"/>
          </a:xfrm>
          <a:prstGeom prst="rect">
            <a:avLst/>
          </a:prstGeom>
          <a:noFill/>
        </p:spPr>
        <p:txBody>
          <a:bodyPr wrap="square" rtlCol="0">
            <a:spAutoFit/>
          </a:bodyPr>
          <a:lstStyle/>
          <a:p>
            <a:pPr marL="285750" indent="-285750">
              <a:buFont typeface="Arial" panose="020B0604020202020204" pitchFamily="34" charset="0"/>
              <a:buChar char="•"/>
            </a:pPr>
            <a:r>
              <a:rPr lang="en-US" sz="4000" dirty="0">
                <a:latin typeface="Montserrat Medium" panose="00000600000000000000" pitchFamily="2" charset="0"/>
              </a:rPr>
              <a:t>Overview</a:t>
            </a:r>
          </a:p>
          <a:p>
            <a:pPr marL="285750" indent="-285750">
              <a:buFont typeface="Arial" panose="020B0604020202020204" pitchFamily="34" charset="0"/>
              <a:buChar char="•"/>
            </a:pPr>
            <a:r>
              <a:rPr lang="en-US" sz="4000" dirty="0">
                <a:latin typeface="Montserrat Medium" panose="00000600000000000000" pitchFamily="2" charset="0"/>
              </a:rPr>
              <a:t>Social Security Benefits</a:t>
            </a:r>
          </a:p>
          <a:p>
            <a:pPr marL="285750" indent="-285750">
              <a:buFont typeface="Arial" panose="020B0604020202020204" pitchFamily="34" charset="0"/>
              <a:buChar char="•"/>
            </a:pPr>
            <a:r>
              <a:rPr lang="en-US" sz="4000" dirty="0">
                <a:latin typeface="Montserrat Medium" panose="00000600000000000000" pitchFamily="2" charset="0"/>
              </a:rPr>
              <a:t>Eligibility</a:t>
            </a:r>
          </a:p>
          <a:p>
            <a:pPr marL="285750" indent="-285750">
              <a:buFont typeface="Arial" panose="020B0604020202020204" pitchFamily="34" charset="0"/>
              <a:buChar char="•"/>
            </a:pPr>
            <a:r>
              <a:rPr lang="en-US" sz="4000" dirty="0">
                <a:latin typeface="Montserrat Medium" panose="00000600000000000000" pitchFamily="2" charset="0"/>
              </a:rPr>
              <a:t>Definitions</a:t>
            </a:r>
          </a:p>
          <a:p>
            <a:pPr marL="285750" indent="-285750">
              <a:buFont typeface="Arial" panose="020B0604020202020204" pitchFamily="34" charset="0"/>
              <a:buChar char="•"/>
            </a:pPr>
            <a:r>
              <a:rPr lang="en-US" sz="4000" dirty="0">
                <a:latin typeface="Montserrat Medium" panose="00000600000000000000" pitchFamily="2" charset="0"/>
              </a:rPr>
              <a:t>Evaluation</a:t>
            </a:r>
          </a:p>
          <a:p>
            <a:pPr marL="285750" indent="-285750">
              <a:buFont typeface="Arial" panose="020B0604020202020204" pitchFamily="34" charset="0"/>
              <a:buChar char="•"/>
            </a:pPr>
            <a:r>
              <a:rPr lang="en-US" sz="4000" dirty="0">
                <a:latin typeface="Montserrat Medium" panose="00000600000000000000" pitchFamily="2" charset="0"/>
              </a:rPr>
              <a:t>Authorized Representative</a:t>
            </a:r>
          </a:p>
          <a:p>
            <a:pPr marL="285750" indent="-285750">
              <a:buFont typeface="Arial" panose="020B0604020202020204" pitchFamily="34" charset="0"/>
              <a:buChar char="•"/>
            </a:pPr>
            <a:r>
              <a:rPr lang="en-US" sz="4000" dirty="0">
                <a:latin typeface="Montserrat Medium" panose="00000600000000000000" pitchFamily="2" charset="0"/>
              </a:rPr>
              <a:t>Applications</a:t>
            </a:r>
          </a:p>
          <a:p>
            <a:pPr marL="285750" indent="-285750">
              <a:buFont typeface="Arial" panose="020B0604020202020204" pitchFamily="34" charset="0"/>
              <a:buChar char="•"/>
            </a:pPr>
            <a:r>
              <a:rPr lang="en-US" sz="4000" dirty="0">
                <a:latin typeface="Montserrat Medium" panose="00000600000000000000" pitchFamily="2" charset="0"/>
              </a:rPr>
              <a:t>Age 18 Redeterminations</a:t>
            </a:r>
          </a:p>
          <a:p>
            <a:pPr marL="285750" indent="-285750">
              <a:buFont typeface="Arial" panose="020B0604020202020204" pitchFamily="34" charset="0"/>
              <a:buChar char="•"/>
            </a:pPr>
            <a:r>
              <a:rPr lang="en-US" sz="4000" dirty="0">
                <a:latin typeface="Montserrat Medium" panose="00000600000000000000" pitchFamily="2" charset="0"/>
              </a:rPr>
              <a:t>Foster Youth</a:t>
            </a:r>
          </a:p>
          <a:p>
            <a:pPr marL="285750" indent="-285750">
              <a:buFont typeface="Arial" panose="020B0604020202020204" pitchFamily="34" charset="0"/>
              <a:buChar char="•"/>
            </a:pPr>
            <a:r>
              <a:rPr lang="en-US" sz="4000" dirty="0">
                <a:latin typeface="Montserrat Medium" panose="00000600000000000000" pitchFamily="2" charset="0"/>
              </a:rPr>
              <a:t>County Placing Agency Responsibilities</a:t>
            </a:r>
          </a:p>
          <a:p>
            <a:pPr marL="285750" indent="-285750">
              <a:buFont typeface="Arial" panose="020B0604020202020204" pitchFamily="34" charset="0"/>
              <a:buChar char="•"/>
            </a:pPr>
            <a:r>
              <a:rPr lang="en-US" sz="4000" dirty="0">
                <a:latin typeface="Montserrat Medium" panose="00000600000000000000" pitchFamily="2" charset="0"/>
              </a:rPr>
              <a:t>Best Practices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3124200" y="8724900"/>
            <a:ext cx="15590520" cy="893130"/>
          </a:xfrm>
          <a:prstGeom prst="rect">
            <a:avLst/>
          </a:prstGeom>
        </p:spPr>
        <p:txBody>
          <a:bodyPr lIns="0" tIns="0" rIns="0" bIns="0" rtlCol="0" anchor="t">
            <a:spAutoFit/>
          </a:bodyPr>
          <a:lstStyle/>
          <a:p>
            <a:pPr algn="ctr">
              <a:lnSpc>
                <a:spcPts val="8139"/>
              </a:lnSpc>
            </a:pPr>
            <a:r>
              <a:rPr lang="en-US" sz="3600" dirty="0">
                <a:solidFill>
                  <a:srgbClr val="68889F"/>
                </a:solidFill>
                <a:latin typeface="Montserrat Semi-Bold"/>
              </a:rPr>
              <a:t>								20 CFR §§ 404.1740, 416.1540</a:t>
            </a:r>
          </a:p>
        </p:txBody>
      </p:sp>
      <p:graphicFrame>
        <p:nvGraphicFramePr>
          <p:cNvPr id="7" name="TextBox 5">
            <a:extLst>
              <a:ext uri="{FF2B5EF4-FFF2-40B4-BE49-F238E27FC236}">
                <a16:creationId xmlns:a16="http://schemas.microsoft.com/office/drawing/2014/main" id="{64D368E2-31A1-F4B5-99A6-86E051F28A73}"/>
              </a:ext>
            </a:extLst>
          </p:cNvPr>
          <p:cNvGraphicFramePr/>
          <p:nvPr>
            <p:extLst>
              <p:ext uri="{D42A27DB-BD31-4B8C-83A1-F6EECF244321}">
                <p14:modId xmlns:p14="http://schemas.microsoft.com/office/powerpoint/2010/main" val="3385142696"/>
              </p:ext>
            </p:extLst>
          </p:nvPr>
        </p:nvGraphicFramePr>
        <p:xfrm>
          <a:off x="826788" y="3530110"/>
          <a:ext cx="16775412" cy="522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BB2C8A2-E650-73CA-A4E6-3917C518DA95}"/>
              </a:ext>
            </a:extLst>
          </p:cNvPr>
          <p:cNvSpPr txBox="1"/>
          <p:nvPr/>
        </p:nvSpPr>
        <p:spPr>
          <a:xfrm>
            <a:off x="1524000" y="1943100"/>
            <a:ext cx="15773400" cy="1323439"/>
          </a:xfrm>
          <a:prstGeom prst="rect">
            <a:avLst/>
          </a:prstGeom>
          <a:noFill/>
        </p:spPr>
        <p:txBody>
          <a:bodyPr wrap="square" rtlCol="0">
            <a:spAutoFit/>
          </a:bodyPr>
          <a:lstStyle/>
          <a:p>
            <a:r>
              <a:rPr lang="en-US" sz="4000" dirty="0">
                <a:solidFill>
                  <a:srgbClr val="68889F"/>
                </a:solidFill>
                <a:latin typeface="Montserrat SemiBold" panose="020B0604020202020204" pitchFamily="2" charset="0"/>
              </a:rPr>
              <a:t>Rules of Conduct &amp; Standard of Responsibilities for Authorized Representatives</a:t>
            </a:r>
          </a:p>
        </p:txBody>
      </p:sp>
    </p:spTree>
    <p:extLst>
      <p:ext uri="{BB962C8B-B14F-4D97-AF65-F5344CB8AC3E}">
        <p14:creationId xmlns:p14="http://schemas.microsoft.com/office/powerpoint/2010/main" val="148859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383987" y="9015491"/>
            <a:ext cx="15590520" cy="705413"/>
          </a:xfrm>
          <a:prstGeom prst="rect">
            <a:avLst/>
          </a:prstGeom>
        </p:spPr>
        <p:txBody>
          <a:bodyPr lIns="0" tIns="0" rIns="0" bIns="0" rtlCol="0" anchor="t">
            <a:spAutoFit/>
          </a:bodyPr>
          <a:lstStyle/>
          <a:p>
            <a:pPr algn="ctr">
              <a:lnSpc>
                <a:spcPts val="5919"/>
              </a:lnSpc>
            </a:pPr>
            <a:r>
              <a:rPr lang="en-US" sz="3999" dirty="0">
                <a:solidFill>
                  <a:srgbClr val="68889F"/>
                </a:solidFill>
                <a:latin typeface="Montserrat Semi-Bold"/>
              </a:rPr>
              <a:t>								20 CFR §§ 404.1740, 416.1540</a:t>
            </a:r>
          </a:p>
        </p:txBody>
      </p:sp>
      <p:sp>
        <p:nvSpPr>
          <p:cNvPr id="6" name="TextBox 6"/>
          <p:cNvSpPr txBox="1"/>
          <p:nvPr/>
        </p:nvSpPr>
        <p:spPr>
          <a:xfrm>
            <a:off x="854575" y="1422591"/>
            <a:ext cx="16404725" cy="1077218"/>
          </a:xfrm>
          <a:prstGeom prst="rect">
            <a:avLst/>
          </a:prstGeom>
        </p:spPr>
        <p:txBody>
          <a:bodyPr lIns="0" tIns="0" rIns="0" bIns="0" rtlCol="0" anchor="t">
            <a:spAutoFit/>
          </a:bodyPr>
          <a:lstStyle/>
          <a:p>
            <a:pPr algn="ctr">
              <a:lnSpc>
                <a:spcPts val="8400"/>
              </a:lnSpc>
              <a:spcBef>
                <a:spcPct val="0"/>
              </a:spcBef>
            </a:pPr>
            <a:r>
              <a:rPr lang="en-US" sz="6000" dirty="0">
                <a:solidFill>
                  <a:srgbClr val="68889F"/>
                </a:solidFill>
                <a:latin typeface="Montserrat Semi-Bold"/>
              </a:rPr>
              <a:t>An Authorized Representative Must:</a:t>
            </a:r>
          </a:p>
        </p:txBody>
      </p:sp>
      <p:graphicFrame>
        <p:nvGraphicFramePr>
          <p:cNvPr id="8" name="TextBox 5">
            <a:extLst>
              <a:ext uri="{FF2B5EF4-FFF2-40B4-BE49-F238E27FC236}">
                <a16:creationId xmlns:a16="http://schemas.microsoft.com/office/drawing/2014/main" id="{4A1AF53A-C53C-4292-3B1E-65B3836756CF}"/>
              </a:ext>
            </a:extLst>
          </p:cNvPr>
          <p:cNvGraphicFramePr/>
          <p:nvPr/>
        </p:nvGraphicFramePr>
        <p:xfrm>
          <a:off x="1739274" y="2706766"/>
          <a:ext cx="14879946" cy="5908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3334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348740" y="9107706"/>
            <a:ext cx="15590520" cy="705413"/>
          </a:xfrm>
          <a:prstGeom prst="rect">
            <a:avLst/>
          </a:prstGeom>
        </p:spPr>
        <p:txBody>
          <a:bodyPr lIns="0" tIns="0" rIns="0" bIns="0" rtlCol="0" anchor="t">
            <a:spAutoFit/>
          </a:bodyPr>
          <a:lstStyle/>
          <a:p>
            <a:pPr algn="r">
              <a:lnSpc>
                <a:spcPts val="5919"/>
              </a:lnSpc>
            </a:pPr>
            <a:r>
              <a:rPr lang="en-US" sz="3999" dirty="0">
                <a:solidFill>
                  <a:srgbClr val="68889F"/>
                </a:solidFill>
                <a:latin typeface="Montserrat Semi-Bold"/>
              </a:rPr>
              <a:t>20 CFR §§ 404.1740, 416.1540</a:t>
            </a:r>
          </a:p>
        </p:txBody>
      </p:sp>
      <p:sp>
        <p:nvSpPr>
          <p:cNvPr id="6" name="TextBox 6"/>
          <p:cNvSpPr txBox="1"/>
          <p:nvPr/>
        </p:nvSpPr>
        <p:spPr>
          <a:xfrm>
            <a:off x="217037" y="1329232"/>
            <a:ext cx="17853925" cy="979051"/>
          </a:xfrm>
          <a:prstGeom prst="rect">
            <a:avLst/>
          </a:prstGeom>
        </p:spPr>
        <p:txBody>
          <a:bodyPr wrap="square" lIns="0" tIns="0" rIns="0" bIns="0" rtlCol="0" anchor="t">
            <a:spAutoFit/>
          </a:bodyPr>
          <a:lstStyle/>
          <a:p>
            <a:pPr algn="ctr">
              <a:lnSpc>
                <a:spcPts val="8400"/>
              </a:lnSpc>
              <a:spcBef>
                <a:spcPct val="0"/>
              </a:spcBef>
            </a:pPr>
            <a:r>
              <a:rPr lang="en-US" sz="5400" dirty="0">
                <a:solidFill>
                  <a:srgbClr val="68889F"/>
                </a:solidFill>
                <a:latin typeface="Montserrat Semi-Bold"/>
              </a:rPr>
              <a:t> Affirmative Duties of Authorized Representative</a:t>
            </a:r>
          </a:p>
        </p:txBody>
      </p:sp>
      <p:graphicFrame>
        <p:nvGraphicFramePr>
          <p:cNvPr id="9" name="TextBox 5">
            <a:extLst>
              <a:ext uri="{FF2B5EF4-FFF2-40B4-BE49-F238E27FC236}">
                <a16:creationId xmlns:a16="http://schemas.microsoft.com/office/drawing/2014/main" id="{0DA54A8A-58B8-FEDD-BF45-57304CDEA579}"/>
              </a:ext>
            </a:extLst>
          </p:cNvPr>
          <p:cNvGraphicFramePr/>
          <p:nvPr/>
        </p:nvGraphicFramePr>
        <p:xfrm>
          <a:off x="854575" y="2565552"/>
          <a:ext cx="17081259" cy="6429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4042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348740" y="8853206"/>
            <a:ext cx="15590520" cy="705413"/>
          </a:xfrm>
          <a:prstGeom prst="rect">
            <a:avLst/>
          </a:prstGeom>
        </p:spPr>
        <p:txBody>
          <a:bodyPr lIns="0" tIns="0" rIns="0" bIns="0" rtlCol="0" anchor="t">
            <a:spAutoFit/>
          </a:bodyPr>
          <a:lstStyle/>
          <a:p>
            <a:pPr algn="r">
              <a:lnSpc>
                <a:spcPts val="5919"/>
              </a:lnSpc>
            </a:pPr>
            <a:r>
              <a:rPr lang="en-US" sz="3999" dirty="0">
                <a:solidFill>
                  <a:srgbClr val="68889F"/>
                </a:solidFill>
                <a:latin typeface="Montserrat Semi-Bold"/>
              </a:rPr>
              <a:t>20 CFR §§ 404.1740, 416.1540</a:t>
            </a:r>
          </a:p>
        </p:txBody>
      </p:sp>
      <p:sp>
        <p:nvSpPr>
          <p:cNvPr id="6" name="TextBox 6"/>
          <p:cNvSpPr txBox="1"/>
          <p:nvPr/>
        </p:nvSpPr>
        <p:spPr>
          <a:xfrm>
            <a:off x="854575" y="1329582"/>
            <a:ext cx="16404725" cy="1028676"/>
          </a:xfrm>
          <a:prstGeom prst="rect">
            <a:avLst/>
          </a:prstGeom>
        </p:spPr>
        <p:txBody>
          <a:bodyPr lIns="0" tIns="0" rIns="0" bIns="0" rtlCol="0" anchor="t">
            <a:spAutoFit/>
          </a:bodyPr>
          <a:lstStyle/>
          <a:p>
            <a:pPr algn="ctr">
              <a:lnSpc>
                <a:spcPts val="8400"/>
              </a:lnSpc>
              <a:spcBef>
                <a:spcPct val="0"/>
              </a:spcBef>
            </a:pPr>
            <a:r>
              <a:rPr lang="en-US" sz="6000">
                <a:solidFill>
                  <a:srgbClr val="68889F"/>
                </a:solidFill>
                <a:latin typeface="Montserrat Semi-Bold"/>
              </a:rPr>
              <a:t>Prohibited Actions of Representative</a:t>
            </a:r>
          </a:p>
        </p:txBody>
      </p:sp>
      <p:graphicFrame>
        <p:nvGraphicFramePr>
          <p:cNvPr id="10" name="TextBox 5">
            <a:extLst>
              <a:ext uri="{FF2B5EF4-FFF2-40B4-BE49-F238E27FC236}">
                <a16:creationId xmlns:a16="http://schemas.microsoft.com/office/drawing/2014/main" id="{40DAD3FA-45A0-DBAC-FC44-7A551D9B5356}"/>
              </a:ext>
            </a:extLst>
          </p:cNvPr>
          <p:cNvGraphicFramePr/>
          <p:nvPr>
            <p:extLst>
              <p:ext uri="{D42A27DB-BD31-4B8C-83A1-F6EECF244321}">
                <p14:modId xmlns:p14="http://schemas.microsoft.com/office/powerpoint/2010/main" val="3295430386"/>
              </p:ext>
            </p:extLst>
          </p:nvPr>
        </p:nvGraphicFramePr>
        <p:xfrm>
          <a:off x="1153541" y="1281112"/>
          <a:ext cx="15980918" cy="792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803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39EA2-E80F-B928-B398-1060BABF8895}"/>
              </a:ext>
            </a:extLst>
          </p:cNvPr>
          <p:cNvSpPr>
            <a:spLocks noGrp="1"/>
          </p:cNvSpPr>
          <p:nvPr>
            <p:ph idx="1"/>
          </p:nvPr>
        </p:nvSpPr>
        <p:spPr>
          <a:xfrm>
            <a:off x="1371600" y="2247900"/>
            <a:ext cx="15468600" cy="5638800"/>
          </a:xfrm>
        </p:spPr>
        <p:txBody>
          <a:bodyPr>
            <a:normAutofit fontScale="92500" lnSpcReduction="10000"/>
          </a:bodyPr>
          <a:lstStyle/>
          <a:p>
            <a:pPr marL="0" indent="0">
              <a:buNone/>
            </a:pPr>
            <a:r>
              <a:rPr lang="en-US" sz="4800" b="1" dirty="0">
                <a:solidFill>
                  <a:schemeClr val="accent1"/>
                </a:solidFill>
                <a:latin typeface="Montserrat Medium" panose="00000600000000000000" pitchFamily="2" charset="0"/>
              </a:rPr>
              <a:t>SB 187 and ACL 23-28</a:t>
            </a:r>
          </a:p>
          <a:p>
            <a:pPr marL="0" indent="0">
              <a:buNone/>
            </a:pPr>
            <a:endParaRPr lang="en-US" b="1" dirty="0">
              <a:solidFill>
                <a:schemeClr val="accent1"/>
              </a:solidFill>
              <a:latin typeface="Montserrat Medium" panose="00000600000000000000" pitchFamily="2" charset="0"/>
            </a:endParaRPr>
          </a:p>
          <a:p>
            <a:pPr marL="0" indent="0">
              <a:buNone/>
            </a:pPr>
            <a:r>
              <a:rPr lang="en-US" dirty="0">
                <a:latin typeface="Montserrat Medium" panose="00000600000000000000" pitchFamily="2" charset="0"/>
              </a:rPr>
              <a:t>(d) The assistance by the county, as the authorized representative, or by any other entity on behalf of the nonminor dependent, provided pursuant to subdivisions (a) and (c) </a:t>
            </a:r>
            <a:r>
              <a:rPr lang="en-US" b="1" dirty="0">
                <a:solidFill>
                  <a:schemeClr val="accent1"/>
                </a:solidFill>
                <a:latin typeface="Montserrat Medium" panose="00000600000000000000" pitchFamily="2" charset="0"/>
              </a:rPr>
              <a:t>shall adhere to the guidelines of the Social Security Administration, as specified in Section 416.1540 of Title 20 of the Code of Federal Regulations</a:t>
            </a:r>
            <a:r>
              <a:rPr lang="en-US" dirty="0">
                <a:latin typeface="Montserrat Medium" panose="00000600000000000000" pitchFamily="2" charset="0"/>
              </a:rPr>
              <a:t>, which includes, but is not limited to, </a:t>
            </a:r>
            <a:r>
              <a:rPr lang="en-US" b="1" dirty="0">
                <a:solidFill>
                  <a:schemeClr val="accent1"/>
                </a:solidFill>
                <a:latin typeface="Montserrat Medium" panose="00000600000000000000" pitchFamily="2" charset="0"/>
              </a:rPr>
              <a:t>gathering and submitting relevant records</a:t>
            </a:r>
            <a:r>
              <a:rPr lang="en-US" dirty="0">
                <a:latin typeface="Montserrat Medium" panose="00000600000000000000" pitchFamily="2" charset="0"/>
              </a:rPr>
              <a:t> to the Social Security Administration, </a:t>
            </a:r>
            <a:r>
              <a:rPr lang="en-US" b="1" dirty="0">
                <a:solidFill>
                  <a:schemeClr val="accent1"/>
                </a:solidFill>
                <a:latin typeface="Montserrat Medium" panose="00000600000000000000" pitchFamily="2" charset="0"/>
              </a:rPr>
              <a:t>notifying the youth of any denials or terminations of aid</a:t>
            </a:r>
            <a:r>
              <a:rPr lang="en-US" b="1" dirty="0">
                <a:latin typeface="Montserrat Medium" panose="00000600000000000000" pitchFamily="2" charset="0"/>
              </a:rPr>
              <a:t>, </a:t>
            </a:r>
            <a:r>
              <a:rPr lang="en-US" b="1" dirty="0">
                <a:solidFill>
                  <a:srgbClr val="68889F"/>
                </a:solidFill>
                <a:latin typeface="Montserrat Medium" panose="00000600000000000000" pitchFamily="2" charset="0"/>
              </a:rPr>
              <a:t>and</a:t>
            </a:r>
            <a:r>
              <a:rPr lang="en-US" b="1" dirty="0">
                <a:latin typeface="Montserrat Medium" panose="00000600000000000000" pitchFamily="2" charset="0"/>
              </a:rPr>
              <a:t> </a:t>
            </a:r>
            <a:r>
              <a:rPr lang="en-US" b="1" dirty="0">
                <a:solidFill>
                  <a:schemeClr val="accent1"/>
                </a:solidFill>
                <a:latin typeface="Montserrat Medium" panose="00000600000000000000" pitchFamily="2" charset="0"/>
              </a:rPr>
              <a:t>assisting with timely requesting an appeal</a:t>
            </a:r>
            <a:r>
              <a:rPr lang="en-US" dirty="0">
                <a:latin typeface="Montserrat Medium" panose="00000600000000000000" pitchFamily="2" charset="0"/>
              </a:rPr>
              <a:t>, as needed. The county may contract with legal services organizations or other entities, or may partner with other county agencies, to fulfill these duties.</a:t>
            </a:r>
          </a:p>
        </p:txBody>
      </p:sp>
      <p:sp>
        <p:nvSpPr>
          <p:cNvPr id="4" name="TextBox 3">
            <a:extLst>
              <a:ext uri="{FF2B5EF4-FFF2-40B4-BE49-F238E27FC236}">
                <a16:creationId xmlns:a16="http://schemas.microsoft.com/office/drawing/2014/main" id="{23F49083-EB76-6A72-E7F0-E88DB91D3921}"/>
              </a:ext>
            </a:extLst>
          </p:cNvPr>
          <p:cNvSpPr txBox="1"/>
          <p:nvPr/>
        </p:nvSpPr>
        <p:spPr>
          <a:xfrm>
            <a:off x="12496800" y="8801100"/>
            <a:ext cx="4724400" cy="707886"/>
          </a:xfrm>
          <a:prstGeom prst="rect">
            <a:avLst/>
          </a:prstGeom>
          <a:noFill/>
        </p:spPr>
        <p:txBody>
          <a:bodyPr wrap="square" rtlCol="0">
            <a:spAutoFit/>
          </a:bodyPr>
          <a:lstStyle/>
          <a:p>
            <a:r>
              <a:rPr lang="en-US" sz="4000" dirty="0">
                <a:solidFill>
                  <a:srgbClr val="68889F"/>
                </a:solidFill>
                <a:latin typeface="Montserrat Medium" panose="00000600000000000000" pitchFamily="2" charset="0"/>
              </a:rPr>
              <a:t>WIC 13757 (d)</a:t>
            </a:r>
          </a:p>
        </p:txBody>
      </p:sp>
      <p:sp>
        <p:nvSpPr>
          <p:cNvPr id="5" name="TextBox 19">
            <a:extLst>
              <a:ext uri="{FF2B5EF4-FFF2-40B4-BE49-F238E27FC236}">
                <a16:creationId xmlns:a16="http://schemas.microsoft.com/office/drawing/2014/main" id="{BDA5DBA2-80B8-974C-95C5-E8FA9D4FCEB1}"/>
              </a:ext>
            </a:extLst>
          </p:cNvPr>
          <p:cNvSpPr txBox="1"/>
          <p:nvPr/>
        </p:nvSpPr>
        <p:spPr>
          <a:xfrm>
            <a:off x="457200" y="382369"/>
            <a:ext cx="16625468" cy="914400"/>
          </a:xfrm>
          <a:prstGeom prst="rect">
            <a:avLst/>
          </a:prstGeom>
        </p:spPr>
        <p:txBody>
          <a:bodyPr lIns="0" tIns="0" rIns="0" bIns="0" rtlCol="0" anchor="t">
            <a:spAutoFit/>
          </a:bodyPr>
          <a:lstStyle/>
          <a:p>
            <a:pPr marL="0" lvl="0" indent="0" algn="ctr">
              <a:lnSpc>
                <a:spcPts val="7200"/>
              </a:lnSpc>
              <a:spcBef>
                <a:spcPct val="0"/>
              </a:spcBef>
            </a:pPr>
            <a:r>
              <a:rPr lang="en-US" sz="6000" dirty="0">
                <a:solidFill>
                  <a:srgbClr val="68889F"/>
                </a:solidFill>
                <a:latin typeface="Montserrat Semi-Bold"/>
              </a:rPr>
              <a:t>New State Law Requirements</a:t>
            </a:r>
          </a:p>
        </p:txBody>
      </p:sp>
    </p:spTree>
    <p:extLst>
      <p:ext uri="{BB962C8B-B14F-4D97-AF65-F5344CB8AC3E}">
        <p14:creationId xmlns:p14="http://schemas.microsoft.com/office/powerpoint/2010/main" val="1499189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ed paperclips on layered pages">
            <a:extLst>
              <a:ext uri="{FF2B5EF4-FFF2-40B4-BE49-F238E27FC236}">
                <a16:creationId xmlns:a16="http://schemas.microsoft.com/office/drawing/2014/main" id="{95010259-241A-2202-EBFD-941CAE486EF5}"/>
              </a:ext>
            </a:extLst>
          </p:cNvPr>
          <p:cNvPicPr>
            <a:picLocks noChangeAspect="1"/>
          </p:cNvPicPr>
          <p:nvPr/>
        </p:nvPicPr>
        <p:blipFill rotWithShape="1">
          <a:blip r:embed="rId3">
            <a:extLst>
              <a:ext uri="{28A0092B-C50C-407E-A947-70E740481C1C}">
                <a14:useLocalDpi xmlns:a14="http://schemas.microsoft.com/office/drawing/2010/main" val="0"/>
              </a:ext>
            </a:extLst>
          </a:blip>
          <a:srcRect r="5884"/>
          <a:stretch/>
        </p:blipFill>
        <p:spPr>
          <a:xfrm>
            <a:off x="3783537" y="10"/>
            <a:ext cx="14504463" cy="10286990"/>
          </a:xfrm>
          <a:prstGeom prst="rect">
            <a:avLst/>
          </a:prstGeom>
        </p:spPr>
      </p:pic>
      <p:sp>
        <p:nvSpPr>
          <p:cNvPr id="2" name="Title 1">
            <a:extLst>
              <a:ext uri="{FF2B5EF4-FFF2-40B4-BE49-F238E27FC236}">
                <a16:creationId xmlns:a16="http://schemas.microsoft.com/office/drawing/2014/main" id="{B3DDB78E-53AA-48EB-E2E3-FEAF453321BC}"/>
              </a:ext>
            </a:extLst>
          </p:cNvPr>
          <p:cNvSpPr>
            <a:spLocks noGrp="1"/>
          </p:cNvSpPr>
          <p:nvPr>
            <p:ph type="title"/>
          </p:nvPr>
        </p:nvSpPr>
        <p:spPr>
          <a:xfrm>
            <a:off x="1428342" y="1115170"/>
            <a:ext cx="6420258" cy="5538042"/>
          </a:xfrm>
          <a:noFill/>
        </p:spPr>
        <p:txBody>
          <a:bodyPr vert="horz" lIns="91440" tIns="45720" rIns="91440" bIns="45720" rtlCol="0" anchor="b">
            <a:normAutofit/>
          </a:bodyPr>
          <a:lstStyle/>
          <a:p>
            <a:pPr>
              <a:lnSpc>
                <a:spcPct val="90000"/>
              </a:lnSpc>
            </a:pPr>
            <a:r>
              <a:rPr lang="en-US" sz="6000" dirty="0">
                <a:latin typeface="Montserrat Bold" panose="00000800000000000000" charset="0"/>
              </a:rPr>
              <a:t>Initial Applications for SSI</a:t>
            </a:r>
          </a:p>
        </p:txBody>
      </p:sp>
      <p:sp>
        <p:nvSpPr>
          <p:cNvPr id="3" name="Text Placeholder 2">
            <a:extLst>
              <a:ext uri="{FF2B5EF4-FFF2-40B4-BE49-F238E27FC236}">
                <a16:creationId xmlns:a16="http://schemas.microsoft.com/office/drawing/2014/main" id="{030D8299-E0ED-F483-8821-60169F51F95E}"/>
              </a:ext>
            </a:extLst>
          </p:cNvPr>
          <p:cNvSpPr>
            <a:spLocks noGrp="1"/>
          </p:cNvSpPr>
          <p:nvPr>
            <p:ph type="body" idx="1"/>
          </p:nvPr>
        </p:nvSpPr>
        <p:spPr>
          <a:xfrm>
            <a:off x="1428343" y="6943851"/>
            <a:ext cx="5960079" cy="2227978"/>
          </a:xfrm>
          <a:noFill/>
        </p:spPr>
        <p:txBody>
          <a:bodyPr vert="horz" lIns="91440" tIns="45720" rIns="91440" bIns="45720" rtlCol="0">
            <a:normAutofit/>
          </a:bodyPr>
          <a:lstStyle/>
          <a:p>
            <a:pPr>
              <a:lnSpc>
                <a:spcPct val="90000"/>
              </a:lnSpc>
              <a:spcBef>
                <a:spcPts val="1000"/>
              </a:spcBef>
            </a:pPr>
            <a:r>
              <a:rPr lang="en-US" sz="4000" dirty="0">
                <a:solidFill>
                  <a:schemeClr val="tx1"/>
                </a:solidFill>
              </a:rPr>
              <a:t>Building Successful Applications</a:t>
            </a:r>
          </a:p>
        </p:txBody>
      </p:sp>
    </p:spTree>
    <p:extLst>
      <p:ext uri="{BB962C8B-B14F-4D97-AF65-F5344CB8AC3E}">
        <p14:creationId xmlns:p14="http://schemas.microsoft.com/office/powerpoint/2010/main" val="1712749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35381" y="2896505"/>
            <a:ext cx="11417378" cy="752475"/>
          </a:xfrm>
          <a:prstGeom prst="rect">
            <a:avLst/>
          </a:prstGeom>
        </p:spPr>
        <p:txBody>
          <a:bodyPr lIns="0" tIns="0" rIns="0" bIns="0" rtlCol="0" anchor="t">
            <a:spAutoFit/>
          </a:bodyPr>
          <a:lstStyle/>
          <a:p>
            <a:pPr algn="l">
              <a:lnSpc>
                <a:spcPts val="6299"/>
              </a:lnSpc>
            </a:pPr>
            <a:r>
              <a:rPr lang="en-US" sz="4499">
                <a:solidFill>
                  <a:srgbClr val="070707"/>
                </a:solidFill>
                <a:latin typeface="Montserrat"/>
              </a:rPr>
              <a:t>Establish "Protective Filing Date" (PFD)</a:t>
            </a:r>
          </a:p>
        </p:txBody>
      </p:sp>
      <p:grpSp>
        <p:nvGrpSpPr>
          <p:cNvPr id="3" name="Group 3"/>
          <p:cNvGrpSpPr/>
          <p:nvPr/>
        </p:nvGrpSpPr>
        <p:grpSpPr>
          <a:xfrm>
            <a:off x="1719564" y="2879314"/>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5" name="TextBox 5"/>
          <p:cNvSpPr txBox="1"/>
          <p:nvPr/>
        </p:nvSpPr>
        <p:spPr>
          <a:xfrm>
            <a:off x="1832958" y="2916508"/>
            <a:ext cx="545211" cy="606425"/>
          </a:xfrm>
          <a:prstGeom prst="rect">
            <a:avLst/>
          </a:prstGeom>
        </p:spPr>
        <p:txBody>
          <a:bodyPr lIns="0" tIns="0" rIns="0" bIns="0" rtlCol="0" anchor="t">
            <a:spAutoFit/>
          </a:bodyPr>
          <a:lstStyle/>
          <a:p>
            <a:pPr algn="ctr">
              <a:lnSpc>
                <a:spcPts val="4900"/>
              </a:lnSpc>
            </a:pPr>
            <a:r>
              <a:rPr lang="en-US" sz="3500">
                <a:solidFill>
                  <a:srgbClr val="FFFFFF"/>
                </a:solidFill>
                <a:latin typeface="Montserrat Semi-Bold Bold"/>
              </a:rPr>
              <a:t>1</a:t>
            </a:r>
          </a:p>
        </p:txBody>
      </p:sp>
      <p:sp>
        <p:nvSpPr>
          <p:cNvPr id="6" name="TextBox 6"/>
          <p:cNvSpPr txBox="1"/>
          <p:nvPr/>
        </p:nvSpPr>
        <p:spPr>
          <a:xfrm>
            <a:off x="3135381" y="4281851"/>
            <a:ext cx="13433055" cy="2364302"/>
          </a:xfrm>
          <a:prstGeom prst="rect">
            <a:avLst/>
          </a:prstGeom>
        </p:spPr>
        <p:txBody>
          <a:bodyPr lIns="0" tIns="0" rIns="0" bIns="0" rtlCol="0" anchor="t">
            <a:spAutoFit/>
          </a:bodyPr>
          <a:lstStyle/>
          <a:p>
            <a:pPr algn="l">
              <a:lnSpc>
                <a:spcPts val="6299"/>
              </a:lnSpc>
            </a:pPr>
            <a:r>
              <a:rPr lang="en-US" sz="4499" dirty="0">
                <a:solidFill>
                  <a:srgbClr val="070707"/>
                </a:solidFill>
                <a:latin typeface="Montserrat"/>
              </a:rPr>
              <a:t>Collect Information: medical, mental health, education, work, income, assets, living arrangements</a:t>
            </a:r>
          </a:p>
        </p:txBody>
      </p:sp>
      <p:grpSp>
        <p:nvGrpSpPr>
          <p:cNvPr id="7" name="Group 7"/>
          <p:cNvGrpSpPr/>
          <p:nvPr/>
        </p:nvGrpSpPr>
        <p:grpSpPr>
          <a:xfrm>
            <a:off x="1719564" y="4373139"/>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9" name="TextBox 9"/>
          <p:cNvSpPr txBox="1"/>
          <p:nvPr/>
        </p:nvSpPr>
        <p:spPr>
          <a:xfrm>
            <a:off x="1832958" y="4410333"/>
            <a:ext cx="545211" cy="606425"/>
          </a:xfrm>
          <a:prstGeom prst="rect">
            <a:avLst/>
          </a:prstGeom>
        </p:spPr>
        <p:txBody>
          <a:bodyPr lIns="0" tIns="0" rIns="0" bIns="0" rtlCol="0" anchor="t">
            <a:spAutoFit/>
          </a:bodyPr>
          <a:lstStyle/>
          <a:p>
            <a:pPr marL="0" lvl="1" indent="0" algn="ctr">
              <a:lnSpc>
                <a:spcPts val="4900"/>
              </a:lnSpc>
            </a:pPr>
            <a:r>
              <a:rPr lang="en-US" sz="3500" u="none">
                <a:solidFill>
                  <a:srgbClr val="FFFFFF"/>
                </a:solidFill>
                <a:latin typeface="Montserrat Semi-Bold Bold"/>
              </a:rPr>
              <a:t>2</a:t>
            </a:r>
          </a:p>
        </p:txBody>
      </p:sp>
      <p:sp>
        <p:nvSpPr>
          <p:cNvPr id="10" name="TextBox 10"/>
          <p:cNvSpPr txBox="1"/>
          <p:nvPr/>
        </p:nvSpPr>
        <p:spPr>
          <a:xfrm>
            <a:off x="3135381" y="8505897"/>
            <a:ext cx="10908317" cy="752403"/>
          </a:xfrm>
          <a:prstGeom prst="rect">
            <a:avLst/>
          </a:prstGeom>
        </p:spPr>
        <p:txBody>
          <a:bodyPr lIns="0" tIns="0" rIns="0" bIns="0" rtlCol="0" anchor="t">
            <a:spAutoFit/>
          </a:bodyPr>
          <a:lstStyle/>
          <a:p>
            <a:pPr marL="0" lvl="1" indent="0" algn="l">
              <a:lnSpc>
                <a:spcPts val="6299"/>
              </a:lnSpc>
            </a:pPr>
            <a:r>
              <a:rPr lang="en-US" sz="4499">
                <a:solidFill>
                  <a:srgbClr val="070707"/>
                </a:solidFill>
                <a:latin typeface="Montserrat"/>
              </a:rPr>
              <a:t>Request aid code switch</a:t>
            </a:r>
          </a:p>
        </p:txBody>
      </p:sp>
      <p:grpSp>
        <p:nvGrpSpPr>
          <p:cNvPr id="11" name="Group 11"/>
          <p:cNvGrpSpPr/>
          <p:nvPr/>
        </p:nvGrpSpPr>
        <p:grpSpPr>
          <a:xfrm>
            <a:off x="1719564" y="8482022"/>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sp>
        <p:nvSpPr>
          <p:cNvPr id="13" name="TextBox 13"/>
          <p:cNvSpPr txBox="1"/>
          <p:nvPr/>
        </p:nvSpPr>
        <p:spPr>
          <a:xfrm>
            <a:off x="1832958" y="8519216"/>
            <a:ext cx="545211" cy="606425"/>
          </a:xfrm>
          <a:prstGeom prst="rect">
            <a:avLst/>
          </a:prstGeom>
        </p:spPr>
        <p:txBody>
          <a:bodyPr lIns="0" tIns="0" rIns="0" bIns="0" rtlCol="0" anchor="t">
            <a:spAutoFit/>
          </a:bodyPr>
          <a:lstStyle/>
          <a:p>
            <a:pPr marL="0" lvl="1" indent="0" algn="ctr">
              <a:lnSpc>
                <a:spcPts val="4900"/>
              </a:lnSpc>
            </a:pPr>
            <a:r>
              <a:rPr lang="en-US" sz="3500" u="none">
                <a:solidFill>
                  <a:srgbClr val="FFFFFF"/>
                </a:solidFill>
                <a:latin typeface="Montserrat Semi-Bold Bold"/>
              </a:rPr>
              <a:t>4</a:t>
            </a:r>
          </a:p>
        </p:txBody>
      </p:sp>
      <p:sp>
        <p:nvSpPr>
          <p:cNvPr id="14" name="TextBox 14"/>
          <p:cNvSpPr txBox="1"/>
          <p:nvPr/>
        </p:nvSpPr>
        <p:spPr>
          <a:xfrm>
            <a:off x="3135381" y="7217141"/>
            <a:ext cx="13433055" cy="752403"/>
          </a:xfrm>
          <a:prstGeom prst="rect">
            <a:avLst/>
          </a:prstGeom>
        </p:spPr>
        <p:txBody>
          <a:bodyPr lIns="0" tIns="0" rIns="0" bIns="0" rtlCol="0" anchor="t">
            <a:spAutoFit/>
          </a:bodyPr>
          <a:lstStyle/>
          <a:p>
            <a:pPr marL="0" lvl="1" indent="0" algn="l">
              <a:lnSpc>
                <a:spcPts val="6299"/>
              </a:lnSpc>
            </a:pPr>
            <a:r>
              <a:rPr lang="en-US" sz="4499">
                <a:solidFill>
                  <a:srgbClr val="070707"/>
                </a:solidFill>
                <a:latin typeface="Montserrat"/>
              </a:rPr>
              <a:t>Complete packet of forms within 60 days </a:t>
            </a:r>
          </a:p>
        </p:txBody>
      </p:sp>
      <p:grpSp>
        <p:nvGrpSpPr>
          <p:cNvPr id="15" name="Group 15"/>
          <p:cNvGrpSpPr/>
          <p:nvPr/>
        </p:nvGrpSpPr>
        <p:grpSpPr>
          <a:xfrm>
            <a:off x="1719564" y="7141048"/>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8889F"/>
            </a:solidFill>
          </p:spPr>
        </p:sp>
      </p:grpSp>
      <p:grpSp>
        <p:nvGrpSpPr>
          <p:cNvPr id="17" name="Group 17"/>
          <p:cNvGrpSpPr/>
          <p:nvPr/>
        </p:nvGrpSpPr>
        <p:grpSpPr>
          <a:xfrm>
            <a:off x="0" y="0"/>
            <a:ext cx="18288000" cy="1028700"/>
            <a:chOff x="0" y="0"/>
            <a:chExt cx="6671512" cy="375273"/>
          </a:xfrm>
        </p:grpSpPr>
        <p:sp>
          <p:nvSpPr>
            <p:cNvPr id="18" name="Freeform 18"/>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19" name="TextBox 19"/>
          <p:cNvSpPr txBox="1"/>
          <p:nvPr/>
        </p:nvSpPr>
        <p:spPr>
          <a:xfrm>
            <a:off x="633832" y="1284812"/>
            <a:ext cx="16625468" cy="914400"/>
          </a:xfrm>
          <a:prstGeom prst="rect">
            <a:avLst/>
          </a:prstGeom>
        </p:spPr>
        <p:txBody>
          <a:bodyPr lIns="0" tIns="0" rIns="0" bIns="0" rtlCol="0" anchor="t">
            <a:spAutoFit/>
          </a:bodyPr>
          <a:lstStyle/>
          <a:p>
            <a:pPr marL="0" lvl="0" indent="0" algn="ctr">
              <a:lnSpc>
                <a:spcPts val="7200"/>
              </a:lnSpc>
              <a:spcBef>
                <a:spcPct val="0"/>
              </a:spcBef>
            </a:pPr>
            <a:r>
              <a:rPr lang="en-US" sz="6000" dirty="0">
                <a:solidFill>
                  <a:srgbClr val="68889F"/>
                </a:solidFill>
                <a:latin typeface="Montserrat Semi-Bold"/>
              </a:rPr>
              <a:t>Steps for Initial Applications</a:t>
            </a:r>
          </a:p>
        </p:txBody>
      </p:sp>
      <p:sp>
        <p:nvSpPr>
          <p:cNvPr id="20" name="TextBox 20"/>
          <p:cNvSpPr txBox="1"/>
          <p:nvPr/>
        </p:nvSpPr>
        <p:spPr>
          <a:xfrm>
            <a:off x="1842483" y="7185735"/>
            <a:ext cx="545211" cy="606425"/>
          </a:xfrm>
          <a:prstGeom prst="rect">
            <a:avLst/>
          </a:prstGeom>
        </p:spPr>
        <p:txBody>
          <a:bodyPr lIns="0" tIns="0" rIns="0" bIns="0" rtlCol="0" anchor="t">
            <a:spAutoFit/>
          </a:bodyPr>
          <a:lstStyle/>
          <a:p>
            <a:pPr marL="0" lvl="1" indent="0" algn="ctr">
              <a:lnSpc>
                <a:spcPts val="4900"/>
              </a:lnSpc>
            </a:pPr>
            <a:r>
              <a:rPr lang="en-US" sz="3500">
                <a:solidFill>
                  <a:srgbClr val="FFFFFF"/>
                </a:solidFill>
                <a:latin typeface="Montserrat Semi-Bold Bold"/>
              </a:rPr>
              <a:t>3</a:t>
            </a:r>
          </a:p>
        </p:txBody>
      </p:sp>
    </p:spTree>
    <p:extLst>
      <p:ext uri="{BB962C8B-B14F-4D97-AF65-F5344CB8AC3E}">
        <p14:creationId xmlns:p14="http://schemas.microsoft.com/office/powerpoint/2010/main" val="1630343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3843" y="2363130"/>
            <a:ext cx="881618" cy="881618"/>
          </a:xfrm>
          <a:prstGeom prst="rect">
            <a:avLst/>
          </a:prstGeom>
        </p:spPr>
      </p:pic>
      <p:graphicFrame>
        <p:nvGraphicFramePr>
          <p:cNvPr id="5" name="Table 5"/>
          <p:cNvGraphicFramePr>
            <a:graphicFrameLocks noGrp="1"/>
          </p:cNvGraphicFramePr>
          <p:nvPr/>
        </p:nvGraphicFramePr>
        <p:xfrm>
          <a:off x="741171" y="2023243"/>
          <a:ext cx="16769787" cy="8120577"/>
        </p:xfrm>
        <a:graphic>
          <a:graphicData uri="http://schemas.openxmlformats.org/drawingml/2006/table">
            <a:tbl>
              <a:tblPr/>
              <a:tblGrid>
                <a:gridCol w="16769787">
                  <a:extLst>
                    <a:ext uri="{9D8B030D-6E8A-4147-A177-3AD203B41FA5}">
                      <a16:colId xmlns:a16="http://schemas.microsoft.com/office/drawing/2014/main" val="20000"/>
                    </a:ext>
                  </a:extLst>
                </a:gridCol>
              </a:tblGrid>
              <a:tr h="1289267">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47839">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47839">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4230">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04230">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04230">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22942">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3843" y="3536839"/>
            <a:ext cx="881618" cy="881618"/>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4851462"/>
            <a:ext cx="881618" cy="881618"/>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5909431"/>
            <a:ext cx="881618" cy="881618"/>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7026861"/>
            <a:ext cx="881618" cy="881618"/>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3557" y="8144292"/>
            <a:ext cx="881618" cy="881618"/>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3557" y="9165639"/>
            <a:ext cx="881618" cy="881618"/>
          </a:xfrm>
          <a:prstGeom prst="rect">
            <a:avLst/>
          </a:prstGeom>
        </p:spPr>
      </p:pic>
      <p:sp>
        <p:nvSpPr>
          <p:cNvPr id="12" name="TextBox 12"/>
          <p:cNvSpPr txBox="1"/>
          <p:nvPr/>
        </p:nvSpPr>
        <p:spPr>
          <a:xfrm>
            <a:off x="2517228" y="2316202"/>
            <a:ext cx="16039625" cy="912840"/>
          </a:xfrm>
          <a:prstGeom prst="rect">
            <a:avLst/>
          </a:prstGeom>
        </p:spPr>
        <p:txBody>
          <a:bodyPr lIns="0" tIns="0" rIns="0" bIns="0" rtlCol="0" anchor="t">
            <a:spAutoFit/>
          </a:bodyPr>
          <a:lstStyle/>
          <a:p>
            <a:pPr>
              <a:lnSpc>
                <a:spcPts val="3936"/>
              </a:lnSpc>
            </a:pPr>
            <a:r>
              <a:rPr lang="en-US" sz="4100">
                <a:solidFill>
                  <a:srgbClr val="070707"/>
                </a:solidFill>
                <a:latin typeface="Montserrat"/>
              </a:rPr>
              <a:t>Establish PFD by calling SSA or filing online</a:t>
            </a:r>
          </a:p>
          <a:p>
            <a:pPr algn="l">
              <a:lnSpc>
                <a:spcPts val="3168"/>
              </a:lnSpc>
            </a:pPr>
            <a:r>
              <a:rPr lang="en-US" sz="3300">
                <a:solidFill>
                  <a:srgbClr val="F2790B"/>
                </a:solidFill>
                <a:latin typeface="Montserrat"/>
              </a:rPr>
              <a:t>(https://www.ssa.gov/benefits/ssi/start.html)</a:t>
            </a:r>
          </a:p>
        </p:txBody>
      </p:sp>
      <p:sp>
        <p:nvSpPr>
          <p:cNvPr id="13" name="TextBox 13"/>
          <p:cNvSpPr txBox="1"/>
          <p:nvPr/>
        </p:nvSpPr>
        <p:spPr>
          <a:xfrm>
            <a:off x="777041" y="1028700"/>
            <a:ext cx="16733917" cy="914346"/>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68889F"/>
                </a:solidFill>
                <a:latin typeface="Montserrat Semi-Bold"/>
              </a:rPr>
              <a:t>Keeping Track of SSI Case</a:t>
            </a:r>
          </a:p>
        </p:txBody>
      </p:sp>
      <p:sp>
        <p:nvSpPr>
          <p:cNvPr id="14" name="TextBox 14"/>
          <p:cNvSpPr txBox="1"/>
          <p:nvPr/>
        </p:nvSpPr>
        <p:spPr>
          <a:xfrm>
            <a:off x="2517228" y="3638617"/>
            <a:ext cx="14576022" cy="695906"/>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Application and Disability Report - to SSA Field Office</a:t>
            </a:r>
          </a:p>
        </p:txBody>
      </p:sp>
      <p:sp>
        <p:nvSpPr>
          <p:cNvPr id="15" name="TextBox 15"/>
          <p:cNvSpPr txBox="1"/>
          <p:nvPr/>
        </p:nvSpPr>
        <p:spPr>
          <a:xfrm>
            <a:off x="2552085" y="4906218"/>
            <a:ext cx="12360798" cy="695906"/>
          </a:xfrm>
          <a:prstGeom prst="rect">
            <a:avLst/>
          </a:prstGeom>
        </p:spPr>
        <p:txBody>
          <a:bodyPr lIns="0" tIns="0" rIns="0" bIns="0" rtlCol="0" anchor="t">
            <a:spAutoFit/>
          </a:bodyPr>
          <a:lstStyle/>
          <a:p>
            <a:pPr marL="0" lvl="1" indent="0" algn="l">
              <a:lnSpc>
                <a:spcPts val="5740"/>
              </a:lnSpc>
            </a:pPr>
            <a:r>
              <a:rPr lang="en-US" sz="4100" dirty="0">
                <a:solidFill>
                  <a:srgbClr val="070707"/>
                </a:solidFill>
                <a:latin typeface="Montserrat"/>
              </a:rPr>
              <a:t>SSA Determines Non-Medical Eligibility</a:t>
            </a:r>
          </a:p>
        </p:txBody>
      </p:sp>
      <p:sp>
        <p:nvSpPr>
          <p:cNvPr id="16" name="TextBox 16"/>
          <p:cNvSpPr txBox="1"/>
          <p:nvPr/>
        </p:nvSpPr>
        <p:spPr>
          <a:xfrm>
            <a:off x="2552085" y="6007331"/>
            <a:ext cx="16039625" cy="695906"/>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SSA Sends Case to State DDS - Analyst Assigned</a:t>
            </a:r>
          </a:p>
        </p:txBody>
      </p:sp>
      <p:sp>
        <p:nvSpPr>
          <p:cNvPr id="17" name="TextBox 17"/>
          <p:cNvSpPr txBox="1"/>
          <p:nvPr/>
        </p:nvSpPr>
        <p:spPr>
          <a:xfrm>
            <a:off x="2552085" y="7048349"/>
            <a:ext cx="13846277" cy="695906"/>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DDS Processes &amp; Makes Disability Determination</a:t>
            </a:r>
          </a:p>
        </p:txBody>
      </p:sp>
      <p:sp>
        <p:nvSpPr>
          <p:cNvPr id="18" name="TextBox 18"/>
          <p:cNvSpPr txBox="1"/>
          <p:nvPr/>
        </p:nvSpPr>
        <p:spPr>
          <a:xfrm>
            <a:off x="2552085" y="8134372"/>
            <a:ext cx="13389498" cy="695906"/>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Claimant's Folder Returned to Local SSA Office</a:t>
            </a:r>
          </a:p>
        </p:txBody>
      </p:sp>
      <p:sp>
        <p:nvSpPr>
          <p:cNvPr id="19" name="TextBox 19"/>
          <p:cNvSpPr txBox="1"/>
          <p:nvPr/>
        </p:nvSpPr>
        <p:spPr>
          <a:xfrm>
            <a:off x="2552085" y="9220395"/>
            <a:ext cx="11894793" cy="695906"/>
          </a:xfrm>
          <a:prstGeom prst="rect">
            <a:avLst/>
          </a:prstGeom>
        </p:spPr>
        <p:txBody>
          <a:bodyPr lIns="0" tIns="0" rIns="0" bIns="0" rtlCol="0" anchor="t">
            <a:spAutoFit/>
          </a:bodyPr>
          <a:lstStyle/>
          <a:p>
            <a:pPr marL="0" lvl="1" indent="0" algn="l">
              <a:lnSpc>
                <a:spcPts val="5740"/>
              </a:lnSpc>
            </a:pPr>
            <a:r>
              <a:rPr lang="en-US" sz="4100">
                <a:solidFill>
                  <a:srgbClr val="070707"/>
                </a:solidFill>
                <a:latin typeface="Montserrat"/>
              </a:rPr>
              <a:t>SSA Notifies Claimant of Decision by Letter</a:t>
            </a:r>
          </a:p>
        </p:txBody>
      </p:sp>
    </p:spTree>
    <p:extLst>
      <p:ext uri="{BB962C8B-B14F-4D97-AF65-F5344CB8AC3E}">
        <p14:creationId xmlns:p14="http://schemas.microsoft.com/office/powerpoint/2010/main" val="3916191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1451704"/>
            <a:ext cx="15590520" cy="834390"/>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Continuing Disability Reviews (CDRs)</a:t>
            </a:r>
          </a:p>
        </p:txBody>
      </p:sp>
      <p:sp>
        <p:nvSpPr>
          <p:cNvPr id="3" name="TextBox 3"/>
          <p:cNvSpPr txBox="1"/>
          <p:nvPr/>
        </p:nvSpPr>
        <p:spPr>
          <a:xfrm>
            <a:off x="2071327" y="2473087"/>
            <a:ext cx="14309570" cy="7128618"/>
          </a:xfrm>
          <a:prstGeom prst="rect">
            <a:avLst/>
          </a:prstGeom>
        </p:spPr>
        <p:txBody>
          <a:bodyPr lIns="0" tIns="0" rIns="0" bIns="0" rtlCol="0" anchor="t">
            <a:spAutoFit/>
          </a:bodyPr>
          <a:lstStyle/>
          <a:p>
            <a:pPr marL="812546" lvl="1" indent="-571500" algn="l">
              <a:lnSpc>
                <a:spcPts val="5599"/>
              </a:lnSpc>
              <a:buFont typeface="Arial" panose="020B0604020202020204" pitchFamily="34" charset="0"/>
              <a:buChar char="•"/>
            </a:pPr>
            <a:r>
              <a:rPr lang="en-US" sz="3999" dirty="0">
                <a:solidFill>
                  <a:srgbClr val="000000"/>
                </a:solidFill>
                <a:latin typeface="Montserrat"/>
              </a:rPr>
              <a:t>Burden is on SSA to demonstrate medical improvement to non-disability</a:t>
            </a:r>
          </a:p>
          <a:p>
            <a:pPr marL="571500" indent="-571500" algn="l">
              <a:lnSpc>
                <a:spcPts val="5599"/>
              </a:lnSpc>
              <a:buFont typeface="Arial" panose="020B0604020202020204" pitchFamily="34" charset="0"/>
              <a:buChar char="•"/>
            </a:pPr>
            <a:endParaRPr lang="en-US" sz="3999" dirty="0">
              <a:solidFill>
                <a:srgbClr val="000000"/>
              </a:solidFill>
              <a:latin typeface="Montserrat"/>
            </a:endParaRPr>
          </a:p>
          <a:p>
            <a:pPr marL="812546" lvl="1" indent="-571500" algn="l">
              <a:lnSpc>
                <a:spcPts val="5599"/>
              </a:lnSpc>
              <a:buFont typeface="Arial" panose="020B0604020202020204" pitchFamily="34" charset="0"/>
              <a:buChar char="•"/>
            </a:pPr>
            <a:r>
              <a:rPr lang="en-US" sz="3999" dirty="0">
                <a:solidFill>
                  <a:srgbClr val="000000"/>
                </a:solidFill>
                <a:latin typeface="Montserrat"/>
              </a:rPr>
              <a:t>Automatic, but not always timely</a:t>
            </a:r>
          </a:p>
          <a:p>
            <a:pPr marL="571500" indent="-571500" algn="l">
              <a:lnSpc>
                <a:spcPts val="5599"/>
              </a:lnSpc>
              <a:buFont typeface="Arial" panose="020B0604020202020204" pitchFamily="34" charset="0"/>
              <a:buChar char="•"/>
            </a:pPr>
            <a:endParaRPr lang="en-US" sz="3999" dirty="0">
              <a:solidFill>
                <a:srgbClr val="000000"/>
              </a:solidFill>
              <a:latin typeface="Montserrat"/>
            </a:endParaRPr>
          </a:p>
          <a:p>
            <a:pPr marL="812546" lvl="1" indent="-571500" algn="l">
              <a:lnSpc>
                <a:spcPts val="5599"/>
              </a:lnSpc>
              <a:buFont typeface="Arial" panose="020B0604020202020204" pitchFamily="34" charset="0"/>
              <a:buChar char="•"/>
            </a:pPr>
            <a:r>
              <a:rPr lang="en-US" sz="3999" dirty="0">
                <a:solidFill>
                  <a:srgbClr val="000000"/>
                </a:solidFill>
                <a:latin typeface="Montserrat"/>
              </a:rPr>
              <a:t>May request Continuing Benefits (10-day window)</a:t>
            </a:r>
          </a:p>
          <a:p>
            <a:pPr marL="571500" indent="-571500" algn="l">
              <a:lnSpc>
                <a:spcPts val="5599"/>
              </a:lnSpc>
              <a:buFont typeface="Arial" panose="020B0604020202020204" pitchFamily="34" charset="0"/>
              <a:buChar char="•"/>
            </a:pPr>
            <a:endParaRPr lang="en-US" sz="3999" dirty="0">
              <a:solidFill>
                <a:srgbClr val="000000"/>
              </a:solidFill>
              <a:latin typeface="Montserrat"/>
            </a:endParaRPr>
          </a:p>
          <a:p>
            <a:pPr marL="812800" lvl="1" indent="-571500" algn="l">
              <a:lnSpc>
                <a:spcPts val="5599"/>
              </a:lnSpc>
              <a:buFont typeface="Arial" panose="020B0604020202020204" pitchFamily="34" charset="0"/>
              <a:buChar char="•"/>
            </a:pPr>
            <a:r>
              <a:rPr lang="en-US" sz="3999" dirty="0">
                <a:solidFill>
                  <a:srgbClr val="000000"/>
                </a:solidFill>
                <a:latin typeface="Montserrat"/>
              </a:rPr>
              <a:t>Clients may get overpayments if they lose, but can request waiver if they appealed in good faith and cooperated with process</a:t>
            </a: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Tree>
    <p:extLst>
      <p:ext uri="{BB962C8B-B14F-4D97-AF65-F5344CB8AC3E}">
        <p14:creationId xmlns:p14="http://schemas.microsoft.com/office/powerpoint/2010/main" val="2117511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390653"/>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Age 18 Redeterminations</a:t>
            </a:r>
          </a:p>
        </p:txBody>
      </p:sp>
      <p:sp>
        <p:nvSpPr>
          <p:cNvPr id="3" name="TextBox 3"/>
          <p:cNvSpPr txBox="1"/>
          <p:nvPr/>
        </p:nvSpPr>
        <p:spPr>
          <a:xfrm>
            <a:off x="1790708" y="2558813"/>
            <a:ext cx="15735292" cy="7183313"/>
          </a:xfrm>
          <a:prstGeom prst="rect">
            <a:avLst/>
          </a:prstGeom>
        </p:spPr>
        <p:txBody>
          <a:bodyPr wrap="square" lIns="0" tIns="0" rIns="0" bIns="0" rtlCol="0" anchor="t">
            <a:spAutoFit/>
          </a:bodyPr>
          <a:lstStyle/>
          <a:p>
            <a:pPr marL="956977" lvl="1" indent="-685800" algn="l">
              <a:lnSpc>
                <a:spcPts val="6299"/>
              </a:lnSpc>
              <a:buFont typeface="Arial" panose="020B0604020202020204" pitchFamily="34" charset="0"/>
              <a:buChar char="•"/>
            </a:pPr>
            <a:r>
              <a:rPr lang="en-US" sz="3600" dirty="0">
                <a:solidFill>
                  <a:srgbClr val="000000"/>
                </a:solidFill>
                <a:latin typeface="Montserrat"/>
              </a:rPr>
              <a:t>SSA must review continuing eligibility as an adult after age 18</a:t>
            </a:r>
          </a:p>
          <a:p>
            <a:pPr marL="956977" lvl="1" indent="-685800" algn="l">
              <a:lnSpc>
                <a:spcPts val="6299"/>
              </a:lnSpc>
              <a:buFont typeface="Arial" panose="020B0604020202020204" pitchFamily="34" charset="0"/>
              <a:buChar char="•"/>
            </a:pPr>
            <a:r>
              <a:rPr lang="en-US" sz="3600" dirty="0">
                <a:solidFill>
                  <a:srgbClr val="000000"/>
                </a:solidFill>
                <a:latin typeface="Montserrat"/>
              </a:rPr>
              <a:t>Automatic, but not always initiated timely</a:t>
            </a:r>
          </a:p>
          <a:p>
            <a:pPr marL="956977" lvl="1" indent="-685800">
              <a:lnSpc>
                <a:spcPts val="6299"/>
              </a:lnSpc>
              <a:buFont typeface="Arial" panose="020B0604020202020204" pitchFamily="34" charset="0"/>
              <a:buChar char="•"/>
            </a:pPr>
            <a:r>
              <a:rPr lang="en-US" sz="3600" dirty="0">
                <a:solidFill>
                  <a:srgbClr val="000000"/>
                </a:solidFill>
                <a:latin typeface="Montserrat"/>
              </a:rPr>
              <a:t>May request Continuing Benefits (10-day window) while appeal is pending</a:t>
            </a:r>
          </a:p>
          <a:p>
            <a:pPr marL="956977" lvl="1" indent="-685800" algn="l">
              <a:lnSpc>
                <a:spcPts val="6299"/>
              </a:lnSpc>
              <a:buFont typeface="Arial" panose="020B0604020202020204" pitchFamily="34" charset="0"/>
              <a:buChar char="•"/>
            </a:pPr>
            <a:r>
              <a:rPr lang="en-US" sz="3600" dirty="0">
                <a:solidFill>
                  <a:srgbClr val="000000"/>
                </a:solidFill>
                <a:latin typeface="Montserrat"/>
              </a:rPr>
              <a:t>Transition from childhood disability standards to adult standards (ability to work) </a:t>
            </a:r>
          </a:p>
          <a:p>
            <a:pPr marL="956977" lvl="1" indent="-685800" algn="l">
              <a:lnSpc>
                <a:spcPts val="6299"/>
              </a:lnSpc>
              <a:buFont typeface="Arial" panose="020B0604020202020204" pitchFamily="34" charset="0"/>
              <a:buChar char="•"/>
            </a:pPr>
            <a:r>
              <a:rPr lang="en-US" sz="3600" dirty="0">
                <a:solidFill>
                  <a:srgbClr val="000000"/>
                </a:solidFill>
                <a:latin typeface="Montserrat"/>
              </a:rPr>
              <a:t>Many recipients lose benefits at Age 18 Redetermination, have worse outcomes</a:t>
            </a:r>
          </a:p>
          <a:p>
            <a:pPr marL="956977" lvl="1" indent="-685800" algn="l">
              <a:lnSpc>
                <a:spcPts val="6299"/>
              </a:lnSpc>
              <a:buFont typeface="Arial" panose="020B0604020202020204" pitchFamily="34" charset="0"/>
              <a:buChar char="•"/>
            </a:pPr>
            <a:r>
              <a:rPr lang="en-US" sz="3600" dirty="0">
                <a:solidFill>
                  <a:srgbClr val="000000"/>
                </a:solidFill>
                <a:latin typeface="Montserrat"/>
              </a:rPr>
              <a:t>Consider also Section 301 benefits continuation</a:t>
            </a: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Tree>
    <p:extLst>
      <p:ext uri="{BB962C8B-B14F-4D97-AF65-F5344CB8AC3E}">
        <p14:creationId xmlns:p14="http://schemas.microsoft.com/office/powerpoint/2010/main" val="120584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1028700" y="1893493"/>
            <a:ext cx="5019587" cy="1076325"/>
          </a:xfrm>
          <a:prstGeom prst="rect">
            <a:avLst/>
          </a:prstGeom>
        </p:spPr>
        <p:txBody>
          <a:bodyPr lIns="0" tIns="0" rIns="0" bIns="0" rtlCol="0" anchor="t">
            <a:spAutoFit/>
          </a:bodyPr>
          <a:lstStyle/>
          <a:p>
            <a:pPr marL="0" lvl="0" indent="0" algn="l">
              <a:lnSpc>
                <a:spcPts val="8400"/>
              </a:lnSpc>
              <a:spcBef>
                <a:spcPct val="0"/>
              </a:spcBef>
            </a:pPr>
            <a:r>
              <a:rPr lang="en-US" sz="7000" dirty="0">
                <a:solidFill>
                  <a:srgbClr val="68889F"/>
                </a:solidFill>
                <a:latin typeface="Montserrat Semi-Bold"/>
              </a:rPr>
              <a:t>Presenters</a:t>
            </a:r>
          </a:p>
        </p:txBody>
      </p:sp>
      <p:grpSp>
        <p:nvGrpSpPr>
          <p:cNvPr id="23" name="Group 23"/>
          <p:cNvGrpSpPr/>
          <p:nvPr/>
        </p:nvGrpSpPr>
        <p:grpSpPr>
          <a:xfrm>
            <a:off x="0" y="0"/>
            <a:ext cx="18288000" cy="1028700"/>
            <a:chOff x="0" y="0"/>
            <a:chExt cx="6671512" cy="375273"/>
          </a:xfrm>
        </p:grpSpPr>
        <p:sp>
          <p:nvSpPr>
            <p:cNvPr id="24" name="Freeform 2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33" name="TextBox 32">
            <a:extLst>
              <a:ext uri="{FF2B5EF4-FFF2-40B4-BE49-F238E27FC236}">
                <a16:creationId xmlns:a16="http://schemas.microsoft.com/office/drawing/2014/main" id="{5884C48C-BF4B-8078-52AC-E72DEE9EC6AC}"/>
              </a:ext>
            </a:extLst>
          </p:cNvPr>
          <p:cNvSpPr txBox="1"/>
          <p:nvPr/>
        </p:nvSpPr>
        <p:spPr>
          <a:xfrm>
            <a:off x="6477002" y="2963802"/>
            <a:ext cx="11525426" cy="6247864"/>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chemeClr val="accent1">
                    <a:lumMod val="75000"/>
                  </a:schemeClr>
                </a:solidFill>
                <a:latin typeface="Montserrat Medium" panose="00000600000000000000" pitchFamily="2" charset="0"/>
              </a:rPr>
              <a:t>Steven Weiss</a:t>
            </a:r>
            <a:r>
              <a:rPr lang="en-US" sz="4000" dirty="0">
                <a:latin typeface="Montserrat Medium" panose="00000600000000000000" pitchFamily="2" charset="0"/>
              </a:rPr>
              <a:t>,  Regional Managing Attorney – Social Security Disability/SSI, Bay Area Legal Aid</a:t>
            </a:r>
          </a:p>
          <a:p>
            <a:pPr marL="571500" indent="-571500">
              <a:buFont typeface="Arial" panose="020B0604020202020204" pitchFamily="34" charset="0"/>
              <a:buChar char="•"/>
            </a:pPr>
            <a:r>
              <a:rPr lang="en-US" sz="4000" b="1" dirty="0">
                <a:solidFill>
                  <a:schemeClr val="accent1">
                    <a:lumMod val="75000"/>
                  </a:schemeClr>
                </a:solidFill>
                <a:latin typeface="Montserrat Medium" panose="00000600000000000000" pitchFamily="2" charset="0"/>
              </a:rPr>
              <a:t>Joanna Parnes</a:t>
            </a:r>
            <a:r>
              <a:rPr lang="en-US" sz="4000" dirty="0">
                <a:solidFill>
                  <a:schemeClr val="accent1">
                    <a:lumMod val="75000"/>
                  </a:schemeClr>
                </a:solidFill>
                <a:latin typeface="Montserrat Medium" panose="00000600000000000000" pitchFamily="2" charset="0"/>
              </a:rPr>
              <a:t>, </a:t>
            </a:r>
            <a:r>
              <a:rPr lang="en-US" sz="4000" dirty="0">
                <a:latin typeface="Montserrat Medium" panose="00000600000000000000" pitchFamily="2" charset="0"/>
              </a:rPr>
              <a:t>Supervising Attorney </a:t>
            </a:r>
            <a:r>
              <a:rPr lang="en-US" sz="4000" b="1" dirty="0">
                <a:latin typeface="Montserrat Medium" panose="00000600000000000000" pitchFamily="2" charset="0"/>
              </a:rPr>
              <a:t>- </a:t>
            </a:r>
            <a:r>
              <a:rPr lang="en-US" sz="4000" dirty="0">
                <a:latin typeface="Montserrat Medium" panose="00000600000000000000" pitchFamily="2" charset="0"/>
              </a:rPr>
              <a:t>Social Security Disability/SSI, Alameda County, Bay Area Legal Aid</a:t>
            </a:r>
            <a:endParaRPr lang="en-US" sz="4000" b="1" dirty="0">
              <a:latin typeface="Montserrat Medium" panose="00000600000000000000" pitchFamily="2" charset="0"/>
            </a:endParaRPr>
          </a:p>
          <a:p>
            <a:pPr marL="571500" indent="-571500">
              <a:buFont typeface="Arial" panose="020B0604020202020204" pitchFamily="34" charset="0"/>
              <a:buChar char="•"/>
            </a:pPr>
            <a:r>
              <a:rPr lang="en-US" sz="4000" b="1" dirty="0">
                <a:solidFill>
                  <a:schemeClr val="accent1">
                    <a:lumMod val="75000"/>
                  </a:schemeClr>
                </a:solidFill>
                <a:latin typeface="Montserrat Medium" panose="00000600000000000000" pitchFamily="2" charset="0"/>
              </a:rPr>
              <a:t>Marisa Lopez-Scott</a:t>
            </a:r>
            <a:r>
              <a:rPr lang="en-US" sz="4000" dirty="0">
                <a:latin typeface="Montserrat Medium" panose="00000600000000000000" pitchFamily="2" charset="0"/>
              </a:rPr>
              <a:t>, Senior Attorney, Youth Law Center</a:t>
            </a:r>
          </a:p>
          <a:p>
            <a:pPr marL="571500" indent="-571500">
              <a:buFont typeface="Arial" panose="020B0604020202020204" pitchFamily="34" charset="0"/>
              <a:buChar char="•"/>
            </a:pPr>
            <a:r>
              <a:rPr lang="en-US" sz="4000" b="1" dirty="0">
                <a:solidFill>
                  <a:schemeClr val="accent1">
                    <a:lumMod val="75000"/>
                  </a:schemeClr>
                </a:solidFill>
                <a:latin typeface="Montserrat Medium" panose="00000600000000000000" pitchFamily="2" charset="0"/>
              </a:rPr>
              <a:t>Sarah Manimalethu</a:t>
            </a:r>
            <a:r>
              <a:rPr lang="en-US" sz="4000" dirty="0">
                <a:latin typeface="Montserrat Medium" panose="00000600000000000000" pitchFamily="2" charset="0"/>
              </a:rPr>
              <a:t>, Director of Local Advocacy, Alliance for Children’s Rights</a:t>
            </a:r>
          </a:p>
        </p:txBody>
      </p:sp>
    </p:spTree>
    <p:extLst>
      <p:ext uri="{BB962C8B-B14F-4D97-AF65-F5344CB8AC3E}">
        <p14:creationId xmlns:p14="http://schemas.microsoft.com/office/powerpoint/2010/main" val="2677361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028700" y="1321085"/>
            <a:ext cx="16497300" cy="8707512"/>
          </a:xfrm>
          <a:prstGeom prst="rect">
            <a:avLst/>
          </a:prstGeom>
        </p:spPr>
        <p:txBody>
          <a:bodyPr wrap="square" lIns="0" tIns="0" rIns="0" bIns="0" rtlCol="0" anchor="t">
            <a:spAutoFit/>
          </a:bodyPr>
          <a:lstStyle/>
          <a:p>
            <a:pPr>
              <a:lnSpc>
                <a:spcPts val="6000"/>
              </a:lnSpc>
            </a:pPr>
            <a:r>
              <a:rPr lang="en-US" sz="5000" dirty="0">
                <a:solidFill>
                  <a:srgbClr val="68889F"/>
                </a:solidFill>
                <a:latin typeface="Montserrat Semi-Bold"/>
              </a:rPr>
              <a:t>2022 Percentage of Disability Claims </a:t>
            </a:r>
            <a:r>
              <a:rPr lang="en-US" sz="4700" dirty="0">
                <a:solidFill>
                  <a:srgbClr val="68889F"/>
                </a:solidFill>
                <a:latin typeface="Montserrat Semi-Bold"/>
              </a:rPr>
              <a:t>Granted &amp; Denied Nationwide at Each Level of Review</a:t>
            </a:r>
          </a:p>
          <a:p>
            <a:pPr>
              <a:lnSpc>
                <a:spcPts val="5640"/>
              </a:lnSpc>
            </a:pPr>
            <a:endParaRPr lang="en-US" sz="4700" dirty="0">
              <a:solidFill>
                <a:srgbClr val="68889F"/>
              </a:solidFill>
              <a:latin typeface="Montserrat Semi-Bold"/>
            </a:endParaRPr>
          </a:p>
          <a:p>
            <a:pPr lvl="4">
              <a:lnSpc>
                <a:spcPts val="5916"/>
              </a:lnSpc>
            </a:pPr>
            <a:r>
              <a:rPr lang="en-US" sz="2800" dirty="0">
                <a:solidFill>
                  <a:srgbClr val="34715A"/>
                </a:solidFill>
                <a:latin typeface="Montserrat Semi-Bold"/>
              </a:rPr>
              <a:t>2022 data:</a:t>
            </a:r>
          </a:p>
          <a:p>
            <a:pPr marL="2857500" lvl="5" indent="-571500">
              <a:lnSpc>
                <a:spcPts val="5916"/>
              </a:lnSpc>
              <a:buFont typeface="Arial" panose="020B0604020202020204" pitchFamily="34" charset="0"/>
              <a:buChar char="•"/>
            </a:pPr>
            <a:r>
              <a:rPr lang="en-US" sz="2800" dirty="0">
                <a:solidFill>
                  <a:srgbClr val="34715A"/>
                </a:solidFill>
                <a:latin typeface="Montserrat Semi-Bold"/>
              </a:rPr>
              <a:t>Initial: 38% allowed; 62% denied</a:t>
            </a:r>
          </a:p>
          <a:p>
            <a:pPr marL="2857500" lvl="5" indent="-571500">
              <a:lnSpc>
                <a:spcPts val="5916"/>
              </a:lnSpc>
              <a:buFont typeface="Arial" panose="020B0604020202020204" pitchFamily="34" charset="0"/>
              <a:buChar char="•"/>
            </a:pPr>
            <a:r>
              <a:rPr lang="en-US" sz="2800" dirty="0">
                <a:solidFill>
                  <a:srgbClr val="34715A"/>
                </a:solidFill>
                <a:latin typeface="Montserrat Semi-Bold"/>
              </a:rPr>
              <a:t>Reconsideration: 15% allowed; 85% denied</a:t>
            </a:r>
          </a:p>
          <a:p>
            <a:pPr marL="2857500" lvl="5" indent="-571500">
              <a:lnSpc>
                <a:spcPts val="5916"/>
              </a:lnSpc>
              <a:buFont typeface="Arial" panose="020B0604020202020204" pitchFamily="34" charset="0"/>
              <a:buChar char="•"/>
            </a:pPr>
            <a:r>
              <a:rPr lang="en-US" sz="2800" dirty="0">
                <a:solidFill>
                  <a:srgbClr val="34715A"/>
                </a:solidFill>
                <a:latin typeface="Montserrat Semi-Bold"/>
              </a:rPr>
              <a:t>ALJ Hearing: 51% allowed; 39% denied; 11% dismissed</a:t>
            </a:r>
          </a:p>
          <a:p>
            <a:pPr marL="2857500" lvl="5" indent="-571500">
              <a:lnSpc>
                <a:spcPts val="5916"/>
              </a:lnSpc>
              <a:buFont typeface="Arial" panose="020B0604020202020204" pitchFamily="34" charset="0"/>
              <a:buChar char="•"/>
            </a:pPr>
            <a:r>
              <a:rPr lang="en-US" sz="2800" dirty="0">
                <a:solidFill>
                  <a:srgbClr val="34715A"/>
                </a:solidFill>
                <a:latin typeface="Montserrat Semi-Bold"/>
              </a:rPr>
              <a:t>Appeals Council: 1% allowed; 3% dismissed; 12% remanded; 84% denied</a:t>
            </a:r>
          </a:p>
          <a:p>
            <a:pPr marL="2857500" lvl="5" indent="-571500">
              <a:lnSpc>
                <a:spcPts val="5916"/>
              </a:lnSpc>
              <a:buFont typeface="Arial" panose="020B0604020202020204" pitchFamily="34" charset="0"/>
              <a:buChar char="•"/>
            </a:pPr>
            <a:r>
              <a:rPr lang="en-US" sz="2800" dirty="0">
                <a:solidFill>
                  <a:srgbClr val="34715A"/>
                </a:solidFill>
                <a:latin typeface="Montserrat Semi-Bold"/>
              </a:rPr>
              <a:t>Federal Court: 1% allowed, 4% dismissed; 58% remanded; 37% denied</a:t>
            </a:r>
          </a:p>
          <a:p>
            <a:pPr>
              <a:lnSpc>
                <a:spcPts val="5916"/>
              </a:lnSpc>
            </a:pPr>
            <a:endParaRPr lang="en-US" sz="3400" dirty="0">
              <a:solidFill>
                <a:srgbClr val="34715A"/>
              </a:solidFill>
              <a:latin typeface="Montserrat Semi-Bold"/>
            </a:endParaRPr>
          </a:p>
          <a:p>
            <a:pPr algn="ctr">
              <a:lnSpc>
                <a:spcPts val="3000"/>
              </a:lnSpc>
            </a:pPr>
            <a:endParaRPr lang="en-US" sz="3400" dirty="0">
              <a:solidFill>
                <a:srgbClr val="34715A"/>
              </a:solidFill>
              <a:latin typeface="Montserrat Semi-Bold"/>
            </a:endParaRPr>
          </a:p>
          <a:p>
            <a:pPr algn="ctr">
              <a:lnSpc>
                <a:spcPts val="3000"/>
              </a:lnSpc>
            </a:pPr>
            <a:r>
              <a:rPr lang="en-US" sz="3400" dirty="0">
                <a:solidFill>
                  <a:srgbClr val="34715A"/>
                </a:solidFill>
                <a:latin typeface="Montserrat Semi-Bold"/>
              </a:rPr>
              <a:t>	</a:t>
            </a:r>
          </a:p>
          <a:p>
            <a:pPr marL="0" lvl="0" indent="0">
              <a:lnSpc>
                <a:spcPts val="3000"/>
              </a:lnSpc>
              <a:spcBef>
                <a:spcPct val="0"/>
              </a:spcBef>
            </a:pPr>
            <a:r>
              <a:rPr lang="en-US" sz="2500" dirty="0">
                <a:solidFill>
                  <a:srgbClr val="68889F"/>
                </a:solidFill>
                <a:latin typeface="Montserrat Semi-Bold"/>
              </a:rPr>
              <a:t>								https://www.ssa.gov/budget/FY23Files/FY23-JEAC.pdf</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kateboarder in rainbow socks">
            <a:extLst>
              <a:ext uri="{FF2B5EF4-FFF2-40B4-BE49-F238E27FC236}">
                <a16:creationId xmlns:a16="http://schemas.microsoft.com/office/drawing/2014/main" id="{4CBA0BB3-9EEF-8495-E61B-6893875F407F}"/>
              </a:ext>
            </a:extLst>
          </p:cNvPr>
          <p:cNvPicPr>
            <a:picLocks noChangeAspect="1"/>
          </p:cNvPicPr>
          <p:nvPr/>
        </p:nvPicPr>
        <p:blipFill>
          <a:blip r:embed="rId3">
            <a:alphaModFix amt="30000"/>
            <a:extLst>
              <a:ext uri="{BEBA8EAE-BF5A-486C-A8C5-ECC9F3942E4B}">
                <a14:imgProps xmlns:a14="http://schemas.microsoft.com/office/drawing/2010/main">
                  <a14:imgLayer r:embed="rId4">
                    <a14:imgEffect>
                      <a14:artisticChalkSketch trans="100000"/>
                    </a14:imgEffect>
                  </a14:imgLayer>
                </a14:imgProps>
              </a:ext>
              <a:ext uri="{28A0092B-C50C-407E-A947-70E740481C1C}">
                <a14:useLocalDpi xmlns:a14="http://schemas.microsoft.com/office/drawing/2010/main" val="0"/>
              </a:ext>
            </a:extLst>
          </a:blip>
          <a:stretch>
            <a:fillRect/>
          </a:stretch>
        </p:blipFill>
        <p:spPr>
          <a:xfrm>
            <a:off x="0" y="-952500"/>
            <a:ext cx="18288000" cy="12192000"/>
          </a:xfrm>
          <a:prstGeom prst="rect">
            <a:avLst/>
          </a:prstGeom>
        </p:spPr>
      </p:pic>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676400" y="1485900"/>
            <a:ext cx="15590520" cy="2570482"/>
          </a:xfrm>
          <a:prstGeom prst="rect">
            <a:avLst/>
          </a:prstGeom>
        </p:spPr>
        <p:txBody>
          <a:bodyPr lIns="0" tIns="0" rIns="0" bIns="0" rtlCol="0" anchor="t">
            <a:spAutoFit/>
          </a:bodyPr>
          <a:lstStyle/>
          <a:p>
            <a:pPr algn="ctr">
              <a:lnSpc>
                <a:spcPts val="10359"/>
              </a:lnSpc>
            </a:pPr>
            <a:r>
              <a:rPr lang="en-US" sz="6999" dirty="0">
                <a:solidFill>
                  <a:srgbClr val="68889F"/>
                </a:solidFill>
                <a:latin typeface="Montserrat Semi-Bold"/>
              </a:rPr>
              <a:t>Foster Youth</a:t>
            </a:r>
          </a:p>
          <a:p>
            <a:pPr algn="ctr">
              <a:lnSpc>
                <a:spcPts val="10359"/>
              </a:lnSpc>
            </a:pPr>
            <a:r>
              <a:rPr lang="en-US" sz="6999" dirty="0">
                <a:solidFill>
                  <a:srgbClr val="68889F"/>
                </a:solidFill>
                <a:latin typeface="Montserrat Semi-Bold"/>
              </a:rPr>
              <a:t>(Including Probation-Supervised)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028700" y="2273626"/>
            <a:ext cx="16591547" cy="7057958"/>
          </a:xfrm>
          <a:prstGeom prst="rect">
            <a:avLst/>
          </a:prstGeom>
        </p:spPr>
        <p:txBody>
          <a:bodyPr lIns="0" tIns="0" rIns="0" bIns="0" rtlCol="0" anchor="t">
            <a:spAutoFit/>
          </a:bodyPr>
          <a:lstStyle/>
          <a:p>
            <a:pPr algn="ctr">
              <a:lnSpc>
                <a:spcPts val="7000"/>
              </a:lnSpc>
            </a:pPr>
            <a:r>
              <a:rPr lang="en-US" sz="5000" dirty="0">
                <a:solidFill>
                  <a:srgbClr val="070707"/>
                </a:solidFill>
                <a:latin typeface="Montserrat"/>
              </a:rPr>
              <a:t>The Legislature wants to maximize </a:t>
            </a:r>
          </a:p>
          <a:p>
            <a:pPr algn="ctr">
              <a:lnSpc>
                <a:spcPts val="7000"/>
              </a:lnSpc>
            </a:pPr>
            <a:r>
              <a:rPr lang="en-US" sz="5000" dirty="0">
                <a:solidFill>
                  <a:srgbClr val="070707"/>
                </a:solidFill>
                <a:latin typeface="Montserrat"/>
              </a:rPr>
              <a:t>Social Security Administration benefits among Foster Youth as they approach adulthood</a:t>
            </a:r>
          </a:p>
          <a:p>
            <a:pPr algn="ctr">
              <a:lnSpc>
                <a:spcPts val="8400"/>
              </a:lnSpc>
            </a:pPr>
            <a:endParaRPr lang="en-US" sz="5000" dirty="0">
              <a:solidFill>
                <a:srgbClr val="070707"/>
              </a:solidFill>
              <a:latin typeface="Montserrat"/>
            </a:endParaRPr>
          </a:p>
          <a:p>
            <a:pPr algn="ctr">
              <a:lnSpc>
                <a:spcPts val="6580"/>
              </a:lnSpc>
            </a:pPr>
            <a:r>
              <a:rPr lang="en-US" sz="4700" dirty="0">
                <a:solidFill>
                  <a:srgbClr val="68889F"/>
                </a:solidFill>
                <a:latin typeface="Montserrat Italics"/>
              </a:rPr>
              <a:t>The Foster Care Social Security and Supplemental Security Income Assistance Program (2005)</a:t>
            </a:r>
          </a:p>
          <a:p>
            <a:pPr algn="ctr">
              <a:lnSpc>
                <a:spcPts val="6580"/>
              </a:lnSpc>
            </a:pPr>
            <a:endParaRPr lang="en-US" sz="4700" dirty="0">
              <a:solidFill>
                <a:srgbClr val="68889F"/>
              </a:solidFill>
              <a:latin typeface="Montserrat Italics"/>
            </a:endParaRPr>
          </a:p>
          <a:p>
            <a:pPr algn="ctr">
              <a:lnSpc>
                <a:spcPts val="6300"/>
              </a:lnSpc>
            </a:pPr>
            <a:r>
              <a:rPr lang="en-US" sz="4500" dirty="0">
                <a:solidFill>
                  <a:srgbClr val="68889F"/>
                </a:solidFill>
                <a:latin typeface="Montserrat Semi-Bold"/>
              </a:rPr>
              <a:t>												WIC 13750 et seq.</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1295400" y="3848100"/>
            <a:ext cx="16144373" cy="6503960"/>
          </a:xfrm>
          <a:prstGeom prst="rect">
            <a:avLst/>
          </a:prstGeom>
        </p:spPr>
        <p:txBody>
          <a:bodyPr wrap="square" lIns="0" tIns="0" rIns="0" bIns="0" rtlCol="0" anchor="t">
            <a:spAutoFit/>
          </a:bodyPr>
          <a:lstStyle/>
          <a:p>
            <a:pPr marL="457200" marR="0" indent="-457200">
              <a:spcBef>
                <a:spcPts val="0"/>
              </a:spcBef>
              <a:spcAft>
                <a:spcPts val="0"/>
              </a:spcAft>
              <a:buFont typeface="Arial" panose="020B0604020202020204" pitchFamily="34" charset="0"/>
              <a:buChar char="•"/>
            </a:pPr>
            <a:r>
              <a:rPr lang="en-US" sz="3400" dirty="0">
                <a:solidFill>
                  <a:srgbClr val="000000"/>
                </a:solidFill>
                <a:effectLst/>
                <a:latin typeface="Montserrat" panose="00000500000000000000" pitchFamily="2" charset="0"/>
                <a:ea typeface="Times New Roman" panose="02020603050405020304" pitchFamily="18" charset="0"/>
              </a:rPr>
              <a:t>AB 1633 (2005) (ACL 07-10) </a:t>
            </a:r>
            <a:r>
              <a:rPr lang="en-US" sz="3400" b="1" dirty="0">
                <a:solidFill>
                  <a:srgbClr val="376092"/>
                </a:solidFill>
                <a:effectLst/>
                <a:latin typeface="Montserrat" panose="00000500000000000000" pitchFamily="2" charset="0"/>
                <a:ea typeface="Times New Roman" panose="02020603050405020304" pitchFamily="18" charset="0"/>
              </a:rPr>
              <a:t>workgroup to create best practices for SSI screening and applications</a:t>
            </a:r>
            <a:endParaRPr lang="en-US" sz="3400" dirty="0">
              <a:effectLst/>
              <a:latin typeface="Calibri" panose="020F0502020204030204" pitchFamily="34" charset="0"/>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3400" dirty="0">
                <a:solidFill>
                  <a:srgbClr val="000000"/>
                </a:solidFill>
                <a:effectLst/>
                <a:latin typeface="Montserrat" panose="00000500000000000000" pitchFamily="2" charset="0"/>
                <a:ea typeface="Times New Roman" panose="02020603050405020304" pitchFamily="18" charset="0"/>
              </a:rPr>
              <a:t>AB 1331 (2007) (ACL 08-12) </a:t>
            </a:r>
            <a:r>
              <a:rPr lang="en-US" sz="3400" b="1" dirty="0">
                <a:solidFill>
                  <a:srgbClr val="376092"/>
                </a:solidFill>
                <a:effectLst/>
                <a:latin typeface="Montserrat" panose="00000500000000000000" pitchFamily="2" charset="0"/>
                <a:ea typeface="Times New Roman" panose="02020603050405020304" pitchFamily="18" charset="0"/>
              </a:rPr>
              <a:t>requires counties to screen and apply for SSI for foster youth</a:t>
            </a:r>
            <a:endParaRPr lang="en-US" sz="3400" dirty="0">
              <a:effectLst/>
              <a:latin typeface="Calibri" panose="020F0502020204030204" pitchFamily="34" charset="0"/>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3400" dirty="0">
                <a:solidFill>
                  <a:srgbClr val="000000"/>
                </a:solidFill>
                <a:effectLst/>
                <a:latin typeface="Montserrat" panose="00000500000000000000" pitchFamily="2" charset="0"/>
                <a:ea typeface="Times New Roman" panose="02020603050405020304" pitchFamily="18" charset="0"/>
              </a:rPr>
              <a:t>AB 12 (2010) </a:t>
            </a:r>
            <a:r>
              <a:rPr lang="en-US" sz="3400" b="1" dirty="0">
                <a:solidFill>
                  <a:srgbClr val="376092"/>
                </a:solidFill>
                <a:effectLst/>
                <a:latin typeface="Montserrat" panose="00000500000000000000" pitchFamily="2" charset="0"/>
                <a:ea typeface="Times New Roman" panose="02020603050405020304" pitchFamily="18" charset="0"/>
              </a:rPr>
              <a:t>created extended foster care program effective 1/1/12 </a:t>
            </a:r>
            <a:endParaRPr lang="en-US" sz="3400" dirty="0">
              <a:effectLst/>
              <a:latin typeface="Calibri" panose="020F0502020204030204" pitchFamily="34" charset="0"/>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3400" dirty="0">
                <a:solidFill>
                  <a:srgbClr val="000000"/>
                </a:solidFill>
                <a:effectLst/>
                <a:latin typeface="Montserrat" panose="00000500000000000000" pitchFamily="2" charset="0"/>
                <a:ea typeface="Times New Roman" panose="02020603050405020304" pitchFamily="18" charset="0"/>
              </a:rPr>
              <a:t>SB 1013 (2012) </a:t>
            </a:r>
            <a:r>
              <a:rPr lang="en-US" sz="3400" b="1" dirty="0">
                <a:solidFill>
                  <a:srgbClr val="376092"/>
                </a:solidFill>
                <a:effectLst/>
                <a:latin typeface="Montserrat" panose="00000500000000000000" pitchFamily="2" charset="0"/>
                <a:ea typeface="Times New Roman" panose="02020603050405020304" pitchFamily="18" charset="0"/>
              </a:rPr>
              <a:t>signaled legislative intent not to preclude nonminor dependents from accessing same benefits, services and supports and created the workaround (aid code switch)</a:t>
            </a:r>
            <a:endParaRPr lang="en-US" sz="3400" dirty="0">
              <a:effectLst/>
              <a:latin typeface="Calibri" panose="020F0502020204030204" pitchFamily="34" charset="0"/>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3400" dirty="0">
                <a:solidFill>
                  <a:srgbClr val="000000"/>
                </a:solidFill>
                <a:effectLst/>
                <a:latin typeface="Montserrat" panose="00000500000000000000" pitchFamily="2" charset="0"/>
                <a:ea typeface="Times New Roman" panose="02020603050405020304" pitchFamily="18" charset="0"/>
              </a:rPr>
              <a:t>SB 187 (2022) (ACL 23-28) </a:t>
            </a:r>
            <a:r>
              <a:rPr lang="en-US" sz="3400" b="1" dirty="0">
                <a:solidFill>
                  <a:srgbClr val="376092"/>
                </a:solidFill>
                <a:effectLst/>
                <a:latin typeface="Montserrat" panose="00000500000000000000" pitchFamily="2" charset="0"/>
                <a:ea typeface="Times New Roman" panose="02020603050405020304" pitchFamily="18" charset="0"/>
              </a:rPr>
              <a:t>explicitly</a:t>
            </a:r>
            <a:r>
              <a:rPr lang="en-US" sz="3400" dirty="0">
                <a:solidFill>
                  <a:srgbClr val="000000"/>
                </a:solidFill>
                <a:effectLst/>
                <a:latin typeface="Montserrat" panose="00000500000000000000" pitchFamily="2" charset="0"/>
                <a:ea typeface="Times New Roman" panose="02020603050405020304" pitchFamily="18" charset="0"/>
              </a:rPr>
              <a:t> </a:t>
            </a:r>
            <a:r>
              <a:rPr lang="en-US" sz="3400" b="1" dirty="0">
                <a:solidFill>
                  <a:srgbClr val="376092"/>
                </a:solidFill>
                <a:effectLst/>
                <a:latin typeface="Montserrat" panose="00000500000000000000" pitchFamily="2" charset="0"/>
                <a:ea typeface="Times New Roman" panose="02020603050405020304" pitchFamily="18" charset="0"/>
              </a:rPr>
              <a:t>expands requirements of AB 1331 and AB 1633 to include nonminor dependents and adds additional requirements</a:t>
            </a:r>
            <a:endParaRPr lang="en-US" sz="3400" dirty="0">
              <a:effectLst/>
              <a:latin typeface="Calibri" panose="020F0502020204030204" pitchFamily="34" charset="0"/>
              <a:ea typeface="Calibri" panose="020F0502020204030204" pitchFamily="34" charset="0"/>
            </a:endParaRPr>
          </a:p>
          <a:p>
            <a:pPr algn="ctr">
              <a:lnSpc>
                <a:spcPts val="6300"/>
              </a:lnSpc>
            </a:pPr>
            <a:endParaRPr lang="en-US" sz="4500" dirty="0">
              <a:solidFill>
                <a:srgbClr val="68889F"/>
              </a:solidFill>
              <a:latin typeface="Montserrat Semi-Bold"/>
            </a:endParaRPr>
          </a:p>
        </p:txBody>
      </p:sp>
      <p:sp>
        <p:nvSpPr>
          <p:cNvPr id="8" name="TextBox 7">
            <a:extLst>
              <a:ext uri="{FF2B5EF4-FFF2-40B4-BE49-F238E27FC236}">
                <a16:creationId xmlns:a16="http://schemas.microsoft.com/office/drawing/2014/main" id="{340F71F9-37AC-C73B-C050-D9B51FC1C06B}"/>
              </a:ext>
            </a:extLst>
          </p:cNvPr>
          <p:cNvSpPr txBox="1"/>
          <p:nvPr/>
        </p:nvSpPr>
        <p:spPr>
          <a:xfrm>
            <a:off x="848226" y="1588751"/>
            <a:ext cx="16591547" cy="1759456"/>
          </a:xfrm>
          <a:prstGeom prst="rect">
            <a:avLst/>
          </a:prstGeom>
          <a:noFill/>
        </p:spPr>
        <p:txBody>
          <a:bodyPr wrap="square">
            <a:spAutoFit/>
          </a:bodyPr>
          <a:lstStyle/>
          <a:p>
            <a:pPr algn="ctr">
              <a:lnSpc>
                <a:spcPts val="6480"/>
              </a:lnSpc>
            </a:pPr>
            <a:r>
              <a:rPr lang="en-US" sz="6000" dirty="0">
                <a:solidFill>
                  <a:srgbClr val="68889F"/>
                </a:solidFill>
                <a:latin typeface="Montserrat Semi-Bold"/>
              </a:rPr>
              <a:t>Evolution of County Placing Agency Responsibilities</a:t>
            </a:r>
          </a:p>
        </p:txBody>
      </p:sp>
    </p:spTree>
    <p:extLst>
      <p:ext uri="{BB962C8B-B14F-4D97-AF65-F5344CB8AC3E}">
        <p14:creationId xmlns:p14="http://schemas.microsoft.com/office/powerpoint/2010/main" val="2629806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1641243"/>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AFDC-FC/SSI Funding Interaction</a:t>
            </a:r>
          </a:p>
        </p:txBody>
      </p:sp>
      <p:sp>
        <p:nvSpPr>
          <p:cNvPr id="3" name="TextBox 3"/>
          <p:cNvSpPr txBox="1"/>
          <p:nvPr/>
        </p:nvSpPr>
        <p:spPr>
          <a:xfrm>
            <a:off x="1348740" y="4076700"/>
            <a:ext cx="15590520" cy="4039567"/>
          </a:xfrm>
          <a:prstGeom prst="rect">
            <a:avLst/>
          </a:prstGeom>
        </p:spPr>
        <p:txBody>
          <a:bodyPr lIns="0" tIns="0" rIns="0" bIns="0" rtlCol="0" anchor="t">
            <a:spAutoFit/>
          </a:bodyPr>
          <a:lstStyle/>
          <a:p>
            <a:pPr marL="485775" lvl="1">
              <a:lnSpc>
                <a:spcPts val="6299"/>
              </a:lnSpc>
            </a:pPr>
            <a:r>
              <a:rPr lang="en-US" sz="5400" i="1" dirty="0">
                <a:latin typeface="Montserrat" panose="020B0604020202020204" charset="0"/>
              </a:rPr>
              <a:t>In general, </a:t>
            </a:r>
            <a:r>
              <a:rPr lang="en-US" sz="5400" b="1" i="1" dirty="0">
                <a:latin typeface="Montserrat" panose="020B0604020202020204" charset="0"/>
              </a:rPr>
              <a:t>SSI benefits and foster care payments are offset against each other and the youth will receive a benefit equal to the higher of the two benefits but will not receive each benefit in full</a:t>
            </a:r>
            <a:endParaRPr lang="en-US" sz="5400" i="1" dirty="0">
              <a:latin typeface="Montserrat" panose="020B0604020202020204" charset="0"/>
            </a:endParaRP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1641243"/>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AFDC-FC/SSI Funding Interaction</a:t>
            </a:r>
          </a:p>
        </p:txBody>
      </p:sp>
      <p:sp>
        <p:nvSpPr>
          <p:cNvPr id="3" name="TextBox 3"/>
          <p:cNvSpPr txBox="1"/>
          <p:nvPr/>
        </p:nvSpPr>
        <p:spPr>
          <a:xfrm>
            <a:off x="1348740" y="2927376"/>
            <a:ext cx="15590520" cy="7211846"/>
          </a:xfrm>
          <a:prstGeom prst="rect">
            <a:avLst/>
          </a:prstGeom>
        </p:spPr>
        <p:txBody>
          <a:bodyPr lIns="0" tIns="0" rIns="0" bIns="0" rtlCol="0" anchor="t">
            <a:spAutoFit/>
          </a:bodyPr>
          <a:lstStyle/>
          <a:p>
            <a:pPr marL="1057275" lvl="1" indent="-571500">
              <a:lnSpc>
                <a:spcPts val="6299"/>
              </a:lnSpc>
              <a:buFont typeface="Arial" panose="020B0604020202020204" pitchFamily="34" charset="0"/>
              <a:buChar char="•"/>
            </a:pPr>
            <a:r>
              <a:rPr lang="en-US" sz="3600" dirty="0">
                <a:latin typeface="Montserrat" panose="020B0604020202020204" charset="0"/>
              </a:rPr>
              <a:t>For youth who qualify for federal foster care benefits (i.e. Title IV-E payments), the SSI benefit is offset by the amount of the foster care payment</a:t>
            </a:r>
          </a:p>
          <a:p>
            <a:pPr marL="1057275" lvl="1" indent="-571500">
              <a:lnSpc>
                <a:spcPts val="6299"/>
              </a:lnSpc>
              <a:buFont typeface="Arial" panose="020B0604020202020204" pitchFamily="34" charset="0"/>
              <a:buChar char="•"/>
            </a:pPr>
            <a:r>
              <a:rPr lang="en-US" sz="3600" dirty="0">
                <a:latin typeface="Montserrat" panose="020B0604020202020204" charset="0"/>
              </a:rPr>
              <a:t>For youth who do not qualify for federal foster care, but instead receive a state-only foster care payment, it is the foster care funding that is offset by the SSI</a:t>
            </a:r>
          </a:p>
          <a:p>
            <a:pPr marL="1057275" lvl="1" indent="-571500">
              <a:lnSpc>
                <a:spcPts val="6299"/>
              </a:lnSpc>
              <a:buFont typeface="Arial" panose="020B0604020202020204" pitchFamily="34" charset="0"/>
              <a:buChar char="•"/>
            </a:pPr>
            <a:r>
              <a:rPr lang="en-US" sz="3600" b="1" dirty="0">
                <a:latin typeface="Montserrat" panose="020B0604020202020204" charset="0"/>
              </a:rPr>
              <a:t>In either case, the total amount of support that the youth receives is equal to the greater of the two benefits</a:t>
            </a:r>
          </a:p>
          <a:p>
            <a:pPr marL="485775" lvl="1">
              <a:lnSpc>
                <a:spcPts val="6299"/>
              </a:lnSpc>
            </a:pPr>
            <a:endParaRPr lang="en-US" sz="4500" dirty="0">
              <a:solidFill>
                <a:srgbClr val="000000"/>
              </a:solidFill>
              <a:latin typeface="Montserrat"/>
            </a:endParaRP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Tree>
    <p:extLst>
      <p:ext uri="{BB962C8B-B14F-4D97-AF65-F5344CB8AC3E}">
        <p14:creationId xmlns:p14="http://schemas.microsoft.com/office/powerpoint/2010/main" val="2519172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714498"/>
            <a:ext cx="18288000" cy="833562"/>
          </a:xfrm>
          <a:prstGeom prst="rect">
            <a:avLst/>
          </a:prstGeom>
        </p:spPr>
        <p:txBody>
          <a:bodyPr wrap="square" lIns="0" tIns="0" rIns="0" bIns="0" rtlCol="0" anchor="t">
            <a:spAutoFit/>
          </a:bodyPr>
          <a:lstStyle/>
          <a:p>
            <a:pPr algn="ctr">
              <a:lnSpc>
                <a:spcPts val="6480"/>
              </a:lnSpc>
            </a:pPr>
            <a:r>
              <a:rPr lang="en-US" sz="6000" dirty="0">
                <a:solidFill>
                  <a:srgbClr val="68889F"/>
                </a:solidFill>
                <a:latin typeface="Montserrat Semi-Bold"/>
              </a:rPr>
              <a:t>AFDC-FC/SSI Funding Interaction</a:t>
            </a:r>
          </a:p>
        </p:txBody>
      </p:sp>
      <p:sp>
        <p:nvSpPr>
          <p:cNvPr id="3" name="TextBox 3"/>
          <p:cNvSpPr txBox="1"/>
          <p:nvPr/>
        </p:nvSpPr>
        <p:spPr>
          <a:xfrm>
            <a:off x="1066800" y="2720308"/>
            <a:ext cx="15621000" cy="6824240"/>
          </a:xfrm>
          <a:prstGeom prst="rect">
            <a:avLst/>
          </a:prstGeom>
        </p:spPr>
        <p:txBody>
          <a:bodyPr wrap="square" lIns="0" tIns="0" rIns="0" bIns="0" rtlCol="0" anchor="t">
            <a:spAutoFit/>
          </a:bodyPr>
          <a:lstStyle/>
          <a:p>
            <a:pPr algn="ctr">
              <a:lnSpc>
                <a:spcPts val="6299"/>
              </a:lnSpc>
            </a:pPr>
            <a:r>
              <a:rPr lang="en-US" sz="4500" i="1" dirty="0">
                <a:solidFill>
                  <a:srgbClr val="000000"/>
                </a:solidFill>
                <a:latin typeface="Montserrat Bold"/>
              </a:rPr>
              <a:t>Compare the Foster Care and the SSI rates to determine which is higher</a:t>
            </a:r>
          </a:p>
          <a:p>
            <a:pPr algn="ctr">
              <a:lnSpc>
                <a:spcPts val="4340"/>
              </a:lnSpc>
            </a:pPr>
            <a:endParaRPr lang="en-US" sz="4500" dirty="0">
              <a:solidFill>
                <a:srgbClr val="000000"/>
              </a:solidFill>
              <a:latin typeface="Montserrat Bold"/>
            </a:endParaRPr>
          </a:p>
          <a:p>
            <a:pPr marL="971550" lvl="1" indent="-485775" algn="l">
              <a:lnSpc>
                <a:spcPts val="6299"/>
              </a:lnSpc>
              <a:buFont typeface="Arial"/>
              <a:buChar char="•"/>
            </a:pPr>
            <a:r>
              <a:rPr lang="en-US" sz="3600" dirty="0">
                <a:solidFill>
                  <a:srgbClr val="000000"/>
                </a:solidFill>
                <a:latin typeface="Montserrat"/>
              </a:rPr>
              <a:t>Check if youth is receiving or eligible for Specialized Care Increment, Level of Care (LOC), or Dual Agency Rate for Foster Care</a:t>
            </a:r>
          </a:p>
          <a:p>
            <a:pPr algn="l">
              <a:lnSpc>
                <a:spcPts val="5460"/>
              </a:lnSpc>
            </a:pPr>
            <a:endParaRPr lang="en-US" sz="3600" dirty="0">
              <a:solidFill>
                <a:srgbClr val="000000"/>
              </a:solidFill>
              <a:latin typeface="Montserrat"/>
            </a:endParaRPr>
          </a:p>
          <a:p>
            <a:pPr marL="971550" lvl="1" indent="-485775" algn="l">
              <a:lnSpc>
                <a:spcPts val="6299"/>
              </a:lnSpc>
              <a:buFont typeface="Arial"/>
              <a:buChar char="•"/>
            </a:pPr>
            <a:r>
              <a:rPr lang="en-US" sz="3600" dirty="0">
                <a:solidFill>
                  <a:srgbClr val="000000"/>
                </a:solidFill>
                <a:latin typeface="Montserrat"/>
              </a:rPr>
              <a:t>Check if youth receiving or eligible for Non-Medical Out-of-Home Care (NMOHC) rate or No Cooking Facilities rate for SSI</a:t>
            </a: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er typing on laptop">
            <a:extLst>
              <a:ext uri="{FF2B5EF4-FFF2-40B4-BE49-F238E27FC236}">
                <a16:creationId xmlns:a16="http://schemas.microsoft.com/office/drawing/2014/main" id="{3FEC0423-388B-27EA-269C-6BDEF16BDCCB}"/>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20" y="-33"/>
            <a:ext cx="18287975" cy="10287033"/>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55066" y="1650474"/>
            <a:ext cx="10287005" cy="6986021"/>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E09FC-B74C-A17A-344C-9C56D7415B9B}"/>
              </a:ext>
            </a:extLst>
          </p:cNvPr>
          <p:cNvSpPr>
            <a:spLocks noGrp="1"/>
          </p:cNvSpPr>
          <p:nvPr>
            <p:ph type="title"/>
          </p:nvPr>
        </p:nvSpPr>
        <p:spPr>
          <a:xfrm>
            <a:off x="965199" y="965200"/>
            <a:ext cx="11150601" cy="5353863"/>
          </a:xfrm>
        </p:spPr>
        <p:txBody>
          <a:bodyPr vert="horz" lIns="91440" tIns="45720" rIns="91440" bIns="45720" rtlCol="0" anchor="t">
            <a:normAutofit/>
          </a:bodyPr>
          <a:lstStyle/>
          <a:p>
            <a:pPr>
              <a:lnSpc>
                <a:spcPct val="90000"/>
              </a:lnSpc>
            </a:pPr>
            <a:r>
              <a:rPr lang="en-US" sz="6600" dirty="0">
                <a:solidFill>
                  <a:srgbClr val="FFFFFF"/>
                </a:solidFill>
                <a:latin typeface="Montserrat Bold" panose="00000800000000000000" charset="0"/>
              </a:rPr>
              <a:t>County placing Agency Responsibilities</a:t>
            </a:r>
          </a:p>
        </p:txBody>
      </p:sp>
      <p:sp>
        <p:nvSpPr>
          <p:cNvPr id="3" name="Text Placeholder 2">
            <a:extLst>
              <a:ext uri="{FF2B5EF4-FFF2-40B4-BE49-F238E27FC236}">
                <a16:creationId xmlns:a16="http://schemas.microsoft.com/office/drawing/2014/main" id="{3E22AEC0-0FA9-D434-30C7-BECA0F40C44D}"/>
              </a:ext>
            </a:extLst>
          </p:cNvPr>
          <p:cNvSpPr>
            <a:spLocks noGrp="1"/>
          </p:cNvSpPr>
          <p:nvPr>
            <p:ph type="body" idx="1"/>
          </p:nvPr>
        </p:nvSpPr>
        <p:spPr>
          <a:xfrm>
            <a:off x="965199" y="6826555"/>
            <a:ext cx="9017002" cy="2888945"/>
          </a:xfrm>
        </p:spPr>
        <p:txBody>
          <a:bodyPr vert="horz" lIns="91440" tIns="45720" rIns="91440" bIns="45720" rtlCol="0" anchor="b">
            <a:normAutofit/>
          </a:bodyPr>
          <a:lstStyle/>
          <a:p>
            <a:pPr>
              <a:lnSpc>
                <a:spcPct val="90000"/>
              </a:lnSpc>
              <a:spcBef>
                <a:spcPts val="1000"/>
              </a:spcBef>
            </a:pPr>
            <a:r>
              <a:rPr lang="en-US" sz="4400" dirty="0">
                <a:solidFill>
                  <a:srgbClr val="FFFFFF"/>
                </a:solidFill>
              </a:rPr>
              <a:t>Ensuring That County Placing Agencies Meet their Obligations to Foster Youth</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10281" y="3309276"/>
            <a:ext cx="10287005" cy="3668436"/>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060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85130"/>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Overview of County Responsibilities</a:t>
            </a:r>
          </a:p>
        </p:txBody>
      </p:sp>
      <p:graphicFrame>
        <p:nvGraphicFramePr>
          <p:cNvPr id="7" name="TextBox 2">
            <a:extLst>
              <a:ext uri="{FF2B5EF4-FFF2-40B4-BE49-F238E27FC236}">
                <a16:creationId xmlns:a16="http://schemas.microsoft.com/office/drawing/2014/main" id="{072E0228-70DF-FD06-68F2-40F66C90E6EA}"/>
              </a:ext>
            </a:extLst>
          </p:cNvPr>
          <p:cNvGraphicFramePr/>
          <p:nvPr>
            <p:extLst>
              <p:ext uri="{D42A27DB-BD31-4B8C-83A1-F6EECF244321}">
                <p14:modId xmlns:p14="http://schemas.microsoft.com/office/powerpoint/2010/main" val="3580279464"/>
              </p:ext>
            </p:extLst>
          </p:nvPr>
        </p:nvGraphicFramePr>
        <p:xfrm>
          <a:off x="838200" y="3086100"/>
          <a:ext cx="165354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5984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657695"/>
            <a:ext cx="15910560" cy="6283771"/>
          </a:xfrm>
          <a:prstGeom prst="rect">
            <a:avLst/>
          </a:prstGeom>
        </p:spPr>
        <p:txBody>
          <a:bodyPr lIns="0" tIns="0" rIns="0" bIns="0" rtlCol="0" anchor="t">
            <a:spAutoFit/>
          </a:bodyPr>
          <a:lstStyle/>
          <a:p>
            <a:pPr marL="685800" indent="-685800">
              <a:lnSpc>
                <a:spcPts val="7000"/>
              </a:lnSpc>
              <a:buFont typeface="Arial" panose="020B0604020202020204" pitchFamily="34" charset="0"/>
              <a:buChar char="•"/>
            </a:pPr>
            <a:r>
              <a:rPr lang="en-US" sz="4400" dirty="0">
                <a:solidFill>
                  <a:srgbClr val="000000"/>
                </a:solidFill>
                <a:latin typeface="Montserrat"/>
              </a:rPr>
              <a:t>First screening required between</a:t>
            </a:r>
            <a:r>
              <a:rPr lang="en-US" sz="4400" dirty="0">
                <a:solidFill>
                  <a:srgbClr val="000000"/>
                </a:solidFill>
                <a:latin typeface="Montserrat Bold"/>
              </a:rPr>
              <a:t> age 16-17 </a:t>
            </a:r>
          </a:p>
          <a:p>
            <a:pPr marL="685800" indent="-685800">
              <a:lnSpc>
                <a:spcPts val="7000"/>
              </a:lnSpc>
              <a:buFont typeface="Arial" panose="020B0604020202020204" pitchFamily="34" charset="0"/>
              <a:buChar char="•"/>
            </a:pPr>
            <a:r>
              <a:rPr lang="en-US" sz="4400" dirty="0">
                <a:solidFill>
                  <a:srgbClr val="000000"/>
                </a:solidFill>
                <a:latin typeface="Montserrat"/>
              </a:rPr>
              <a:t>Does not preclude counties from starting earlier. T</a:t>
            </a:r>
            <a:r>
              <a:rPr lang="en-US" sz="4400" dirty="0">
                <a:latin typeface="Montserrat" panose="020B0604020202020204" charset="0"/>
              </a:rPr>
              <a:t>o the extent possible, the application shall be timed to allow for a determination of eligibility by SSA before the youth’s 18th birthday.</a:t>
            </a:r>
            <a:endParaRPr lang="en-US" sz="4400" dirty="0">
              <a:solidFill>
                <a:srgbClr val="000000"/>
              </a:solidFill>
              <a:latin typeface="Montserrat" panose="020B0604020202020204" charset="0"/>
            </a:endParaRPr>
          </a:p>
          <a:p>
            <a:pPr marL="685800" indent="-685800">
              <a:lnSpc>
                <a:spcPts val="7000"/>
              </a:lnSpc>
              <a:buFont typeface="Arial" panose="020B0604020202020204" pitchFamily="34" charset="0"/>
              <a:buChar char="•"/>
            </a:pPr>
            <a:r>
              <a:rPr lang="en-US" sz="4400" b="1" dirty="0">
                <a:solidFill>
                  <a:srgbClr val="000000"/>
                </a:solidFill>
                <a:latin typeface="Montserrat"/>
              </a:rPr>
              <a:t>NMDs</a:t>
            </a:r>
            <a:r>
              <a:rPr lang="en-US" sz="4400" dirty="0">
                <a:solidFill>
                  <a:srgbClr val="000000"/>
                </a:solidFill>
                <a:latin typeface="Montserrat"/>
              </a:rPr>
              <a:t> </a:t>
            </a:r>
            <a:r>
              <a:rPr lang="en-US" sz="4400" b="1" dirty="0">
                <a:solidFill>
                  <a:srgbClr val="000000"/>
                </a:solidFill>
                <a:latin typeface="Montserrat"/>
              </a:rPr>
              <a:t>also must be screened </a:t>
            </a:r>
            <a:r>
              <a:rPr lang="en-US" sz="4400" dirty="0">
                <a:solidFill>
                  <a:srgbClr val="000000"/>
                </a:solidFill>
                <a:latin typeface="Montserrat"/>
              </a:rPr>
              <a:t>under certain circumstances</a:t>
            </a:r>
            <a:r>
              <a:rPr lang="en-US" sz="5100" dirty="0">
                <a:solidFill>
                  <a:srgbClr val="68889F"/>
                </a:solidFill>
                <a:latin typeface="Montserrat Semi-Bold"/>
              </a:rPr>
              <a:t>									  </a:t>
            </a:r>
            <a:r>
              <a:rPr lang="en-US" sz="4000" dirty="0">
                <a:solidFill>
                  <a:srgbClr val="68889F"/>
                </a:solidFill>
                <a:latin typeface="Montserrat Semi-Bold"/>
              </a:rPr>
              <a:t>WIC 13757 </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602206"/>
            <a:ext cx="15590520" cy="165343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Screening Requirements</a:t>
            </a:r>
          </a:p>
          <a:p>
            <a:pPr algn="ctr">
              <a:lnSpc>
                <a:spcPts val="6480"/>
              </a:lnSpc>
            </a:pPr>
            <a:r>
              <a:rPr lang="en-US" sz="6000" dirty="0">
                <a:solidFill>
                  <a:srgbClr val="34715A"/>
                </a:solidFill>
                <a:latin typeface="Montserrat Semi-Bold"/>
              </a:rPr>
              <a:t>SB 187 and ACL 23-28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graphicFrame>
        <p:nvGraphicFramePr>
          <p:cNvPr id="5" name="Diagram 4">
            <a:extLst>
              <a:ext uri="{FF2B5EF4-FFF2-40B4-BE49-F238E27FC236}">
                <a16:creationId xmlns:a16="http://schemas.microsoft.com/office/drawing/2014/main" id="{47936CEF-7A94-7244-68DC-656A26EEE48F}"/>
              </a:ext>
            </a:extLst>
          </p:cNvPr>
          <p:cNvGraphicFramePr/>
          <p:nvPr>
            <p:extLst>
              <p:ext uri="{D42A27DB-BD31-4B8C-83A1-F6EECF244321}">
                <p14:modId xmlns:p14="http://schemas.microsoft.com/office/powerpoint/2010/main" val="3217828734"/>
              </p:ext>
            </p:extLst>
          </p:nvPr>
        </p:nvGraphicFramePr>
        <p:xfrm>
          <a:off x="1905000" y="1333500"/>
          <a:ext cx="13563600" cy="873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719963"/>
            <a:ext cx="16659229" cy="7489230"/>
          </a:xfrm>
          <a:prstGeom prst="rect">
            <a:avLst/>
          </a:prstGeom>
        </p:spPr>
        <p:txBody>
          <a:bodyPr lIns="0" tIns="0" rIns="0" bIns="0" rtlCol="0" anchor="t">
            <a:spAutoFit/>
          </a:bodyPr>
          <a:lstStyle/>
          <a:p>
            <a:pPr>
              <a:lnSpc>
                <a:spcPts val="6720"/>
              </a:lnSpc>
            </a:pPr>
            <a:r>
              <a:rPr lang="en-US" sz="4800" b="1" dirty="0">
                <a:solidFill>
                  <a:srgbClr val="34715A"/>
                </a:solidFill>
                <a:latin typeface="Montserrat Bold"/>
              </a:rPr>
              <a:t>Prioritize:</a:t>
            </a:r>
          </a:p>
          <a:p>
            <a:pPr algn="ctr">
              <a:lnSpc>
                <a:spcPts val="4200"/>
              </a:lnSpc>
            </a:pPr>
            <a:endParaRPr lang="en-US" sz="4800" dirty="0">
              <a:solidFill>
                <a:srgbClr val="34715A"/>
              </a:solidFill>
              <a:latin typeface="Montserrat Bold"/>
            </a:endParaRPr>
          </a:p>
          <a:p>
            <a:pPr marL="993198" lvl="1" indent="-496599">
              <a:lnSpc>
                <a:spcPts val="6440"/>
              </a:lnSpc>
              <a:buFont typeface="Arial"/>
              <a:buChar char="•"/>
            </a:pPr>
            <a:r>
              <a:rPr lang="en-US" sz="4600" dirty="0">
                <a:solidFill>
                  <a:srgbClr val="000000"/>
                </a:solidFill>
                <a:latin typeface="Montserrat"/>
              </a:rPr>
              <a:t>Youth likely to </a:t>
            </a:r>
            <a:r>
              <a:rPr lang="en-US" sz="4600" dirty="0">
                <a:solidFill>
                  <a:srgbClr val="000000"/>
                </a:solidFill>
                <a:latin typeface="Montserrat Bold"/>
              </a:rPr>
              <a:t>exit Foster Care within 1 year</a:t>
            </a:r>
          </a:p>
          <a:p>
            <a:pPr>
              <a:lnSpc>
                <a:spcPts val="4200"/>
              </a:lnSpc>
            </a:pPr>
            <a:endParaRPr lang="en-US" sz="4600" dirty="0">
              <a:solidFill>
                <a:srgbClr val="000000"/>
              </a:solidFill>
              <a:latin typeface="Montserrat Bold"/>
            </a:endParaRPr>
          </a:p>
          <a:p>
            <a:pPr marL="993198" lvl="1" indent="-496599">
              <a:lnSpc>
                <a:spcPts val="6440"/>
              </a:lnSpc>
              <a:buFont typeface="Arial"/>
              <a:buChar char="•"/>
            </a:pPr>
            <a:r>
              <a:rPr lang="en-US" sz="4600" dirty="0">
                <a:solidFill>
                  <a:srgbClr val="000000"/>
                </a:solidFill>
                <a:latin typeface="Montserrat"/>
              </a:rPr>
              <a:t>Youth with </a:t>
            </a:r>
            <a:r>
              <a:rPr lang="en-US" sz="4600" dirty="0">
                <a:solidFill>
                  <a:srgbClr val="000000"/>
                </a:solidFill>
                <a:latin typeface="Montserrat Bold"/>
              </a:rPr>
              <a:t>Presumptive Disabilities</a:t>
            </a:r>
            <a:r>
              <a:rPr lang="en-US" sz="4600" dirty="0">
                <a:solidFill>
                  <a:srgbClr val="000000"/>
                </a:solidFill>
                <a:latin typeface="Montserrat"/>
              </a:rPr>
              <a:t> such as leg amputation, deafness, use of a wheelchair, confinement to bed, cerebral palsy, down syndrome, intellectual disability, dialysis, or HIV/AIDS</a:t>
            </a:r>
          </a:p>
          <a:p>
            <a:pPr algn="ctr">
              <a:lnSpc>
                <a:spcPts val="4200"/>
              </a:lnSpc>
            </a:pPr>
            <a:endParaRPr lang="en-US" sz="4600" dirty="0">
              <a:solidFill>
                <a:srgbClr val="000000"/>
              </a:solidFill>
              <a:latin typeface="Montserrat"/>
            </a:endParaRPr>
          </a:p>
          <a:p>
            <a:pPr algn="r">
              <a:lnSpc>
                <a:spcPts val="7140"/>
              </a:lnSpc>
            </a:pPr>
            <a:r>
              <a:rPr lang="en-US" sz="5100" dirty="0">
                <a:solidFill>
                  <a:srgbClr val="68889F"/>
                </a:solidFill>
                <a:latin typeface="Montserrat Semi-Bold"/>
              </a:rPr>
              <a:t>								</a:t>
            </a:r>
            <a:r>
              <a:rPr lang="en-US" sz="4000" dirty="0">
                <a:solidFill>
                  <a:srgbClr val="68889F"/>
                </a:solidFill>
                <a:latin typeface="Montserrat Semi-Bold"/>
              </a:rPr>
              <a:t>ACL 07-10 </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520669"/>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Screening Requirements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65652" y="2719963"/>
            <a:ext cx="15293648" cy="7580730"/>
          </a:xfrm>
          <a:prstGeom prst="rect">
            <a:avLst/>
          </a:prstGeom>
        </p:spPr>
        <p:txBody>
          <a:bodyPr lIns="0" tIns="0" rIns="0" bIns="0" rtlCol="0" anchor="t">
            <a:spAutoFit/>
          </a:bodyPr>
          <a:lstStyle/>
          <a:p>
            <a:pPr>
              <a:lnSpc>
                <a:spcPts val="6720"/>
              </a:lnSpc>
            </a:pPr>
            <a:r>
              <a:rPr lang="en-US" sz="4800" b="1" dirty="0">
                <a:solidFill>
                  <a:srgbClr val="34715A"/>
                </a:solidFill>
                <a:latin typeface="Montserrat Bold"/>
              </a:rPr>
              <a:t>Prioritize:</a:t>
            </a:r>
          </a:p>
          <a:p>
            <a:pPr algn="ctr">
              <a:lnSpc>
                <a:spcPts val="6300"/>
              </a:lnSpc>
            </a:pPr>
            <a:endParaRPr lang="en-US" sz="4800" dirty="0">
              <a:solidFill>
                <a:srgbClr val="34715A"/>
              </a:solidFill>
              <a:latin typeface="Montserrat Bold"/>
            </a:endParaRPr>
          </a:p>
          <a:p>
            <a:pPr marL="1036377" lvl="1" indent="-518188">
              <a:lnSpc>
                <a:spcPts val="6720"/>
              </a:lnSpc>
              <a:buFont typeface="Arial"/>
              <a:buChar char="•"/>
            </a:pPr>
            <a:r>
              <a:rPr lang="en-US" sz="4800" dirty="0">
                <a:solidFill>
                  <a:srgbClr val="000000"/>
                </a:solidFill>
                <a:latin typeface="Montserrat"/>
              </a:rPr>
              <a:t>Youth who receive a higher </a:t>
            </a:r>
            <a:r>
              <a:rPr lang="en-US" sz="4800" dirty="0">
                <a:solidFill>
                  <a:srgbClr val="000000"/>
                </a:solidFill>
                <a:latin typeface="Montserrat Bold"/>
              </a:rPr>
              <a:t>Level of Care, or Specialized Care Increment, or Dual Agency rate</a:t>
            </a:r>
          </a:p>
          <a:p>
            <a:pPr>
              <a:lnSpc>
                <a:spcPts val="6720"/>
              </a:lnSpc>
            </a:pPr>
            <a:endParaRPr lang="en-US" sz="4800" dirty="0">
              <a:solidFill>
                <a:srgbClr val="000000"/>
              </a:solidFill>
              <a:latin typeface="Montserrat Bold"/>
            </a:endParaRPr>
          </a:p>
          <a:p>
            <a:pPr marL="1036377" lvl="1" indent="-518188">
              <a:lnSpc>
                <a:spcPts val="6720"/>
              </a:lnSpc>
              <a:buFont typeface="Arial"/>
              <a:buChar char="•"/>
            </a:pPr>
            <a:r>
              <a:rPr lang="en-US" sz="4800" dirty="0">
                <a:solidFill>
                  <a:srgbClr val="000000"/>
                </a:solidFill>
                <a:latin typeface="Montserrat"/>
              </a:rPr>
              <a:t>Youth who are </a:t>
            </a:r>
            <a:r>
              <a:rPr lang="en-US" sz="4800" dirty="0">
                <a:solidFill>
                  <a:srgbClr val="000000"/>
                </a:solidFill>
                <a:latin typeface="Montserrat Bold"/>
              </a:rPr>
              <a:t>minor parents</a:t>
            </a:r>
          </a:p>
          <a:p>
            <a:pPr>
              <a:lnSpc>
                <a:spcPts val="6300"/>
              </a:lnSpc>
            </a:pPr>
            <a:endParaRPr lang="en-US" sz="4800" dirty="0">
              <a:solidFill>
                <a:srgbClr val="000000"/>
              </a:solidFill>
              <a:latin typeface="Montserrat Bold"/>
            </a:endParaRPr>
          </a:p>
          <a:p>
            <a:pPr algn="r">
              <a:lnSpc>
                <a:spcPts val="7140"/>
              </a:lnSpc>
            </a:pPr>
            <a:r>
              <a:rPr lang="en-US" sz="4000" dirty="0">
                <a:solidFill>
                  <a:srgbClr val="68889F"/>
                </a:solidFill>
                <a:latin typeface="Montserrat Semi-Bold"/>
              </a:rPr>
              <a:t>ACL 07-10 </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520669"/>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Screening Requirements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813760"/>
            <a:ext cx="15590520" cy="165343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Screening Requirements</a:t>
            </a:r>
          </a:p>
          <a:p>
            <a:pPr algn="ctr">
              <a:lnSpc>
                <a:spcPts val="6480"/>
              </a:lnSpc>
            </a:pPr>
            <a:endParaRPr lang="en-US" sz="6000" u="sng" dirty="0">
              <a:solidFill>
                <a:srgbClr val="68889F"/>
              </a:solidFill>
              <a:latin typeface="Montserrat Semi-Bold"/>
            </a:endParaRPr>
          </a:p>
        </p:txBody>
      </p:sp>
      <p:graphicFrame>
        <p:nvGraphicFramePr>
          <p:cNvPr id="7" name="TextBox 2">
            <a:extLst>
              <a:ext uri="{FF2B5EF4-FFF2-40B4-BE49-F238E27FC236}">
                <a16:creationId xmlns:a16="http://schemas.microsoft.com/office/drawing/2014/main" id="{55F3EA0C-6EA7-AF33-5022-D3177D4896D7}"/>
              </a:ext>
            </a:extLst>
          </p:cNvPr>
          <p:cNvGraphicFramePr/>
          <p:nvPr>
            <p:extLst>
              <p:ext uri="{D42A27DB-BD31-4B8C-83A1-F6EECF244321}">
                <p14:modId xmlns:p14="http://schemas.microsoft.com/office/powerpoint/2010/main" val="17587023"/>
              </p:ext>
            </p:extLst>
          </p:nvPr>
        </p:nvGraphicFramePr>
        <p:xfrm>
          <a:off x="1965652" y="3919227"/>
          <a:ext cx="14356697" cy="5338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5468600" y="9258084"/>
            <a:ext cx="3276600" cy="861774"/>
          </a:xfrm>
          <a:prstGeom prst="rect">
            <a:avLst/>
          </a:prstGeom>
          <a:noFill/>
        </p:spPr>
        <p:txBody>
          <a:bodyPr wrap="square" rtlCol="0">
            <a:spAutoFit/>
          </a:bodyPr>
          <a:lstStyle/>
          <a:p>
            <a:r>
              <a:rPr lang="en-US" sz="3200" dirty="0">
                <a:solidFill>
                  <a:srgbClr val="68889F"/>
                </a:solidFill>
                <a:latin typeface="Montserrat Semi-Bold"/>
              </a:rPr>
              <a:t>ACL 07-10 </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000" y="3162300"/>
            <a:ext cx="17449806" cy="7797006"/>
          </a:xfrm>
          <a:prstGeom prst="rect">
            <a:avLst/>
          </a:prstGeom>
        </p:spPr>
        <p:txBody>
          <a:bodyPr wrap="square" lIns="0" tIns="0" rIns="0" bIns="0" rtlCol="0" anchor="t">
            <a:spAutoFit/>
          </a:bodyPr>
          <a:lstStyle/>
          <a:p>
            <a:pPr algn="ctr">
              <a:lnSpc>
                <a:spcPts val="7000"/>
              </a:lnSpc>
            </a:pPr>
            <a:r>
              <a:rPr lang="en-US" sz="3200" dirty="0">
                <a:solidFill>
                  <a:srgbClr val="000000"/>
                </a:solidFill>
                <a:latin typeface="Montserrat"/>
              </a:rPr>
              <a:t>NMDs </a:t>
            </a:r>
            <a:r>
              <a:rPr lang="en-US" sz="3200" b="1" u="sng" dirty="0">
                <a:solidFill>
                  <a:srgbClr val="000000"/>
                </a:solidFill>
                <a:latin typeface="Montserrat"/>
              </a:rPr>
              <a:t>must</a:t>
            </a:r>
            <a:r>
              <a:rPr lang="en-US" sz="3200" dirty="0">
                <a:solidFill>
                  <a:srgbClr val="000000"/>
                </a:solidFill>
                <a:latin typeface="Montserrat"/>
              </a:rPr>
              <a:t> be screened if:</a:t>
            </a:r>
          </a:p>
          <a:p>
            <a:pPr marL="1036377" lvl="1" indent="-518188">
              <a:lnSpc>
                <a:spcPts val="6720"/>
              </a:lnSpc>
              <a:buFont typeface="Arial"/>
              <a:buChar char="•"/>
            </a:pPr>
            <a:r>
              <a:rPr lang="en-US" sz="3200" b="1" dirty="0">
                <a:solidFill>
                  <a:srgbClr val="000000"/>
                </a:solidFill>
                <a:latin typeface="Montserrat"/>
              </a:rPr>
              <a:t>Not screened before 18th birthday</a:t>
            </a:r>
          </a:p>
          <a:p>
            <a:pPr marL="1036377" lvl="1" indent="-518188">
              <a:lnSpc>
                <a:spcPts val="6720"/>
              </a:lnSpc>
              <a:buFont typeface="Arial"/>
              <a:buChar char="•"/>
            </a:pPr>
            <a:r>
              <a:rPr lang="en-US" sz="3200" b="1" dirty="0">
                <a:solidFill>
                  <a:srgbClr val="000000"/>
                </a:solidFill>
                <a:latin typeface="Montserrat"/>
              </a:rPr>
              <a:t>Change in circumstances</a:t>
            </a:r>
            <a:r>
              <a:rPr lang="en-US" sz="3200" dirty="0">
                <a:solidFill>
                  <a:srgbClr val="000000"/>
                </a:solidFill>
                <a:latin typeface="Montserrat"/>
              </a:rPr>
              <a:t>, including new medical condition expected to last more than 1 year</a:t>
            </a:r>
          </a:p>
          <a:p>
            <a:pPr marL="1036377" lvl="1" indent="-518188">
              <a:lnSpc>
                <a:spcPts val="6720"/>
              </a:lnSpc>
              <a:buFont typeface="Arial"/>
              <a:buChar char="•"/>
            </a:pPr>
            <a:r>
              <a:rPr lang="en-US" sz="3200" b="1" dirty="0">
                <a:solidFill>
                  <a:srgbClr val="000000"/>
                </a:solidFill>
                <a:latin typeface="Montserrat"/>
              </a:rPr>
              <a:t>Approved for Regional Center services</a:t>
            </a:r>
          </a:p>
          <a:p>
            <a:pPr marL="1036377" lvl="1" indent="-518188">
              <a:lnSpc>
                <a:spcPts val="6720"/>
              </a:lnSpc>
              <a:buFont typeface="Arial"/>
              <a:buChar char="•"/>
            </a:pPr>
            <a:r>
              <a:rPr lang="en-US" sz="3200" b="1" dirty="0">
                <a:solidFill>
                  <a:srgbClr val="000000"/>
                </a:solidFill>
                <a:latin typeface="Montserrat"/>
              </a:rPr>
              <a:t>Requested by NMD, their attorney, or a member of their CFT</a:t>
            </a:r>
          </a:p>
          <a:p>
            <a:pPr marL="1036377" lvl="1" indent="-518188">
              <a:lnSpc>
                <a:spcPts val="6720"/>
              </a:lnSpc>
              <a:buFont typeface="Arial"/>
              <a:buChar char="•"/>
            </a:pPr>
            <a:r>
              <a:rPr lang="en-US" sz="3200" b="1" dirty="0">
                <a:solidFill>
                  <a:srgbClr val="000000"/>
                </a:solidFill>
                <a:latin typeface="Montserrat"/>
              </a:rPr>
              <a:t>Ordered by Juvenile Court</a:t>
            </a:r>
          </a:p>
          <a:p>
            <a:pPr marL="1036377" lvl="1" indent="-518188">
              <a:lnSpc>
                <a:spcPts val="6720"/>
              </a:lnSpc>
              <a:buFont typeface="Arial"/>
              <a:buChar char="•"/>
            </a:pPr>
            <a:r>
              <a:rPr lang="en-US" sz="3200" b="1" dirty="0">
                <a:solidFill>
                  <a:srgbClr val="000000"/>
                </a:solidFill>
                <a:latin typeface="Montserrat"/>
              </a:rPr>
              <a:t>County determines screening is appropriate	</a:t>
            </a:r>
            <a:r>
              <a:rPr lang="en-US" sz="3200" dirty="0">
                <a:solidFill>
                  <a:srgbClr val="000000"/>
                </a:solidFill>
                <a:latin typeface="Montserrat"/>
              </a:rPr>
              <a:t>				</a:t>
            </a:r>
            <a:r>
              <a:rPr lang="en-US" sz="3600" dirty="0">
                <a:solidFill>
                  <a:srgbClr val="68889F"/>
                </a:solidFill>
                <a:latin typeface="Montserrat Semi-Bold"/>
              </a:rPr>
              <a:t>WIC 13757 </a:t>
            </a:r>
          </a:p>
          <a:p>
            <a:pPr algn="ctr">
              <a:lnSpc>
                <a:spcPts val="6860"/>
              </a:lnSpc>
              <a:spcBef>
                <a:spcPct val="0"/>
              </a:spcBef>
            </a:pPr>
            <a:endParaRPr lang="en-US" sz="4900" dirty="0">
              <a:solidFill>
                <a:srgbClr val="68889F"/>
              </a:solidFill>
              <a:latin typeface="Montserrat Semi-Bold"/>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601203"/>
            <a:ext cx="15590520" cy="165343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Screening Requirements</a:t>
            </a:r>
          </a:p>
          <a:p>
            <a:pPr algn="ctr">
              <a:lnSpc>
                <a:spcPts val="6480"/>
              </a:lnSpc>
            </a:pPr>
            <a:r>
              <a:rPr lang="en-US" sz="6000" dirty="0">
                <a:solidFill>
                  <a:srgbClr val="34715A"/>
                </a:solidFill>
                <a:latin typeface="Montserrat Semi-Bold"/>
              </a:rPr>
              <a:t>SB 187 and ACL 23-28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2837359"/>
            <a:ext cx="15910560" cy="7335341"/>
          </a:xfrm>
          <a:prstGeom prst="rect">
            <a:avLst/>
          </a:prstGeom>
        </p:spPr>
        <p:txBody>
          <a:bodyPr lIns="0" tIns="0" rIns="0" bIns="0" rtlCol="0" anchor="t">
            <a:spAutoFit/>
          </a:bodyPr>
          <a:lstStyle/>
          <a:p>
            <a:pPr>
              <a:lnSpc>
                <a:spcPts val="7000"/>
              </a:lnSpc>
            </a:pPr>
            <a:endParaRPr lang="en-US" sz="4400" dirty="0">
              <a:solidFill>
                <a:srgbClr val="000000"/>
              </a:solidFill>
              <a:latin typeface="Montserrat"/>
            </a:endParaRPr>
          </a:p>
          <a:p>
            <a:r>
              <a:rPr lang="en-US" sz="4000" dirty="0">
                <a:solidFill>
                  <a:srgbClr val="000000"/>
                </a:solidFill>
                <a:latin typeface="Montserrat"/>
              </a:rPr>
              <a:t>After screening the County is </a:t>
            </a:r>
            <a:r>
              <a:rPr lang="en-US" sz="4000" u="sng" dirty="0">
                <a:solidFill>
                  <a:srgbClr val="000000"/>
                </a:solidFill>
                <a:latin typeface="Montserrat Bold"/>
              </a:rPr>
              <a:t>required</a:t>
            </a:r>
            <a:r>
              <a:rPr lang="en-US" sz="4000" dirty="0">
                <a:solidFill>
                  <a:srgbClr val="000000"/>
                </a:solidFill>
                <a:latin typeface="Montserrat"/>
              </a:rPr>
              <a:t> to:</a:t>
            </a:r>
          </a:p>
          <a:p>
            <a:pPr marL="1079502" lvl="1" indent="-539751">
              <a:buFont typeface="Arial"/>
              <a:buChar char="•"/>
            </a:pPr>
            <a:endParaRPr lang="en-US" sz="4000" dirty="0">
              <a:solidFill>
                <a:srgbClr val="000000"/>
              </a:solidFill>
              <a:latin typeface="Montserrat"/>
            </a:endParaRPr>
          </a:p>
          <a:p>
            <a:pPr marL="1079502" lvl="1" indent="-539751">
              <a:buFont typeface="Arial"/>
              <a:buChar char="•"/>
            </a:pPr>
            <a:r>
              <a:rPr lang="en-US" sz="4000" dirty="0">
                <a:solidFill>
                  <a:srgbClr val="000000"/>
                </a:solidFill>
                <a:latin typeface="Montserrat"/>
              </a:rPr>
              <a:t>Prepare and submit an SSI application for any youth likely to be eligible for SSI. NOTE:  NMDs must consent to the application</a:t>
            </a:r>
          </a:p>
          <a:p>
            <a:endParaRPr lang="en-US" sz="4000" dirty="0">
              <a:solidFill>
                <a:srgbClr val="000000"/>
              </a:solidFill>
              <a:latin typeface="Montserrat"/>
            </a:endParaRPr>
          </a:p>
          <a:p>
            <a:r>
              <a:rPr lang="en-US" sz="4000" b="1" dirty="0">
                <a:solidFill>
                  <a:srgbClr val="000000"/>
                </a:solidFill>
                <a:latin typeface="Montserrat"/>
              </a:rPr>
              <a:t>AND</a:t>
            </a:r>
          </a:p>
          <a:p>
            <a:endParaRPr lang="en-US" sz="4000" dirty="0">
              <a:solidFill>
                <a:srgbClr val="000000"/>
              </a:solidFill>
              <a:latin typeface="Montserrat"/>
            </a:endParaRPr>
          </a:p>
          <a:p>
            <a:pPr marL="1079502" lvl="1" indent="-539751">
              <a:buFont typeface="Arial"/>
              <a:buChar char="•"/>
            </a:pPr>
            <a:r>
              <a:rPr lang="en-US" sz="4000" dirty="0">
                <a:solidFill>
                  <a:srgbClr val="000000"/>
                </a:solidFill>
                <a:latin typeface="Montserrat"/>
              </a:rPr>
              <a:t>Ensure aid code switch for financial eligibility </a:t>
            </a:r>
          </a:p>
          <a:p>
            <a:pPr marL="539751" lvl="1" algn="r">
              <a:lnSpc>
                <a:spcPts val="7000"/>
              </a:lnSpc>
            </a:pPr>
            <a:r>
              <a:rPr lang="en-US" sz="4000" dirty="0">
                <a:solidFill>
                  <a:srgbClr val="68889F"/>
                </a:solidFill>
                <a:latin typeface="Montserrat Semi-Bold"/>
              </a:rPr>
              <a:t>WIC 13754, 13757</a:t>
            </a:r>
            <a:endParaRPr lang="en-US" sz="40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713802"/>
            <a:ext cx="15590520" cy="2500685"/>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Application Requirements</a:t>
            </a:r>
          </a:p>
          <a:p>
            <a:pPr algn="ctr">
              <a:lnSpc>
                <a:spcPts val="6480"/>
              </a:lnSpc>
            </a:pPr>
            <a:r>
              <a:rPr lang="en-US" sz="6000" dirty="0">
                <a:solidFill>
                  <a:srgbClr val="34715A"/>
                </a:solidFill>
                <a:latin typeface="Montserrat Semi-Bold"/>
              </a:rPr>
              <a:t>SB 187 and ACL 23-28</a:t>
            </a:r>
          </a:p>
          <a:p>
            <a:pPr algn="ctr">
              <a:lnSpc>
                <a:spcPts val="6480"/>
              </a:lnSpc>
            </a:pPr>
            <a:endParaRPr lang="en-US" sz="6000" dirty="0">
              <a:solidFill>
                <a:srgbClr val="34715A"/>
              </a:solidFill>
              <a:latin typeface="Montserrat Semi-Bo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5584" y="2695580"/>
            <a:ext cx="15356832" cy="5384454"/>
          </a:xfrm>
          <a:prstGeom prst="rect">
            <a:avLst/>
          </a:prstGeom>
        </p:spPr>
        <p:txBody>
          <a:bodyPr lIns="0" tIns="0" rIns="0" bIns="0" rtlCol="0" anchor="t">
            <a:spAutoFit/>
          </a:bodyPr>
          <a:lstStyle/>
          <a:p>
            <a:pPr algn="ctr">
              <a:lnSpc>
                <a:spcPts val="7000"/>
              </a:lnSpc>
            </a:pPr>
            <a:r>
              <a:rPr lang="en-US" sz="5000" dirty="0">
                <a:solidFill>
                  <a:srgbClr val="000000"/>
                </a:solidFill>
                <a:latin typeface="Montserrat"/>
              </a:rPr>
              <a:t>Once a youth attains 16 years of age, the Social Worker or Probation Officer is required to include in the youth’s case plan an update on whether there is a pending SSI application.</a:t>
            </a:r>
          </a:p>
          <a:p>
            <a:pPr algn="ctr">
              <a:lnSpc>
                <a:spcPts val="8400"/>
              </a:lnSpc>
            </a:pPr>
            <a:endParaRPr lang="en-US" sz="5000" dirty="0">
              <a:solidFill>
                <a:srgbClr val="000000"/>
              </a:solidFill>
              <a:latin typeface="Montserrat"/>
            </a:endParaRPr>
          </a:p>
          <a:p>
            <a:pPr algn="ctr">
              <a:lnSpc>
                <a:spcPts val="6299"/>
              </a:lnSpc>
              <a:spcBef>
                <a:spcPct val="0"/>
              </a:spcBef>
            </a:pPr>
            <a:r>
              <a:rPr lang="en-US" sz="4500" dirty="0">
                <a:solidFill>
                  <a:srgbClr val="68889F"/>
                </a:solidFill>
                <a:latin typeface="Montserrat Semi-Bold"/>
              </a:rPr>
              <a:t>									WIC 16501.1(g)(16)(a)(ii)</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6559" y="2695580"/>
            <a:ext cx="831315" cy="574309"/>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6003391" y="5387807"/>
            <a:ext cx="831315" cy="57430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3566031"/>
            <a:ext cx="15910560" cy="4488408"/>
          </a:xfrm>
          <a:prstGeom prst="rect">
            <a:avLst/>
          </a:prstGeom>
        </p:spPr>
        <p:txBody>
          <a:bodyPr lIns="0" tIns="0" rIns="0" bIns="0" rtlCol="0" anchor="t">
            <a:spAutoFit/>
          </a:bodyPr>
          <a:lstStyle/>
          <a:p>
            <a:pPr>
              <a:lnSpc>
                <a:spcPts val="7000"/>
              </a:lnSpc>
            </a:pPr>
            <a:endParaRPr lang="en-US" sz="5000" dirty="0">
              <a:solidFill>
                <a:srgbClr val="FF0000"/>
              </a:solidFill>
              <a:latin typeface="Montserrat Bold"/>
            </a:endParaRPr>
          </a:p>
          <a:p>
            <a:pPr marL="685800" indent="-685800">
              <a:lnSpc>
                <a:spcPts val="7000"/>
              </a:lnSpc>
              <a:buFont typeface="Arial" panose="020B0604020202020204" pitchFamily="34" charset="0"/>
              <a:buChar char="•"/>
            </a:pPr>
            <a:r>
              <a:rPr lang="en-US" sz="5000" dirty="0">
                <a:solidFill>
                  <a:srgbClr val="000000"/>
                </a:solidFill>
                <a:latin typeface="Montserrat"/>
              </a:rPr>
              <a:t>Counties </a:t>
            </a:r>
            <a:r>
              <a:rPr lang="en-US" sz="5000" u="sng" dirty="0">
                <a:solidFill>
                  <a:srgbClr val="000000"/>
                </a:solidFill>
                <a:latin typeface="Montserrat Bold"/>
              </a:rPr>
              <a:t>must</a:t>
            </a:r>
            <a:r>
              <a:rPr lang="en-US" sz="5000" dirty="0">
                <a:solidFill>
                  <a:srgbClr val="000000"/>
                </a:solidFill>
                <a:latin typeface="Montserrat"/>
              </a:rPr>
              <a:t> ensure an </a:t>
            </a:r>
            <a:r>
              <a:rPr lang="en-US" sz="5000" dirty="0">
                <a:solidFill>
                  <a:srgbClr val="000000"/>
                </a:solidFill>
                <a:latin typeface="Montserrat Bold"/>
              </a:rPr>
              <a:t>appeal</a:t>
            </a:r>
            <a:r>
              <a:rPr lang="en-US" sz="5000" dirty="0">
                <a:solidFill>
                  <a:srgbClr val="000000"/>
                </a:solidFill>
                <a:latin typeface="Montserrat"/>
              </a:rPr>
              <a:t> is filed and </a:t>
            </a:r>
            <a:r>
              <a:rPr lang="en-US" sz="5000" dirty="0">
                <a:solidFill>
                  <a:srgbClr val="000000"/>
                </a:solidFill>
                <a:latin typeface="Montserrat Bold"/>
              </a:rPr>
              <a:t>subsequent appeals</a:t>
            </a:r>
            <a:r>
              <a:rPr lang="en-US" sz="5000" dirty="0">
                <a:solidFill>
                  <a:srgbClr val="000000"/>
                </a:solidFill>
                <a:latin typeface="Montserrat"/>
              </a:rPr>
              <a:t> (through Appeals Council) if initial application is denied</a:t>
            </a:r>
          </a:p>
          <a:p>
            <a:pPr algn="ctr">
              <a:lnSpc>
                <a:spcPts val="7000"/>
              </a:lnSpc>
              <a:spcBef>
                <a:spcPct val="0"/>
              </a:spcBef>
            </a:pPr>
            <a:endParaRPr lang="en-US" sz="50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713802"/>
            <a:ext cx="15590520" cy="165343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Appeals Requirements</a:t>
            </a:r>
          </a:p>
          <a:p>
            <a:pPr algn="ctr">
              <a:lnSpc>
                <a:spcPts val="6480"/>
              </a:lnSpc>
            </a:pPr>
            <a:r>
              <a:rPr lang="en-US" sz="6000" dirty="0">
                <a:solidFill>
                  <a:srgbClr val="34715A"/>
                </a:solidFill>
                <a:latin typeface="Montserrat Semi-Bold"/>
              </a:rPr>
              <a:t>SB 187 and ACL 23-28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57400" y="3590226"/>
            <a:ext cx="15392400" cy="3577903"/>
          </a:xfrm>
          <a:prstGeom prst="rect">
            <a:avLst/>
          </a:prstGeom>
        </p:spPr>
        <p:txBody>
          <a:bodyPr wrap="square" lIns="0" tIns="0" rIns="0" bIns="0" rtlCol="0" anchor="t">
            <a:spAutoFit/>
          </a:bodyPr>
          <a:lstStyle/>
          <a:p>
            <a:pPr marL="285750" indent="-285750">
              <a:lnSpc>
                <a:spcPts val="6300"/>
              </a:lnSpc>
              <a:buFont typeface="Arial" panose="020B0604020202020204" pitchFamily="34" charset="0"/>
              <a:buChar char="•"/>
            </a:pPr>
            <a:endParaRPr dirty="0">
              <a:latin typeface="Montserrat Medium" panose="00000600000000000000" pitchFamily="2" charset="0"/>
            </a:endParaRPr>
          </a:p>
          <a:p>
            <a:pPr marL="685800" indent="-685800">
              <a:lnSpc>
                <a:spcPts val="6300"/>
              </a:lnSpc>
              <a:buFont typeface="Arial" panose="020B0604020202020204" pitchFamily="34" charset="0"/>
              <a:buChar char="•"/>
            </a:pPr>
            <a:r>
              <a:rPr lang="en-US" sz="4800" b="1" dirty="0">
                <a:solidFill>
                  <a:srgbClr val="68889F"/>
                </a:solidFill>
                <a:latin typeface="Montserrat Medium" panose="00000600000000000000" pitchFamily="2" charset="0"/>
              </a:rPr>
              <a:t>Counties </a:t>
            </a:r>
            <a:r>
              <a:rPr lang="en-US" sz="4800" b="1" i="1" dirty="0">
                <a:solidFill>
                  <a:srgbClr val="68889F"/>
                </a:solidFill>
                <a:latin typeface="Montserrat Medium" panose="00000600000000000000" pitchFamily="2" charset="0"/>
              </a:rPr>
              <a:t>must</a:t>
            </a:r>
            <a:r>
              <a:rPr lang="en-US" sz="4800" b="1" dirty="0">
                <a:solidFill>
                  <a:srgbClr val="68889F"/>
                </a:solidFill>
                <a:latin typeface="Montserrat Medium" panose="00000600000000000000" pitchFamily="2" charset="0"/>
              </a:rPr>
              <a:t> advise and assist both minors and NMDs regarding Age 18 Redeterminations </a:t>
            </a:r>
          </a:p>
          <a:p>
            <a:pPr>
              <a:lnSpc>
                <a:spcPts val="4500"/>
              </a:lnSpc>
            </a:pPr>
            <a:endParaRPr lang="en-US" sz="4800" i="1" dirty="0">
              <a:solidFill>
                <a:srgbClr val="000000"/>
              </a:solidFill>
              <a:latin typeface="Montserrat"/>
            </a:endParaRPr>
          </a:p>
          <a:p>
            <a:pPr algn="l">
              <a:lnSpc>
                <a:spcPts val="4500"/>
              </a:lnSpc>
            </a:pPr>
            <a:endParaRPr lang="en-US" sz="45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85130"/>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Age 18 Redeterminations Duties</a:t>
            </a:r>
          </a:p>
        </p:txBody>
      </p:sp>
      <p:sp>
        <p:nvSpPr>
          <p:cNvPr id="6" name="TextBox 6"/>
          <p:cNvSpPr txBox="1"/>
          <p:nvPr/>
        </p:nvSpPr>
        <p:spPr>
          <a:xfrm>
            <a:off x="1028700" y="9182100"/>
            <a:ext cx="1623060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3024510"/>
            <a:ext cx="15910560" cy="7681590"/>
          </a:xfrm>
          <a:prstGeom prst="rect">
            <a:avLst/>
          </a:prstGeom>
        </p:spPr>
        <p:txBody>
          <a:bodyPr lIns="0" tIns="0" rIns="0" bIns="0" rtlCol="0" anchor="t">
            <a:spAutoFit/>
          </a:bodyPr>
          <a:lstStyle/>
          <a:p>
            <a:pPr algn="ctr">
              <a:lnSpc>
                <a:spcPts val="2940"/>
              </a:lnSpc>
            </a:pPr>
            <a:endParaRPr lang="en-US" sz="4500" dirty="0">
              <a:solidFill>
                <a:srgbClr val="FF0000"/>
              </a:solidFill>
              <a:latin typeface="Montserrat Bold"/>
            </a:endParaRPr>
          </a:p>
          <a:p>
            <a:pPr marL="971608" lvl="1" indent="-485804">
              <a:lnSpc>
                <a:spcPts val="6030"/>
              </a:lnSpc>
              <a:buFont typeface="Arial"/>
              <a:buChar char="•"/>
            </a:pPr>
            <a:r>
              <a:rPr lang="en-US" sz="4500" dirty="0">
                <a:solidFill>
                  <a:srgbClr val="000000"/>
                </a:solidFill>
                <a:latin typeface="Montserrat"/>
              </a:rPr>
              <a:t>Clarifies that existing requirements (providing information and assistance) should be met </a:t>
            </a:r>
            <a:r>
              <a:rPr lang="en-US" sz="4500" dirty="0">
                <a:solidFill>
                  <a:srgbClr val="000000"/>
                </a:solidFill>
                <a:latin typeface="Montserrat Bold"/>
              </a:rPr>
              <a:t>at least 6 months before youth turns 18</a:t>
            </a:r>
          </a:p>
          <a:p>
            <a:pPr>
              <a:lnSpc>
                <a:spcPts val="6030"/>
              </a:lnSpc>
            </a:pPr>
            <a:endParaRPr lang="en-US" sz="4500" dirty="0">
              <a:solidFill>
                <a:srgbClr val="000000"/>
              </a:solidFill>
              <a:latin typeface="Montserrat Bold"/>
            </a:endParaRPr>
          </a:p>
          <a:p>
            <a:pPr marL="971608" lvl="1" indent="-485804">
              <a:lnSpc>
                <a:spcPts val="6030"/>
              </a:lnSpc>
              <a:buFont typeface="Arial"/>
              <a:buChar char="•"/>
            </a:pPr>
            <a:r>
              <a:rPr lang="en-US" sz="4500" dirty="0">
                <a:solidFill>
                  <a:srgbClr val="000000"/>
                </a:solidFill>
                <a:latin typeface="Montserrat"/>
              </a:rPr>
              <a:t>Counties </a:t>
            </a:r>
            <a:r>
              <a:rPr lang="en-US" sz="4500" u="sng" dirty="0">
                <a:solidFill>
                  <a:srgbClr val="000000"/>
                </a:solidFill>
                <a:latin typeface="Montserrat Bold"/>
              </a:rPr>
              <a:t>must</a:t>
            </a:r>
            <a:r>
              <a:rPr lang="en-US" sz="4500" dirty="0">
                <a:solidFill>
                  <a:srgbClr val="000000"/>
                </a:solidFill>
                <a:latin typeface="Montserrat Bold"/>
              </a:rPr>
              <a:t> </a:t>
            </a:r>
            <a:r>
              <a:rPr lang="en-US" sz="4500" dirty="0">
                <a:solidFill>
                  <a:srgbClr val="000000"/>
                </a:solidFill>
                <a:latin typeface="Montserrat"/>
              </a:rPr>
              <a:t>assist NMDs with Age 18 Redeterminations, including collecting records, filing appeals, and communicating with the youth's SSI advocate if applicable</a:t>
            </a:r>
          </a:p>
          <a:p>
            <a:pPr>
              <a:lnSpc>
                <a:spcPts val="4500"/>
              </a:lnSpc>
            </a:pPr>
            <a:endParaRPr lang="en-US" sz="4500" dirty="0">
              <a:solidFill>
                <a:srgbClr val="000000"/>
              </a:solidFill>
              <a:latin typeface="Montserrat"/>
            </a:endParaRPr>
          </a:p>
          <a:p>
            <a:pPr algn="l">
              <a:lnSpc>
                <a:spcPts val="4500"/>
              </a:lnSpc>
            </a:pPr>
            <a:endParaRPr lang="en-US" sz="45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581009"/>
            <a:ext cx="15590520" cy="2500685"/>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 NEW Age 18 Redeterminations Duties</a:t>
            </a:r>
          </a:p>
          <a:p>
            <a:pPr algn="ctr">
              <a:lnSpc>
                <a:spcPts val="6480"/>
              </a:lnSpc>
            </a:pPr>
            <a:r>
              <a:rPr lang="en-US" sz="6000" dirty="0">
                <a:solidFill>
                  <a:srgbClr val="34715A"/>
                </a:solidFill>
                <a:latin typeface="Montserrat Semi-Bold"/>
              </a:rPr>
              <a:t>SB 187 and ACL 23-28</a:t>
            </a:r>
          </a:p>
          <a:p>
            <a:pPr algn="ctr">
              <a:lnSpc>
                <a:spcPts val="6480"/>
              </a:lnSpc>
            </a:pPr>
            <a:endParaRPr lang="en-US" sz="6000" dirty="0">
              <a:solidFill>
                <a:srgbClr val="68889F"/>
              </a:solidFill>
              <a:latin typeface="Montserrat Semi-Bold"/>
            </a:endParaRPr>
          </a:p>
        </p:txBody>
      </p:sp>
      <p:sp>
        <p:nvSpPr>
          <p:cNvPr id="6" name="TextBox 6"/>
          <p:cNvSpPr txBox="1"/>
          <p:nvPr/>
        </p:nvSpPr>
        <p:spPr>
          <a:xfrm>
            <a:off x="1028700" y="9607593"/>
            <a:ext cx="1623060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1888912"/>
            <a:ext cx="15590520" cy="834390"/>
          </a:xfrm>
          <a:prstGeom prst="rect">
            <a:avLst/>
          </a:prstGeom>
        </p:spPr>
        <p:txBody>
          <a:bodyPr lIns="0" tIns="0" rIns="0" bIns="0" rtlCol="0" anchor="t">
            <a:spAutoFit/>
          </a:bodyPr>
          <a:lstStyle/>
          <a:p>
            <a:pPr algn="ctr">
              <a:lnSpc>
                <a:spcPts val="6480"/>
              </a:lnSpc>
            </a:pPr>
            <a:r>
              <a:rPr lang="en-US" sz="6000">
                <a:solidFill>
                  <a:srgbClr val="68889F"/>
                </a:solidFill>
                <a:latin typeface="Montserrat Semi-Bold"/>
              </a:rPr>
              <a:t>Section 301</a:t>
            </a:r>
          </a:p>
        </p:txBody>
      </p:sp>
      <p:sp>
        <p:nvSpPr>
          <p:cNvPr id="3" name="TextBox 3"/>
          <p:cNvSpPr txBox="1"/>
          <p:nvPr/>
        </p:nvSpPr>
        <p:spPr>
          <a:xfrm>
            <a:off x="1924551" y="3409102"/>
            <a:ext cx="15014709" cy="5282767"/>
          </a:xfrm>
          <a:prstGeom prst="rect">
            <a:avLst/>
          </a:prstGeom>
        </p:spPr>
        <p:txBody>
          <a:bodyPr lIns="0" tIns="0" rIns="0" bIns="0" rtlCol="0" anchor="t">
            <a:spAutoFit/>
          </a:bodyPr>
          <a:lstStyle/>
          <a:p>
            <a:pPr marL="685800" indent="-685800">
              <a:lnSpc>
                <a:spcPts val="7000"/>
              </a:lnSpc>
              <a:buFont typeface="Arial" panose="020B0604020202020204" pitchFamily="34" charset="0"/>
              <a:buChar char="•"/>
            </a:pPr>
            <a:r>
              <a:rPr lang="en-US" sz="5000" dirty="0">
                <a:solidFill>
                  <a:srgbClr val="000000"/>
                </a:solidFill>
                <a:latin typeface="Montserrat"/>
              </a:rPr>
              <a:t>Youth in an approved program (IEP, </a:t>
            </a:r>
            <a:r>
              <a:rPr lang="en-US" sz="5000" dirty="0" err="1">
                <a:solidFill>
                  <a:srgbClr val="000000"/>
                </a:solidFill>
                <a:latin typeface="Montserrat"/>
              </a:rPr>
              <a:t>voc</a:t>
            </a:r>
            <a:r>
              <a:rPr lang="en-US" sz="5000" dirty="0">
                <a:solidFill>
                  <a:srgbClr val="000000"/>
                </a:solidFill>
                <a:latin typeface="Montserrat"/>
              </a:rPr>
              <a:t> rehab, supportive employment plan, 504 plan) can continue getting benefits until youth stops participating in program even if found </a:t>
            </a:r>
            <a:r>
              <a:rPr lang="en-US" sz="5000" u="sng" dirty="0">
                <a:solidFill>
                  <a:srgbClr val="000000"/>
                </a:solidFill>
                <a:latin typeface="Montserrat"/>
              </a:rPr>
              <a:t>not</a:t>
            </a:r>
            <a:r>
              <a:rPr lang="en-US" sz="5000" dirty="0">
                <a:solidFill>
                  <a:srgbClr val="000000"/>
                </a:solidFill>
                <a:latin typeface="Montserrat"/>
              </a:rPr>
              <a:t> medically eligible anymore</a:t>
            </a:r>
          </a:p>
          <a:p>
            <a:pPr algn="ctr">
              <a:lnSpc>
                <a:spcPts val="7000"/>
              </a:lnSpc>
            </a:pPr>
            <a:endParaRPr lang="en-US" sz="5000" dirty="0">
              <a:solidFill>
                <a:srgbClr val="000000"/>
              </a:solidFill>
              <a:latin typeface="Montserrat"/>
            </a:endParaRPr>
          </a:p>
        </p:txBody>
      </p:sp>
      <p:grpSp>
        <p:nvGrpSpPr>
          <p:cNvPr id="4" name="Group 4"/>
          <p:cNvGrpSpPr/>
          <p:nvPr/>
        </p:nvGrpSpPr>
        <p:grpSpPr>
          <a:xfrm>
            <a:off x="0" y="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465909"/>
            <a:ext cx="7891772" cy="6936723"/>
            <a:chOff x="0" y="0"/>
            <a:chExt cx="6110193" cy="5370748"/>
          </a:xfrm>
        </p:grpSpPr>
        <p:sp>
          <p:nvSpPr>
            <p:cNvPr id="3" name="Freeform 3"/>
            <p:cNvSpPr/>
            <p:nvPr/>
          </p:nvSpPr>
          <p:spPr>
            <a:xfrm>
              <a:off x="0" y="0"/>
              <a:ext cx="6110193" cy="5370748"/>
            </a:xfrm>
            <a:custGeom>
              <a:avLst/>
              <a:gdLst/>
              <a:ahLst/>
              <a:cxnLst/>
              <a:rect l="l" t="t" r="r" b="b"/>
              <a:pathLst>
                <a:path w="6110193" h="5370748">
                  <a:moveTo>
                    <a:pt x="5985733" y="5370748"/>
                  </a:moveTo>
                  <a:lnTo>
                    <a:pt x="124460" y="5370748"/>
                  </a:lnTo>
                  <a:cubicBezTo>
                    <a:pt x="55880" y="5370748"/>
                    <a:pt x="0" y="5314867"/>
                    <a:pt x="0" y="5246288"/>
                  </a:cubicBezTo>
                  <a:lnTo>
                    <a:pt x="0" y="124460"/>
                  </a:lnTo>
                  <a:cubicBezTo>
                    <a:pt x="0" y="55880"/>
                    <a:pt x="55880" y="0"/>
                    <a:pt x="124460" y="0"/>
                  </a:cubicBezTo>
                  <a:lnTo>
                    <a:pt x="5985733" y="0"/>
                  </a:lnTo>
                  <a:cubicBezTo>
                    <a:pt x="6054313" y="0"/>
                    <a:pt x="6110193" y="55880"/>
                    <a:pt x="6110193" y="124460"/>
                  </a:cubicBezTo>
                  <a:lnTo>
                    <a:pt x="6110193" y="5246288"/>
                  </a:lnTo>
                  <a:cubicBezTo>
                    <a:pt x="6110193" y="5314868"/>
                    <a:pt x="6054313" y="5370748"/>
                    <a:pt x="5985733" y="5370748"/>
                  </a:cubicBezTo>
                  <a:close/>
                </a:path>
              </a:pathLst>
            </a:custGeom>
            <a:solidFill>
              <a:srgbClr val="34715A"/>
            </a:solidFill>
          </p:spPr>
        </p:sp>
      </p:grpSp>
      <p:grpSp>
        <p:nvGrpSpPr>
          <p:cNvPr id="4" name="Group 4"/>
          <p:cNvGrpSpPr/>
          <p:nvPr/>
        </p:nvGrpSpPr>
        <p:grpSpPr>
          <a:xfrm>
            <a:off x="9367528" y="1465909"/>
            <a:ext cx="8124721" cy="6936723"/>
            <a:chOff x="0" y="0"/>
            <a:chExt cx="6290553" cy="5370748"/>
          </a:xfrm>
        </p:grpSpPr>
        <p:sp>
          <p:nvSpPr>
            <p:cNvPr id="5" name="Freeform 5"/>
            <p:cNvSpPr/>
            <p:nvPr/>
          </p:nvSpPr>
          <p:spPr>
            <a:xfrm>
              <a:off x="0" y="0"/>
              <a:ext cx="6290553" cy="5370748"/>
            </a:xfrm>
            <a:custGeom>
              <a:avLst/>
              <a:gdLst/>
              <a:ahLst/>
              <a:cxnLst/>
              <a:rect l="l" t="t" r="r" b="b"/>
              <a:pathLst>
                <a:path w="6290553" h="5370748">
                  <a:moveTo>
                    <a:pt x="6166093" y="5370748"/>
                  </a:moveTo>
                  <a:lnTo>
                    <a:pt x="124460" y="5370748"/>
                  </a:lnTo>
                  <a:cubicBezTo>
                    <a:pt x="55880" y="5370748"/>
                    <a:pt x="0" y="5314867"/>
                    <a:pt x="0" y="5246288"/>
                  </a:cubicBezTo>
                  <a:lnTo>
                    <a:pt x="0" y="124460"/>
                  </a:lnTo>
                  <a:cubicBezTo>
                    <a:pt x="0" y="55880"/>
                    <a:pt x="55880" y="0"/>
                    <a:pt x="124460" y="0"/>
                  </a:cubicBezTo>
                  <a:lnTo>
                    <a:pt x="6166093" y="0"/>
                  </a:lnTo>
                  <a:cubicBezTo>
                    <a:pt x="6234673" y="0"/>
                    <a:pt x="6290553" y="55880"/>
                    <a:pt x="6290553" y="124460"/>
                  </a:cubicBezTo>
                  <a:lnTo>
                    <a:pt x="6290553" y="5246288"/>
                  </a:lnTo>
                  <a:cubicBezTo>
                    <a:pt x="6290553" y="5314868"/>
                    <a:pt x="6234673" y="5370748"/>
                    <a:pt x="6166093" y="5370748"/>
                  </a:cubicBezTo>
                  <a:close/>
                </a:path>
              </a:pathLst>
            </a:custGeom>
            <a:solidFill>
              <a:srgbClr val="34715A"/>
            </a:solidFill>
          </p:spPr>
        </p:sp>
      </p:grpSp>
      <p:sp>
        <p:nvSpPr>
          <p:cNvPr id="6" name="TextBox 6"/>
          <p:cNvSpPr txBox="1"/>
          <p:nvPr/>
        </p:nvSpPr>
        <p:spPr>
          <a:xfrm>
            <a:off x="9956584" y="2067289"/>
            <a:ext cx="6946609" cy="4238625"/>
          </a:xfrm>
          <a:prstGeom prst="rect">
            <a:avLst/>
          </a:prstGeom>
        </p:spPr>
        <p:txBody>
          <a:bodyPr lIns="0" tIns="0" rIns="0" bIns="0" rtlCol="0" anchor="t">
            <a:spAutoFit/>
          </a:bodyPr>
          <a:lstStyle/>
          <a:p>
            <a:pPr marL="0" lvl="0" indent="0">
              <a:lnSpc>
                <a:spcPts val="6720"/>
              </a:lnSpc>
              <a:spcBef>
                <a:spcPct val="0"/>
              </a:spcBef>
            </a:pPr>
            <a:r>
              <a:rPr lang="en-US" sz="5600">
                <a:solidFill>
                  <a:srgbClr val="FFFFFF"/>
                </a:solidFill>
                <a:latin typeface="Montserrat"/>
              </a:rPr>
              <a:t>In U.S. jails, </a:t>
            </a:r>
            <a:r>
              <a:rPr lang="en-US" sz="5600">
                <a:solidFill>
                  <a:srgbClr val="FFFFFF"/>
                </a:solidFill>
                <a:latin typeface="Montserrat Bold"/>
              </a:rPr>
              <a:t>42.3%</a:t>
            </a:r>
            <a:r>
              <a:rPr lang="en-US" sz="5600">
                <a:solidFill>
                  <a:srgbClr val="FFFFFF"/>
                </a:solidFill>
                <a:latin typeface="Montserrat"/>
              </a:rPr>
              <a:t> of inmates 18-24 years old have a history of a mental illness.</a:t>
            </a:r>
          </a:p>
        </p:txBody>
      </p:sp>
      <p:sp>
        <p:nvSpPr>
          <p:cNvPr id="7" name="TextBox 7"/>
          <p:cNvSpPr txBox="1"/>
          <p:nvPr/>
        </p:nvSpPr>
        <p:spPr>
          <a:xfrm>
            <a:off x="1441382" y="2067289"/>
            <a:ext cx="7066408" cy="5086133"/>
          </a:xfrm>
          <a:prstGeom prst="rect">
            <a:avLst/>
          </a:prstGeom>
        </p:spPr>
        <p:txBody>
          <a:bodyPr lIns="0" tIns="0" rIns="0" bIns="0" rtlCol="0" anchor="t">
            <a:spAutoFit/>
          </a:bodyPr>
          <a:lstStyle/>
          <a:p>
            <a:pPr marL="0" lvl="0" indent="0">
              <a:lnSpc>
                <a:spcPts val="6720"/>
              </a:lnSpc>
              <a:spcBef>
                <a:spcPct val="0"/>
              </a:spcBef>
            </a:pPr>
            <a:r>
              <a:rPr lang="en-US" sz="5600">
                <a:solidFill>
                  <a:srgbClr val="FFFFFF"/>
                </a:solidFill>
                <a:latin typeface="Montserrat"/>
              </a:rPr>
              <a:t>At some Juvenile Justice contact points, as many as </a:t>
            </a:r>
            <a:r>
              <a:rPr lang="en-US" sz="5600">
                <a:solidFill>
                  <a:srgbClr val="FFFFFF"/>
                </a:solidFill>
                <a:latin typeface="Montserrat Bold"/>
              </a:rPr>
              <a:t>70% </a:t>
            </a:r>
            <a:r>
              <a:rPr lang="en-US" sz="5600">
                <a:solidFill>
                  <a:srgbClr val="FFFFFF"/>
                </a:solidFill>
                <a:latin typeface="Montserrat"/>
              </a:rPr>
              <a:t>of youth have a mental health condition. </a:t>
            </a:r>
          </a:p>
        </p:txBody>
      </p:sp>
      <p:grpSp>
        <p:nvGrpSpPr>
          <p:cNvPr id="8" name="Group 8"/>
          <p:cNvGrpSpPr/>
          <p:nvPr/>
        </p:nvGrpSpPr>
        <p:grpSpPr>
          <a:xfrm>
            <a:off x="0" y="0"/>
            <a:ext cx="18288000" cy="1028700"/>
            <a:chOff x="0" y="0"/>
            <a:chExt cx="6671512" cy="375273"/>
          </a:xfrm>
        </p:grpSpPr>
        <p:sp>
          <p:nvSpPr>
            <p:cNvPr id="9" name="Freeform 9"/>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10" name="TextBox 10"/>
          <p:cNvSpPr txBox="1"/>
          <p:nvPr/>
        </p:nvSpPr>
        <p:spPr>
          <a:xfrm>
            <a:off x="1028700" y="8688165"/>
            <a:ext cx="16463549" cy="1842136"/>
          </a:xfrm>
          <a:prstGeom prst="rect">
            <a:avLst/>
          </a:prstGeom>
        </p:spPr>
        <p:txBody>
          <a:bodyPr lIns="0" tIns="0" rIns="0" bIns="0" rtlCol="0" anchor="t">
            <a:spAutoFit/>
          </a:bodyPr>
          <a:lstStyle/>
          <a:p>
            <a:pPr>
              <a:lnSpc>
                <a:spcPts val="2939"/>
              </a:lnSpc>
            </a:pPr>
            <a:r>
              <a:rPr lang="en-US" sz="2099">
                <a:solidFill>
                  <a:srgbClr val="000000"/>
                </a:solidFill>
                <a:latin typeface="Montserrat"/>
              </a:rPr>
              <a:t>"“Intersection Between Mental Health and the Juvenile Justice System.” Literature review. Washington, D.C.: Office of Juvenile Justice and Delinquency Prevention, 2017.</a:t>
            </a:r>
          </a:p>
          <a:p>
            <a:pPr>
              <a:lnSpc>
                <a:spcPts val="2939"/>
              </a:lnSpc>
            </a:pPr>
            <a:r>
              <a:rPr lang="en-US" sz="2099">
                <a:solidFill>
                  <a:srgbClr val="000000"/>
                </a:solidFill>
                <a:latin typeface="Montserrat"/>
              </a:rPr>
              <a:t>"Indicators of Mental Health Problems Reported by Prisoners and Jail Inmates, 2011-12", U.S. Bureau of Justice Statistics Special Report, June 2017.</a:t>
            </a:r>
          </a:p>
          <a:p>
            <a:pPr algn="ctr">
              <a:lnSpc>
                <a:spcPts val="2939"/>
              </a:lnSpc>
            </a:pPr>
            <a:endParaRPr lang="en-US" sz="2099">
              <a:solidFill>
                <a:srgbClr val="000000"/>
              </a:solidFill>
              <a:latin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22144" y="3848100"/>
            <a:ext cx="15017115" cy="2627066"/>
          </a:xfrm>
          <a:prstGeom prst="rect">
            <a:avLst/>
          </a:prstGeom>
        </p:spPr>
        <p:txBody>
          <a:bodyPr wrap="square" lIns="0" tIns="0" rIns="0" bIns="0" rtlCol="0" anchor="t">
            <a:spAutoFit/>
          </a:bodyPr>
          <a:lstStyle/>
          <a:p>
            <a:pPr>
              <a:lnSpc>
                <a:spcPts val="7000"/>
              </a:lnSpc>
            </a:pPr>
            <a:r>
              <a:rPr lang="en-US" sz="5000" b="1" dirty="0">
                <a:solidFill>
                  <a:srgbClr val="68889F"/>
                </a:solidFill>
                <a:latin typeface="Montserrat"/>
              </a:rPr>
              <a:t>County </a:t>
            </a:r>
            <a:r>
              <a:rPr lang="en-US" sz="5000" b="1" i="1" dirty="0">
                <a:solidFill>
                  <a:srgbClr val="68889F"/>
                </a:solidFill>
                <a:latin typeface="Montserrat"/>
              </a:rPr>
              <a:t>shall</a:t>
            </a:r>
            <a:r>
              <a:rPr lang="en-US" sz="5000" b="1" dirty="0">
                <a:solidFill>
                  <a:srgbClr val="68889F"/>
                </a:solidFill>
                <a:latin typeface="Montserrat"/>
              </a:rPr>
              <a:t> apply to be Representative Payee for youth if no other party is available</a:t>
            </a:r>
          </a:p>
          <a:p>
            <a:pPr algn="l">
              <a:lnSpc>
                <a:spcPts val="7000"/>
              </a:lnSpc>
            </a:pPr>
            <a:endParaRPr lang="en-US" sz="50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85130"/>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Representative Payees Duties</a:t>
            </a:r>
          </a:p>
        </p:txBody>
      </p:sp>
      <p:sp>
        <p:nvSpPr>
          <p:cNvPr id="6" name="TextBox 6"/>
          <p:cNvSpPr txBox="1"/>
          <p:nvPr/>
        </p:nvSpPr>
        <p:spPr>
          <a:xfrm>
            <a:off x="1348740" y="9182100"/>
            <a:ext cx="1591056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85130"/>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Representative Payee Preference</a:t>
            </a:r>
          </a:p>
        </p:txBody>
      </p:sp>
      <p:sp>
        <p:nvSpPr>
          <p:cNvPr id="6" name="TextBox 6"/>
          <p:cNvSpPr txBox="1"/>
          <p:nvPr/>
        </p:nvSpPr>
        <p:spPr>
          <a:xfrm>
            <a:off x="1348740" y="9182100"/>
            <a:ext cx="15910560" cy="665375"/>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20 CFR </a:t>
            </a:r>
            <a:r>
              <a:rPr lang="en-US" sz="3999" dirty="0">
                <a:solidFill>
                  <a:srgbClr val="68889F"/>
                </a:solidFill>
                <a:latin typeface="Montserrat Semi-Bold"/>
              </a:rPr>
              <a:t>§§ 404.2021, </a:t>
            </a:r>
            <a:r>
              <a:rPr lang="en-US" sz="4000" dirty="0">
                <a:solidFill>
                  <a:srgbClr val="68889F"/>
                </a:solidFill>
                <a:latin typeface="Montserrat Semi-Bold"/>
              </a:rPr>
              <a:t>416.621</a:t>
            </a:r>
          </a:p>
        </p:txBody>
      </p:sp>
      <p:sp>
        <p:nvSpPr>
          <p:cNvPr id="7" name="TextBox 2"/>
          <p:cNvSpPr txBox="1"/>
          <p:nvPr/>
        </p:nvSpPr>
        <p:spPr>
          <a:xfrm>
            <a:off x="1863090" y="3783124"/>
            <a:ext cx="14881860" cy="4488408"/>
          </a:xfrm>
          <a:prstGeom prst="rect">
            <a:avLst/>
          </a:prstGeom>
        </p:spPr>
        <p:txBody>
          <a:bodyPr lIns="0" tIns="0" rIns="0" bIns="0" rtlCol="0" anchor="t">
            <a:spAutoFit/>
          </a:bodyPr>
          <a:lstStyle/>
          <a:p>
            <a:pPr>
              <a:lnSpc>
                <a:spcPts val="7000"/>
              </a:lnSpc>
            </a:pPr>
            <a:r>
              <a:rPr lang="en-US" sz="5000" b="1" i="1" dirty="0">
                <a:solidFill>
                  <a:srgbClr val="68889F"/>
                </a:solidFill>
                <a:latin typeface="Montserrat"/>
              </a:rPr>
              <a:t>Note: </a:t>
            </a:r>
            <a:r>
              <a:rPr lang="en-US" sz="5000" b="1" dirty="0">
                <a:solidFill>
                  <a:srgbClr val="68889F"/>
                </a:solidFill>
                <a:latin typeface="Montserrat"/>
              </a:rPr>
              <a:t>Under the Social Security Administration Rules, an authorized social agency or custodial institution (like a county) is the least preferred payee</a:t>
            </a:r>
          </a:p>
          <a:p>
            <a:pPr algn="l">
              <a:lnSpc>
                <a:spcPts val="7000"/>
              </a:lnSpc>
            </a:pPr>
            <a:endParaRPr lang="en-US" sz="5000" dirty="0">
              <a:solidFill>
                <a:srgbClr val="000000"/>
              </a:solidFill>
              <a:latin typeface="Montserrat"/>
            </a:endParaRPr>
          </a:p>
        </p:txBody>
      </p:sp>
    </p:spTree>
    <p:extLst>
      <p:ext uri="{BB962C8B-B14F-4D97-AF65-F5344CB8AC3E}">
        <p14:creationId xmlns:p14="http://schemas.microsoft.com/office/powerpoint/2010/main" val="3637387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2785838"/>
            <a:ext cx="17068800" cy="6976269"/>
          </a:xfrm>
          <a:prstGeom prst="rect">
            <a:avLst/>
          </a:prstGeom>
        </p:spPr>
        <p:txBody>
          <a:bodyPr wrap="square" lIns="0" tIns="0" rIns="0" bIns="0" rtlCol="0" anchor="t">
            <a:spAutoFit/>
          </a:bodyPr>
          <a:lstStyle/>
          <a:p>
            <a:pPr>
              <a:lnSpc>
                <a:spcPts val="2940"/>
              </a:lnSpc>
            </a:pPr>
            <a:endParaRPr lang="en-US" sz="4500" dirty="0">
              <a:solidFill>
                <a:srgbClr val="FF0000"/>
              </a:solidFill>
              <a:latin typeface="Montserrat Bold"/>
            </a:endParaRPr>
          </a:p>
          <a:p>
            <a:pPr>
              <a:lnSpc>
                <a:spcPts val="6030"/>
              </a:lnSpc>
            </a:pPr>
            <a:r>
              <a:rPr lang="en-US" sz="3200" dirty="0">
                <a:solidFill>
                  <a:srgbClr val="000000"/>
                </a:solidFill>
                <a:latin typeface="Montserrat"/>
              </a:rPr>
              <a:t>Before SSI recipient turns 18, the County must provide youth information on:</a:t>
            </a:r>
          </a:p>
          <a:p>
            <a:pPr>
              <a:lnSpc>
                <a:spcPts val="3484"/>
              </a:lnSpc>
            </a:pPr>
            <a:endParaRPr lang="en-US" sz="4500" dirty="0">
              <a:solidFill>
                <a:srgbClr val="000000"/>
              </a:solidFill>
              <a:latin typeface="Montserrat"/>
            </a:endParaRPr>
          </a:p>
          <a:p>
            <a:pPr marL="971608" lvl="1" indent="-485804">
              <a:lnSpc>
                <a:spcPts val="6030"/>
              </a:lnSpc>
              <a:buFont typeface="Arial"/>
              <a:buChar char="•"/>
            </a:pPr>
            <a:r>
              <a:rPr lang="en-US" sz="3000" b="1" dirty="0">
                <a:latin typeface="Montserrat" panose="020B0604020202020204" charset="0"/>
              </a:rPr>
              <a:t>Federal requirement that the youth establish continuing disability as an adult</a:t>
            </a:r>
          </a:p>
          <a:p>
            <a:pPr marL="971608" lvl="1" indent="-485804">
              <a:lnSpc>
                <a:spcPts val="6030"/>
              </a:lnSpc>
              <a:buFont typeface="Arial"/>
              <a:buChar char="•"/>
            </a:pPr>
            <a:r>
              <a:rPr lang="en-US" sz="3000" b="1" dirty="0">
                <a:latin typeface="Montserrat" panose="020B0604020202020204" charset="0"/>
              </a:rPr>
              <a:t>Process for becoming their own payee and steps necessary to maintain the SSI benefits, or designating an appropriate representative payee </a:t>
            </a:r>
            <a:r>
              <a:rPr lang="en-US" sz="3000" dirty="0">
                <a:latin typeface="Montserrat" panose="020B0604020202020204" charset="0"/>
              </a:rPr>
              <a:t>if benefits continue beyond their 18th birthday, and regarding any SSI benefits that have accumulated on their behalf</a:t>
            </a:r>
          </a:p>
          <a:p>
            <a:pPr marL="971608" lvl="1" indent="-485804">
              <a:lnSpc>
                <a:spcPts val="6030"/>
              </a:lnSpc>
              <a:buFont typeface="Arial"/>
              <a:buChar char="•"/>
            </a:pPr>
            <a:r>
              <a:rPr lang="en-US" sz="3000" b="1" dirty="0">
                <a:latin typeface="Montserrat" panose="020B0604020202020204" charset="0"/>
              </a:rPr>
              <a:t>Effect, if any, youth's Foster Care benefits may have on the amount of their SSI benefits</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69342"/>
            <a:ext cx="15590520" cy="2500685"/>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County Duties</a:t>
            </a:r>
          </a:p>
          <a:p>
            <a:pPr algn="ctr">
              <a:lnSpc>
                <a:spcPts val="6480"/>
              </a:lnSpc>
            </a:pPr>
            <a:r>
              <a:rPr lang="en-US" sz="6000" dirty="0">
                <a:solidFill>
                  <a:srgbClr val="34715A"/>
                </a:solidFill>
                <a:latin typeface="Montserrat Semi-Bold"/>
              </a:rPr>
              <a:t>SB 187 and ACL 23-28</a:t>
            </a:r>
          </a:p>
          <a:p>
            <a:pPr algn="ctr">
              <a:lnSpc>
                <a:spcPts val="6480"/>
              </a:lnSpc>
            </a:pPr>
            <a:endParaRPr lang="en-US" sz="6000" dirty="0">
              <a:solidFill>
                <a:srgbClr val="68889F"/>
              </a:solidFill>
              <a:latin typeface="Montserrat Semi-Bold"/>
            </a:endParaRPr>
          </a:p>
        </p:txBody>
      </p:sp>
      <p:sp>
        <p:nvSpPr>
          <p:cNvPr id="6" name="TextBox 6"/>
          <p:cNvSpPr txBox="1"/>
          <p:nvPr/>
        </p:nvSpPr>
        <p:spPr>
          <a:xfrm>
            <a:off x="1028700" y="9395926"/>
            <a:ext cx="1623060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2384653"/>
            <a:ext cx="15910560" cy="6924973"/>
          </a:xfrm>
          <a:prstGeom prst="rect">
            <a:avLst/>
          </a:prstGeom>
        </p:spPr>
        <p:txBody>
          <a:bodyPr lIns="0" tIns="0" rIns="0" bIns="0" rtlCol="0" anchor="t">
            <a:spAutoFit/>
          </a:bodyPr>
          <a:lstStyle/>
          <a:p>
            <a:pPr>
              <a:lnSpc>
                <a:spcPts val="6030"/>
              </a:lnSpc>
            </a:pPr>
            <a:r>
              <a:rPr lang="en-US" sz="4500" dirty="0">
                <a:solidFill>
                  <a:srgbClr val="000000"/>
                </a:solidFill>
                <a:latin typeface="Montserrat"/>
              </a:rPr>
              <a:t>County </a:t>
            </a:r>
            <a:r>
              <a:rPr lang="en-US" sz="4500" b="1" dirty="0">
                <a:solidFill>
                  <a:srgbClr val="000000"/>
                </a:solidFill>
                <a:latin typeface="Montserrat"/>
              </a:rPr>
              <a:t>must</a:t>
            </a:r>
            <a:r>
              <a:rPr lang="en-US" sz="4500" dirty="0">
                <a:solidFill>
                  <a:srgbClr val="000000"/>
                </a:solidFill>
                <a:latin typeface="Montserrat"/>
              </a:rPr>
              <a:t> help the NMD to identify an appropriate Representative Payee, which may include the NMD themselves, and provide ongoing assistance to maintain eligibility</a:t>
            </a:r>
          </a:p>
          <a:p>
            <a:pPr>
              <a:lnSpc>
                <a:spcPts val="6030"/>
              </a:lnSpc>
            </a:pPr>
            <a:endParaRPr lang="en-US" sz="4500" dirty="0">
              <a:solidFill>
                <a:srgbClr val="000000"/>
              </a:solidFill>
              <a:latin typeface="Montserrat"/>
            </a:endParaRPr>
          </a:p>
          <a:p>
            <a:pPr>
              <a:lnSpc>
                <a:spcPts val="6030"/>
              </a:lnSpc>
            </a:pPr>
            <a:r>
              <a:rPr lang="en-US" sz="4500" u="sng" dirty="0">
                <a:solidFill>
                  <a:srgbClr val="000000"/>
                </a:solidFill>
                <a:latin typeface="Montserrat Bold"/>
              </a:rPr>
              <a:t>Non-County Rep Payee</a:t>
            </a:r>
            <a:r>
              <a:rPr lang="en-US" sz="4500" dirty="0">
                <a:solidFill>
                  <a:srgbClr val="000000"/>
                </a:solidFill>
                <a:latin typeface="Montserrat"/>
              </a:rPr>
              <a:t>: </a:t>
            </a:r>
          </a:p>
          <a:p>
            <a:pPr>
              <a:lnSpc>
                <a:spcPts val="6030"/>
              </a:lnSpc>
            </a:pPr>
            <a:r>
              <a:rPr lang="en-US" sz="4500" dirty="0">
                <a:solidFill>
                  <a:srgbClr val="000000"/>
                </a:solidFill>
                <a:latin typeface="Montserrat"/>
              </a:rPr>
              <a:t>County </a:t>
            </a:r>
            <a:r>
              <a:rPr lang="en-US" sz="4500" b="1" dirty="0">
                <a:solidFill>
                  <a:srgbClr val="000000"/>
                </a:solidFill>
                <a:latin typeface="Montserrat"/>
              </a:rPr>
              <a:t>must</a:t>
            </a:r>
            <a:r>
              <a:rPr lang="en-US" sz="4500" dirty="0">
                <a:solidFill>
                  <a:srgbClr val="000000"/>
                </a:solidFill>
                <a:latin typeface="Montserrat"/>
              </a:rPr>
              <a:t> assist the new payee in reporting changes to SSA that would affect NMD's amount of </a:t>
            </a:r>
          </a:p>
          <a:p>
            <a:pPr>
              <a:lnSpc>
                <a:spcPts val="6030"/>
              </a:lnSpc>
            </a:pPr>
            <a:r>
              <a:rPr lang="en-US" sz="4500" dirty="0">
                <a:solidFill>
                  <a:srgbClr val="000000"/>
                </a:solidFill>
                <a:latin typeface="Montserrat"/>
              </a:rPr>
              <a:t>or eligibility for SSI benefits</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69342"/>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Representative Payees Duties</a:t>
            </a:r>
          </a:p>
        </p:txBody>
      </p:sp>
      <p:sp>
        <p:nvSpPr>
          <p:cNvPr id="6" name="TextBox 6"/>
          <p:cNvSpPr txBox="1"/>
          <p:nvPr/>
        </p:nvSpPr>
        <p:spPr>
          <a:xfrm>
            <a:off x="1028700" y="9395926"/>
            <a:ext cx="1623060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2413228"/>
            <a:ext cx="15910560" cy="6875866"/>
          </a:xfrm>
          <a:prstGeom prst="rect">
            <a:avLst/>
          </a:prstGeom>
        </p:spPr>
        <p:txBody>
          <a:bodyPr lIns="0" tIns="0" rIns="0" bIns="0" rtlCol="0" anchor="t">
            <a:spAutoFit/>
          </a:bodyPr>
          <a:lstStyle/>
          <a:p>
            <a:pPr algn="ctr">
              <a:lnSpc>
                <a:spcPts val="6030"/>
              </a:lnSpc>
            </a:pPr>
            <a:r>
              <a:rPr lang="en-US" sz="4500" u="sng">
                <a:solidFill>
                  <a:srgbClr val="000000"/>
                </a:solidFill>
                <a:latin typeface="Montserrat Bold"/>
              </a:rPr>
              <a:t>County Rep Payee</a:t>
            </a:r>
            <a:r>
              <a:rPr lang="en-US" sz="4500">
                <a:solidFill>
                  <a:srgbClr val="000000"/>
                </a:solidFill>
                <a:latin typeface="Montserrat Bold"/>
              </a:rPr>
              <a:t>:</a:t>
            </a:r>
          </a:p>
          <a:p>
            <a:pPr algn="ctr">
              <a:lnSpc>
                <a:spcPts val="3350"/>
              </a:lnSpc>
            </a:pPr>
            <a:endParaRPr lang="en-US" sz="4500">
              <a:solidFill>
                <a:srgbClr val="000000"/>
              </a:solidFill>
              <a:latin typeface="Montserrat Bold"/>
            </a:endParaRPr>
          </a:p>
          <a:p>
            <a:pPr marL="906840" lvl="1" indent="-453420">
              <a:lnSpc>
                <a:spcPts val="5628"/>
              </a:lnSpc>
              <a:buFont typeface="Arial"/>
              <a:buChar char="•"/>
            </a:pPr>
            <a:r>
              <a:rPr lang="en-US" sz="4200">
                <a:solidFill>
                  <a:srgbClr val="000000"/>
                </a:solidFill>
                <a:latin typeface="Montserrat"/>
              </a:rPr>
              <a:t>Follow existing law to establish and maintain eligibility</a:t>
            </a:r>
          </a:p>
          <a:p>
            <a:pPr marL="906840" lvl="1" indent="-453420">
              <a:lnSpc>
                <a:spcPts val="5628"/>
              </a:lnSpc>
              <a:buFont typeface="Arial"/>
              <a:buChar char="•"/>
            </a:pPr>
            <a:r>
              <a:rPr lang="en-US" sz="4200">
                <a:solidFill>
                  <a:srgbClr val="000000"/>
                </a:solidFill>
                <a:latin typeface="Montserrat"/>
              </a:rPr>
              <a:t>Advise NMD annually of right to request a different payee</a:t>
            </a:r>
          </a:p>
          <a:p>
            <a:pPr marL="906840" lvl="1" indent="-453420">
              <a:lnSpc>
                <a:spcPts val="5628"/>
              </a:lnSpc>
              <a:buFont typeface="Arial"/>
              <a:buChar char="•"/>
            </a:pPr>
            <a:r>
              <a:rPr lang="en-US" sz="4200">
                <a:solidFill>
                  <a:srgbClr val="000000"/>
                </a:solidFill>
                <a:latin typeface="Montserrat"/>
              </a:rPr>
              <a:t>Document in the TILCP steps NMD can take to become own payee by age 21</a:t>
            </a:r>
          </a:p>
          <a:p>
            <a:pPr marL="906840" lvl="1" indent="-453420" algn="l">
              <a:lnSpc>
                <a:spcPts val="5628"/>
              </a:lnSpc>
              <a:buFont typeface="Arial"/>
              <a:buChar char="•"/>
            </a:pPr>
            <a:r>
              <a:rPr lang="en-US" sz="4200">
                <a:solidFill>
                  <a:srgbClr val="000000"/>
                </a:solidFill>
                <a:latin typeface="Montserrat"/>
              </a:rPr>
              <a:t>Provide </a:t>
            </a:r>
            <a:r>
              <a:rPr lang="en-US" sz="4200">
                <a:solidFill>
                  <a:srgbClr val="000000"/>
                </a:solidFill>
                <a:latin typeface="Montserrat Bold"/>
              </a:rPr>
              <a:t>any necessary assistance</a:t>
            </a:r>
            <a:r>
              <a:rPr lang="en-US" sz="4200">
                <a:solidFill>
                  <a:srgbClr val="000000"/>
                </a:solidFill>
                <a:latin typeface="Montserrat"/>
              </a:rPr>
              <a:t> to ensure NMD receives SSI payments as soon as possible after exiting care</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69342"/>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Representative Payees Duties</a:t>
            </a:r>
          </a:p>
        </p:txBody>
      </p:sp>
      <p:sp>
        <p:nvSpPr>
          <p:cNvPr id="6" name="TextBox 6"/>
          <p:cNvSpPr txBox="1"/>
          <p:nvPr/>
        </p:nvSpPr>
        <p:spPr>
          <a:xfrm>
            <a:off x="1028700" y="9395926"/>
            <a:ext cx="1623060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85130"/>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Financial Accounts Duties</a:t>
            </a:r>
          </a:p>
        </p:txBody>
      </p:sp>
      <p:sp>
        <p:nvSpPr>
          <p:cNvPr id="6" name="TextBox 6"/>
          <p:cNvSpPr txBox="1"/>
          <p:nvPr/>
        </p:nvSpPr>
        <p:spPr>
          <a:xfrm>
            <a:off x="1348740" y="9182100"/>
            <a:ext cx="15910560" cy="672172"/>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 20 CFR</a:t>
            </a:r>
            <a:r>
              <a:rPr lang="en-US" sz="4000" dirty="0"/>
              <a:t> </a:t>
            </a:r>
            <a:r>
              <a:rPr lang="en-US" sz="4000" dirty="0">
                <a:solidFill>
                  <a:srgbClr val="68889F"/>
                </a:solidFill>
                <a:latin typeface="Montserrat Semi-Bold"/>
              </a:rPr>
              <a:t>§§ 404.2065, 416.665</a:t>
            </a:r>
          </a:p>
        </p:txBody>
      </p:sp>
      <p:graphicFrame>
        <p:nvGraphicFramePr>
          <p:cNvPr id="8" name="TextBox 2">
            <a:extLst>
              <a:ext uri="{FF2B5EF4-FFF2-40B4-BE49-F238E27FC236}">
                <a16:creationId xmlns:a16="http://schemas.microsoft.com/office/drawing/2014/main" id="{59D18506-5307-89CA-F4E4-4B3BC05D33AC}"/>
              </a:ext>
            </a:extLst>
          </p:cNvPr>
          <p:cNvGraphicFramePr/>
          <p:nvPr>
            <p:extLst>
              <p:ext uri="{D42A27DB-BD31-4B8C-83A1-F6EECF244321}">
                <p14:modId xmlns:p14="http://schemas.microsoft.com/office/powerpoint/2010/main" val="2704471639"/>
              </p:ext>
            </p:extLst>
          </p:nvPr>
        </p:nvGraphicFramePr>
        <p:xfrm>
          <a:off x="1863090" y="2607002"/>
          <a:ext cx="14881860" cy="6168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17452" y="3981285"/>
            <a:ext cx="13453096" cy="3511255"/>
          </a:xfrm>
          <a:prstGeom prst="rect">
            <a:avLst/>
          </a:prstGeom>
        </p:spPr>
        <p:txBody>
          <a:bodyPr lIns="0" tIns="0" rIns="0" bIns="0" rtlCol="0" anchor="t">
            <a:spAutoFit/>
          </a:bodyPr>
          <a:lstStyle/>
          <a:p>
            <a:pPr>
              <a:lnSpc>
                <a:spcPts val="7000"/>
              </a:lnSpc>
            </a:pPr>
            <a:r>
              <a:rPr lang="en-US" sz="5000" dirty="0">
                <a:solidFill>
                  <a:srgbClr val="000000"/>
                </a:solidFill>
                <a:latin typeface="Montserrat"/>
              </a:rPr>
              <a:t>Counties </a:t>
            </a:r>
            <a:r>
              <a:rPr lang="en-US" sz="5000" b="1" dirty="0">
                <a:solidFill>
                  <a:srgbClr val="000000"/>
                </a:solidFill>
                <a:latin typeface="Montserrat"/>
              </a:rPr>
              <a:t>must</a:t>
            </a:r>
            <a:r>
              <a:rPr lang="en-US" sz="5000" dirty="0">
                <a:solidFill>
                  <a:srgbClr val="000000"/>
                </a:solidFill>
                <a:latin typeface="Montserrat"/>
              </a:rPr>
              <a:t> ensure that a youth or NMD receives an SSI payment during at least 1 month of each 12-month period </a:t>
            </a:r>
          </a:p>
          <a:p>
            <a:pPr>
              <a:lnSpc>
                <a:spcPts val="7000"/>
              </a:lnSpc>
            </a:pPr>
            <a:r>
              <a:rPr lang="en-US" sz="5000" dirty="0">
                <a:solidFill>
                  <a:srgbClr val="000000"/>
                </a:solidFill>
                <a:latin typeface="Montserrat"/>
              </a:rPr>
              <a:t>(i.e. facilitate code switch)</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2390071"/>
            <a:ext cx="15590520" cy="833562"/>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Aid Code Switch Duties</a:t>
            </a:r>
          </a:p>
        </p:txBody>
      </p:sp>
      <p:sp>
        <p:nvSpPr>
          <p:cNvPr id="6" name="TextBox 6"/>
          <p:cNvSpPr txBox="1"/>
          <p:nvPr/>
        </p:nvSpPr>
        <p:spPr>
          <a:xfrm>
            <a:off x="1348740" y="9182100"/>
            <a:ext cx="1591056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17953"/>
            <a:ext cx="16230600" cy="7335341"/>
          </a:xfrm>
          <a:prstGeom prst="rect">
            <a:avLst/>
          </a:prstGeom>
        </p:spPr>
        <p:txBody>
          <a:bodyPr lIns="0" tIns="0" rIns="0" bIns="0" rtlCol="0" anchor="t">
            <a:spAutoFit/>
          </a:bodyPr>
          <a:lstStyle/>
          <a:p>
            <a:pPr algn="ctr">
              <a:lnSpc>
                <a:spcPts val="6580"/>
              </a:lnSpc>
            </a:pPr>
            <a:r>
              <a:rPr lang="en-US" sz="4700" dirty="0">
                <a:solidFill>
                  <a:srgbClr val="000000"/>
                </a:solidFill>
                <a:latin typeface="Montserrat Bold"/>
              </a:rPr>
              <a:t>Modified Procedures</a:t>
            </a:r>
          </a:p>
          <a:p>
            <a:pPr>
              <a:lnSpc>
                <a:spcPts val="4480"/>
              </a:lnSpc>
            </a:pPr>
            <a:endParaRPr lang="en-US" sz="4700" dirty="0">
              <a:solidFill>
                <a:srgbClr val="000000"/>
              </a:solidFill>
              <a:latin typeface="Montserrat Bold"/>
            </a:endParaRPr>
          </a:p>
          <a:p>
            <a:pPr>
              <a:lnSpc>
                <a:spcPts val="5762"/>
              </a:lnSpc>
            </a:pPr>
            <a:r>
              <a:rPr lang="en-US" sz="4300" u="sng" dirty="0">
                <a:solidFill>
                  <a:srgbClr val="000000"/>
                </a:solidFill>
                <a:latin typeface="Montserrat"/>
              </a:rPr>
              <a:t>If County Payee</a:t>
            </a:r>
            <a:r>
              <a:rPr lang="en-US" sz="4300" dirty="0">
                <a:solidFill>
                  <a:srgbClr val="000000"/>
                </a:solidFill>
                <a:latin typeface="Montserrat"/>
              </a:rPr>
              <a:t>: County shall inform SSA that NMD not receiving any federal funds at least 1 month of every 12 month period</a:t>
            </a:r>
          </a:p>
          <a:p>
            <a:pPr>
              <a:lnSpc>
                <a:spcPts val="5494"/>
              </a:lnSpc>
            </a:pPr>
            <a:endParaRPr lang="en-US" sz="4300" dirty="0">
              <a:solidFill>
                <a:srgbClr val="000000"/>
              </a:solidFill>
              <a:latin typeface="Montserrat"/>
            </a:endParaRPr>
          </a:p>
          <a:p>
            <a:pPr>
              <a:lnSpc>
                <a:spcPts val="5761"/>
              </a:lnSpc>
            </a:pPr>
            <a:r>
              <a:rPr lang="en-US" sz="4299" u="sng" dirty="0">
                <a:solidFill>
                  <a:srgbClr val="000000"/>
                </a:solidFill>
                <a:latin typeface="Montserrat"/>
              </a:rPr>
              <a:t>If Non-County Payee</a:t>
            </a:r>
            <a:r>
              <a:rPr lang="en-US" sz="4299" dirty="0">
                <a:solidFill>
                  <a:srgbClr val="000000"/>
                </a:solidFill>
                <a:latin typeface="Montserrat"/>
              </a:rPr>
              <a:t>: County shall assist the NMD or payee in keeping track of the number of months that the NMD's SSI payment has been placed in suspense and in informing SSA of annual aid code switch</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369342"/>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NEW Aid Code Switch Duties</a:t>
            </a:r>
          </a:p>
        </p:txBody>
      </p:sp>
      <p:sp>
        <p:nvSpPr>
          <p:cNvPr id="6" name="TextBox 6"/>
          <p:cNvSpPr txBox="1"/>
          <p:nvPr/>
        </p:nvSpPr>
        <p:spPr>
          <a:xfrm>
            <a:off x="1028700" y="9395926"/>
            <a:ext cx="16230600" cy="679407"/>
          </a:xfrm>
          <a:prstGeom prst="rect">
            <a:avLst/>
          </a:prstGeom>
        </p:spPr>
        <p:txBody>
          <a:bodyPr lIns="0" tIns="0" rIns="0" bIns="0" rtlCol="0" anchor="t">
            <a:spAutoFit/>
          </a:bodyPr>
          <a:lstStyle/>
          <a:p>
            <a:pPr algn="r">
              <a:lnSpc>
                <a:spcPts val="5600"/>
              </a:lnSpc>
              <a:spcBef>
                <a:spcPct val="0"/>
              </a:spcBef>
            </a:pPr>
            <a:r>
              <a:rPr lang="en-US" sz="4000" dirty="0">
                <a:solidFill>
                  <a:srgbClr val="68889F"/>
                </a:solidFill>
                <a:latin typeface="Montserrat Semi-Bold"/>
              </a:rPr>
              <a:t>WIC 13753, 13754, 13757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5358" y="3238500"/>
            <a:ext cx="16357284" cy="5826579"/>
          </a:xfrm>
          <a:prstGeom prst="rect">
            <a:avLst/>
          </a:prstGeom>
        </p:spPr>
        <p:txBody>
          <a:bodyPr lIns="0" tIns="0" rIns="0" bIns="0" rtlCol="0" anchor="t">
            <a:spAutoFit/>
          </a:bodyPr>
          <a:lstStyle/>
          <a:p>
            <a:pPr marL="971553" lvl="1" indent="-485777">
              <a:lnSpc>
                <a:spcPts val="6300"/>
              </a:lnSpc>
              <a:buFont typeface="Arial"/>
              <a:buChar char="•"/>
            </a:pPr>
            <a:r>
              <a:rPr lang="en-US" sz="4500" dirty="0">
                <a:solidFill>
                  <a:srgbClr val="000000"/>
                </a:solidFill>
                <a:latin typeface="Montserrat"/>
              </a:rPr>
              <a:t>SSI suspended while youth incarcerated for 30 days or more; SSI terminates if incarcerated 1 year or more</a:t>
            </a:r>
          </a:p>
          <a:p>
            <a:pPr>
              <a:lnSpc>
                <a:spcPts val="4700"/>
              </a:lnSpc>
            </a:pPr>
            <a:endParaRPr lang="en-US" sz="4500" dirty="0">
              <a:solidFill>
                <a:srgbClr val="000000"/>
              </a:solidFill>
              <a:latin typeface="Montserrat"/>
            </a:endParaRPr>
          </a:p>
          <a:p>
            <a:pPr marL="1014732" lvl="1" indent="-507366">
              <a:lnSpc>
                <a:spcPts val="6580"/>
              </a:lnSpc>
              <a:buFont typeface="Arial"/>
              <a:buChar char="•"/>
            </a:pPr>
            <a:r>
              <a:rPr lang="en-US" sz="4700" dirty="0">
                <a:solidFill>
                  <a:srgbClr val="000000"/>
                </a:solidFill>
                <a:latin typeface="Montserrat"/>
              </a:rPr>
              <a:t>Continue to screen for SSI</a:t>
            </a:r>
          </a:p>
          <a:p>
            <a:pPr>
              <a:lnSpc>
                <a:spcPts val="4700"/>
              </a:lnSpc>
            </a:pPr>
            <a:endParaRPr lang="en-US" sz="4700" dirty="0">
              <a:solidFill>
                <a:srgbClr val="000000"/>
              </a:solidFill>
              <a:latin typeface="Montserrat"/>
            </a:endParaRPr>
          </a:p>
          <a:p>
            <a:pPr marL="1014732" lvl="1" indent="-507366">
              <a:lnSpc>
                <a:spcPts val="6580"/>
              </a:lnSpc>
              <a:buFont typeface="Arial"/>
              <a:buChar char="•"/>
            </a:pPr>
            <a:r>
              <a:rPr lang="en-US" sz="4700" dirty="0">
                <a:solidFill>
                  <a:srgbClr val="000000"/>
                </a:solidFill>
                <a:latin typeface="Montserrat"/>
              </a:rPr>
              <a:t>Pre-release applications</a:t>
            </a:r>
          </a:p>
          <a:p>
            <a:pPr>
              <a:lnSpc>
                <a:spcPts val="4700"/>
              </a:lnSpc>
            </a:pPr>
            <a:endParaRPr lang="en-US" sz="4700" dirty="0">
              <a:solidFill>
                <a:srgbClr val="000000"/>
              </a:solidFill>
              <a:latin typeface="Montserrat"/>
            </a:endParaRPr>
          </a:p>
          <a:p>
            <a:pPr marL="1014732" lvl="1" indent="-507366">
              <a:lnSpc>
                <a:spcPts val="6580"/>
              </a:lnSpc>
              <a:spcBef>
                <a:spcPct val="0"/>
              </a:spcBef>
              <a:buFont typeface="Arial"/>
              <a:buChar char="•"/>
            </a:pPr>
            <a:r>
              <a:rPr lang="en-US" sz="4700" dirty="0">
                <a:solidFill>
                  <a:srgbClr val="000000"/>
                </a:solidFill>
                <a:latin typeface="Montserrat"/>
              </a:rPr>
              <a:t>Continue to maintain SSI benefits with code switch </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028700" y="1485904"/>
            <a:ext cx="15590520" cy="834390"/>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Incarcerated Youth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5358" y="3238500"/>
            <a:ext cx="16357284" cy="5416868"/>
          </a:xfrm>
          <a:prstGeom prst="rect">
            <a:avLst/>
          </a:prstGeom>
        </p:spPr>
        <p:txBody>
          <a:bodyPr lIns="0" tIns="0" rIns="0" bIns="0" rtlCol="0" anchor="t">
            <a:spAutoFit/>
          </a:bodyPr>
          <a:lstStyle/>
          <a:p>
            <a:pPr marL="485776" lvl="1"/>
            <a:r>
              <a:rPr lang="en-US" sz="3200" b="1" dirty="0">
                <a:solidFill>
                  <a:schemeClr val="accent1">
                    <a:lumMod val="75000"/>
                  </a:schemeClr>
                </a:solidFill>
                <a:latin typeface="Montserrat"/>
              </a:rPr>
              <a:t>AB 1512 (Bryan</a:t>
            </a:r>
            <a:r>
              <a:rPr lang="en-US" sz="3200" dirty="0">
                <a:solidFill>
                  <a:schemeClr val="accent1">
                    <a:lumMod val="75000"/>
                  </a:schemeClr>
                </a:solidFill>
                <a:latin typeface="Montserrat"/>
              </a:rPr>
              <a:t>) – </a:t>
            </a:r>
            <a:r>
              <a:rPr lang="en-US" sz="3200" b="1" dirty="0">
                <a:solidFill>
                  <a:schemeClr val="accent1">
                    <a:lumMod val="75000"/>
                  </a:schemeClr>
                </a:solidFill>
                <a:latin typeface="Montserrat"/>
              </a:rPr>
              <a:t>Preserving Benefits for Foster Youth</a:t>
            </a:r>
          </a:p>
          <a:p>
            <a:pPr marL="485776" lvl="1"/>
            <a:r>
              <a:rPr lang="en-US" sz="3200" dirty="0">
                <a:solidFill>
                  <a:srgbClr val="000000"/>
                </a:solidFill>
                <a:latin typeface="Montserrat"/>
              </a:rPr>
              <a:t>Modernizes California’s child welfare system by requiring counties to:</a:t>
            </a:r>
          </a:p>
          <a:p>
            <a:pPr marL="1171576" lvl="1" indent="-685800">
              <a:buFont typeface="Arial" panose="020B0604020202020204" pitchFamily="34" charset="0"/>
              <a:buChar char="•"/>
            </a:pPr>
            <a:r>
              <a:rPr lang="en-US" sz="3200" b="1" dirty="0">
                <a:solidFill>
                  <a:srgbClr val="000000"/>
                </a:solidFill>
                <a:latin typeface="Montserrat"/>
              </a:rPr>
              <a:t>screen and apply for SSA benefits for youth in a timely manner upon entering care</a:t>
            </a:r>
            <a:r>
              <a:rPr lang="en-US" sz="3200" dirty="0">
                <a:solidFill>
                  <a:srgbClr val="000000"/>
                </a:solidFill>
                <a:latin typeface="Montserrat"/>
              </a:rPr>
              <a:t>;</a:t>
            </a:r>
          </a:p>
          <a:p>
            <a:pPr marL="1171576" lvl="1" indent="-685800">
              <a:buFont typeface="Arial" panose="020B0604020202020204" pitchFamily="34" charset="0"/>
              <a:buChar char="•"/>
            </a:pPr>
            <a:r>
              <a:rPr lang="en-US" sz="3200" b="1" dirty="0">
                <a:solidFill>
                  <a:srgbClr val="000000"/>
                </a:solidFill>
                <a:latin typeface="Montserrat"/>
              </a:rPr>
              <a:t>notify the youth and other stakeholders about the status of their application and benefits</a:t>
            </a:r>
            <a:r>
              <a:rPr lang="en-US" sz="3200" dirty="0">
                <a:solidFill>
                  <a:srgbClr val="000000"/>
                </a:solidFill>
                <a:latin typeface="Montserrat"/>
              </a:rPr>
              <a:t>;</a:t>
            </a:r>
          </a:p>
          <a:p>
            <a:pPr marL="1171576" lvl="1" indent="-685800">
              <a:buFont typeface="Arial" panose="020B0604020202020204" pitchFamily="34" charset="0"/>
              <a:buChar char="•"/>
            </a:pPr>
            <a:r>
              <a:rPr lang="en-US" sz="3200" b="1" dirty="0">
                <a:solidFill>
                  <a:srgbClr val="000000"/>
                </a:solidFill>
                <a:latin typeface="Montserrat"/>
              </a:rPr>
              <a:t>identify caring adults who might serve as the representative payee before requesting to be appointed as representative payee</a:t>
            </a:r>
            <a:r>
              <a:rPr lang="en-US" sz="3200" dirty="0">
                <a:solidFill>
                  <a:srgbClr val="000000"/>
                </a:solidFill>
                <a:latin typeface="Montserrat"/>
              </a:rPr>
              <a:t>; and</a:t>
            </a:r>
          </a:p>
          <a:p>
            <a:pPr marL="1171576" lvl="1" indent="-685800">
              <a:buFont typeface="Arial" panose="020B0604020202020204" pitchFamily="34" charset="0"/>
              <a:buChar char="•"/>
            </a:pPr>
            <a:r>
              <a:rPr lang="en-US" sz="3200" b="1" dirty="0">
                <a:solidFill>
                  <a:srgbClr val="000000"/>
                </a:solidFill>
                <a:latin typeface="Montserrat"/>
              </a:rPr>
              <a:t>use the money in the best interest of the child for unmet current needs and/or conserve remaining funds </a:t>
            </a:r>
            <a:r>
              <a:rPr lang="en-US" sz="3200" dirty="0">
                <a:solidFill>
                  <a:srgbClr val="000000"/>
                </a:solidFill>
                <a:latin typeface="Montserrat"/>
              </a:rPr>
              <a:t>in appropriate accounts for the child’s future use</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028700" y="1485904"/>
            <a:ext cx="15590520" cy="834390"/>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2023 Proposed Legislation</a:t>
            </a:r>
          </a:p>
        </p:txBody>
      </p:sp>
    </p:spTree>
    <p:extLst>
      <p:ext uri="{BB962C8B-B14F-4D97-AF65-F5344CB8AC3E}">
        <p14:creationId xmlns:p14="http://schemas.microsoft.com/office/powerpoint/2010/main" val="202034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38100"/>
            <a:ext cx="18288000" cy="1028700"/>
            <a:chOff x="0" y="0"/>
            <a:chExt cx="6671512" cy="375273"/>
          </a:xfrm>
        </p:grpSpPr>
        <p:sp>
          <p:nvSpPr>
            <p:cNvPr id="5" name="Freeform 5"/>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graphicFrame>
        <p:nvGraphicFramePr>
          <p:cNvPr id="6" name="Diagram 5">
            <a:extLst>
              <a:ext uri="{FF2B5EF4-FFF2-40B4-BE49-F238E27FC236}">
                <a16:creationId xmlns:a16="http://schemas.microsoft.com/office/drawing/2014/main" id="{24B9539C-2278-0F1E-6758-936CD279183F}"/>
              </a:ext>
            </a:extLst>
          </p:cNvPr>
          <p:cNvGraphicFramePr/>
          <p:nvPr>
            <p:extLst>
              <p:ext uri="{D42A27DB-BD31-4B8C-83A1-F6EECF244321}">
                <p14:modId xmlns:p14="http://schemas.microsoft.com/office/powerpoint/2010/main" val="321650036"/>
              </p:ext>
            </p:extLst>
          </p:nvPr>
        </p:nvGraphicFramePr>
        <p:xfrm>
          <a:off x="1219200" y="190500"/>
          <a:ext cx="15544800" cy="1037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4B56C-6BF3-E24F-177F-62EFA89D6418}"/>
              </a:ext>
            </a:extLst>
          </p:cNvPr>
          <p:cNvSpPr>
            <a:spLocks noGrp="1"/>
          </p:cNvSpPr>
          <p:nvPr>
            <p:ph type="title"/>
          </p:nvPr>
        </p:nvSpPr>
        <p:spPr>
          <a:xfrm>
            <a:off x="965202" y="965200"/>
            <a:ext cx="6930876" cy="5744093"/>
          </a:xfrm>
        </p:spPr>
        <p:txBody>
          <a:bodyPr vert="horz" lIns="91440" tIns="45720" rIns="91440" bIns="45720" rtlCol="0" anchor="b">
            <a:normAutofit/>
          </a:bodyPr>
          <a:lstStyle/>
          <a:p>
            <a:pPr>
              <a:lnSpc>
                <a:spcPct val="90000"/>
              </a:lnSpc>
            </a:pPr>
            <a:r>
              <a:rPr lang="en-US" sz="6600" dirty="0">
                <a:latin typeface="Montserrat Bold" panose="00000800000000000000" charset="0"/>
              </a:rPr>
              <a:t>Best Practices</a:t>
            </a:r>
          </a:p>
        </p:txBody>
      </p:sp>
      <p:sp>
        <p:nvSpPr>
          <p:cNvPr id="3" name="Text Placeholder 2">
            <a:extLst>
              <a:ext uri="{FF2B5EF4-FFF2-40B4-BE49-F238E27FC236}">
                <a16:creationId xmlns:a16="http://schemas.microsoft.com/office/drawing/2014/main" id="{3827BF99-61B8-EB2A-5661-A02E64F050A8}"/>
              </a:ext>
            </a:extLst>
          </p:cNvPr>
          <p:cNvSpPr>
            <a:spLocks noGrp="1"/>
          </p:cNvSpPr>
          <p:nvPr>
            <p:ph type="body" idx="1"/>
          </p:nvPr>
        </p:nvSpPr>
        <p:spPr>
          <a:xfrm>
            <a:off x="965200" y="7916526"/>
            <a:ext cx="6930876" cy="1163241"/>
          </a:xfrm>
        </p:spPr>
        <p:txBody>
          <a:bodyPr vert="horz" lIns="91440" tIns="45720" rIns="91440" bIns="45720" rtlCol="0">
            <a:noAutofit/>
          </a:bodyPr>
          <a:lstStyle/>
          <a:p>
            <a:pPr>
              <a:lnSpc>
                <a:spcPct val="90000"/>
              </a:lnSpc>
              <a:spcBef>
                <a:spcPts val="1000"/>
              </a:spcBef>
            </a:pPr>
            <a:r>
              <a:rPr lang="en-US" sz="4400" dirty="0">
                <a:solidFill>
                  <a:schemeClr val="tx1"/>
                </a:solidFill>
              </a:rPr>
              <a:t>Supporting Children and Youth in Accessing SSI Benefits</a:t>
            </a:r>
          </a:p>
        </p:txBody>
      </p:sp>
      <p:pic>
        <p:nvPicPr>
          <p:cNvPr id="5" name="Picture 4" descr="Five pre-teen children riding school bus">
            <a:extLst>
              <a:ext uri="{FF2B5EF4-FFF2-40B4-BE49-F238E27FC236}">
                <a16:creationId xmlns:a16="http://schemas.microsoft.com/office/drawing/2014/main" id="{325124E0-C7BF-A5EF-AD77-ED6D774AC6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78" r="27385"/>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780407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6478" y="2674415"/>
            <a:ext cx="17112545" cy="6834497"/>
          </a:xfrm>
          <a:prstGeom prst="rect">
            <a:avLst/>
          </a:prstGeom>
        </p:spPr>
        <p:txBody>
          <a:bodyPr lIns="0" tIns="0" rIns="0" bIns="0" rtlCol="0" anchor="t">
            <a:spAutoFit/>
          </a:bodyPr>
          <a:lstStyle/>
          <a:p>
            <a:pPr marL="928429" lvl="1" indent="-464215">
              <a:lnSpc>
                <a:spcPts val="6020"/>
              </a:lnSpc>
              <a:buFont typeface="Arial"/>
              <a:buChar char="•"/>
            </a:pPr>
            <a:r>
              <a:rPr lang="en-US" sz="4300" dirty="0">
                <a:solidFill>
                  <a:srgbClr val="68889F"/>
                </a:solidFill>
                <a:latin typeface="Montserrat Bold"/>
              </a:rPr>
              <a:t>Screen Early: </a:t>
            </a:r>
            <a:r>
              <a:rPr lang="en-US" sz="4300" dirty="0">
                <a:solidFill>
                  <a:srgbClr val="000000"/>
                </a:solidFill>
                <a:latin typeface="Montserrat"/>
              </a:rPr>
              <a:t>well before age 18 (childhood standard of eligibility are easier)</a:t>
            </a:r>
          </a:p>
          <a:p>
            <a:pPr>
              <a:lnSpc>
                <a:spcPts val="6020"/>
              </a:lnSpc>
            </a:pPr>
            <a:endParaRPr lang="en-US" sz="4300" dirty="0">
              <a:solidFill>
                <a:srgbClr val="000000"/>
              </a:solidFill>
              <a:latin typeface="Montserrat"/>
            </a:endParaRPr>
          </a:p>
          <a:p>
            <a:pPr marL="928429" lvl="1" indent="-464215">
              <a:lnSpc>
                <a:spcPts val="6020"/>
              </a:lnSpc>
              <a:buFont typeface="Arial"/>
              <a:buChar char="•"/>
            </a:pPr>
            <a:r>
              <a:rPr lang="en-US" sz="4300" dirty="0">
                <a:solidFill>
                  <a:srgbClr val="68889F"/>
                </a:solidFill>
                <a:latin typeface="Montserrat Bold"/>
              </a:rPr>
              <a:t>Screen within 3 months of entry</a:t>
            </a:r>
            <a:r>
              <a:rPr lang="en-US" sz="4300" dirty="0">
                <a:solidFill>
                  <a:srgbClr val="68889F"/>
                </a:solidFill>
                <a:latin typeface="Montserrat"/>
              </a:rPr>
              <a:t> </a:t>
            </a:r>
            <a:r>
              <a:rPr lang="en-US" sz="4300" dirty="0">
                <a:solidFill>
                  <a:srgbClr val="000000"/>
                </a:solidFill>
                <a:latin typeface="Montserrat"/>
              </a:rPr>
              <a:t>into foster care (and re-screen annually thereafter)</a:t>
            </a:r>
          </a:p>
          <a:p>
            <a:pPr>
              <a:lnSpc>
                <a:spcPts val="6020"/>
              </a:lnSpc>
            </a:pPr>
            <a:endParaRPr lang="en-US" sz="4300" dirty="0">
              <a:solidFill>
                <a:srgbClr val="000000"/>
              </a:solidFill>
              <a:latin typeface="Montserrat"/>
            </a:endParaRPr>
          </a:p>
          <a:p>
            <a:pPr marL="928429" lvl="1" indent="-464215">
              <a:lnSpc>
                <a:spcPts val="6020"/>
              </a:lnSpc>
              <a:buFont typeface="Arial"/>
              <a:buChar char="•"/>
            </a:pPr>
            <a:r>
              <a:rPr lang="en-US" sz="4300" dirty="0">
                <a:solidFill>
                  <a:srgbClr val="000000"/>
                </a:solidFill>
                <a:latin typeface="Montserrat"/>
              </a:rPr>
              <a:t>Make screening part of </a:t>
            </a:r>
            <a:r>
              <a:rPr lang="en-US" sz="4300" dirty="0">
                <a:solidFill>
                  <a:srgbClr val="68889F"/>
                </a:solidFill>
                <a:latin typeface="Montserrat Bold"/>
              </a:rPr>
              <a:t>CFT meetings/case plan updates</a:t>
            </a:r>
          </a:p>
          <a:p>
            <a:pPr>
              <a:lnSpc>
                <a:spcPts val="6020"/>
              </a:lnSpc>
            </a:pPr>
            <a:endParaRPr lang="en-US" sz="4300" dirty="0">
              <a:solidFill>
                <a:srgbClr val="000000"/>
              </a:solidFill>
              <a:latin typeface="Montserrat Bold"/>
            </a:endParaRPr>
          </a:p>
          <a:p>
            <a:pPr marL="928429" lvl="1" indent="-464215">
              <a:lnSpc>
                <a:spcPts val="6020"/>
              </a:lnSpc>
              <a:buFont typeface="Arial"/>
              <a:buChar char="•"/>
            </a:pPr>
            <a:r>
              <a:rPr lang="en-US" sz="4300" dirty="0">
                <a:solidFill>
                  <a:srgbClr val="68889F"/>
                </a:solidFill>
                <a:latin typeface="Montserrat"/>
              </a:rPr>
              <a:t>Screen for </a:t>
            </a:r>
            <a:r>
              <a:rPr lang="en-US" sz="4300" dirty="0">
                <a:solidFill>
                  <a:srgbClr val="68889F"/>
                </a:solidFill>
                <a:latin typeface="Montserrat Bold"/>
              </a:rPr>
              <a:t>ALL disabilities</a:t>
            </a:r>
            <a:r>
              <a:rPr lang="en-US" sz="4300" dirty="0">
                <a:solidFill>
                  <a:srgbClr val="000000"/>
                </a:solidFill>
                <a:latin typeface="Montserrat"/>
              </a:rPr>
              <a:t>, not only obvious ones</a:t>
            </a: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633799"/>
            <a:ext cx="15590520" cy="834336"/>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Screening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61879" y="3258020"/>
            <a:ext cx="14126824" cy="6104235"/>
          </a:xfrm>
          <a:prstGeom prst="rect">
            <a:avLst/>
          </a:prstGeom>
        </p:spPr>
        <p:txBody>
          <a:bodyPr lIns="0" tIns="0" rIns="0" bIns="0" rtlCol="0" anchor="t">
            <a:spAutoFit/>
          </a:bodyPr>
          <a:lstStyle/>
          <a:p>
            <a:pPr marL="685800" indent="-685800">
              <a:lnSpc>
                <a:spcPts val="7000"/>
              </a:lnSpc>
              <a:buFont typeface="Arial" panose="020B0604020202020204" pitchFamily="34" charset="0"/>
              <a:buChar char="•"/>
            </a:pPr>
            <a:r>
              <a:rPr lang="en-US" sz="5000" dirty="0">
                <a:solidFill>
                  <a:srgbClr val="000000"/>
                </a:solidFill>
                <a:latin typeface="Montserrat"/>
              </a:rPr>
              <a:t>Applications should be </a:t>
            </a:r>
            <a:r>
              <a:rPr lang="en-US" sz="5000" dirty="0">
                <a:solidFill>
                  <a:srgbClr val="68889F"/>
                </a:solidFill>
                <a:latin typeface="Montserrat Bold"/>
              </a:rPr>
              <a:t>submitted ideally within 2 months, but no later than 6 months from the date of screening</a:t>
            </a:r>
            <a:r>
              <a:rPr lang="en-US" sz="5000" dirty="0">
                <a:solidFill>
                  <a:srgbClr val="000000"/>
                </a:solidFill>
                <a:latin typeface="Montserrat"/>
              </a:rPr>
              <a:t>,  so the process can be completed before the youth reaches 18 or ages out of foster care (i.e., may mean screening prior to 16)</a:t>
            </a:r>
          </a:p>
          <a:p>
            <a:pPr>
              <a:lnSpc>
                <a:spcPts val="5600"/>
              </a:lnSpc>
              <a:spcBef>
                <a:spcPct val="0"/>
              </a:spcBef>
            </a:pPr>
            <a:endParaRPr lang="en-US" sz="50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1798784"/>
            <a:ext cx="15590520" cy="834390"/>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Applications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8740" y="3656172"/>
            <a:ext cx="15910560" cy="5206554"/>
          </a:xfrm>
          <a:prstGeom prst="rect">
            <a:avLst/>
          </a:prstGeom>
        </p:spPr>
        <p:txBody>
          <a:bodyPr lIns="0" tIns="0" rIns="0" bIns="0" rtlCol="0" anchor="t">
            <a:spAutoFit/>
          </a:bodyPr>
          <a:lstStyle/>
          <a:p>
            <a:pPr marL="685800" indent="-685800">
              <a:lnSpc>
                <a:spcPts val="7000"/>
              </a:lnSpc>
              <a:buFont typeface="Arial" panose="020B0604020202020204" pitchFamily="34" charset="0"/>
              <a:buChar char="•"/>
            </a:pPr>
            <a:r>
              <a:rPr lang="en-US" sz="5000" dirty="0">
                <a:solidFill>
                  <a:srgbClr val="68889F"/>
                </a:solidFill>
                <a:latin typeface="Montserrat Bold"/>
              </a:rPr>
              <a:t>Subject Matter Expert</a:t>
            </a:r>
            <a:r>
              <a:rPr lang="en-US" sz="5000" dirty="0">
                <a:solidFill>
                  <a:srgbClr val="68889F"/>
                </a:solidFill>
                <a:latin typeface="Montserrat"/>
              </a:rPr>
              <a:t> </a:t>
            </a:r>
            <a:r>
              <a:rPr lang="en-US" sz="5000" dirty="0">
                <a:solidFill>
                  <a:srgbClr val="000000"/>
                </a:solidFill>
                <a:latin typeface="Montserrat"/>
              </a:rPr>
              <a:t>should handle the entire SSI case, from the point of initial application through the conclusion of all appeals, with the Probation Officer or Social Worker providing support to collect all relevant documentation</a:t>
            </a:r>
          </a:p>
          <a:p>
            <a:pPr algn="ctr">
              <a:lnSpc>
                <a:spcPts val="5600"/>
              </a:lnSpc>
              <a:spcBef>
                <a:spcPct val="0"/>
              </a:spcBef>
            </a:pPr>
            <a:endParaRPr lang="en-US" sz="50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348740" y="2157466"/>
            <a:ext cx="15590520" cy="834390"/>
          </a:xfrm>
          <a:prstGeom prst="rect">
            <a:avLst/>
          </a:prstGeom>
        </p:spPr>
        <p:txBody>
          <a:bodyPr lIns="0" tIns="0" rIns="0" bIns="0" rtlCol="0" anchor="t">
            <a:spAutoFit/>
          </a:bodyPr>
          <a:lstStyle/>
          <a:p>
            <a:pPr algn="ctr">
              <a:lnSpc>
                <a:spcPts val="6480"/>
              </a:lnSpc>
            </a:pPr>
            <a:r>
              <a:rPr lang="en-US" sz="6000" dirty="0">
                <a:solidFill>
                  <a:srgbClr val="68889F"/>
                </a:solidFill>
                <a:latin typeface="Montserrat Semi-Bold"/>
              </a:rPr>
              <a:t>Subject Matter Expert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4644" y="2594339"/>
            <a:ext cx="15704656" cy="7083099"/>
          </a:xfrm>
          <a:prstGeom prst="rect">
            <a:avLst/>
          </a:prstGeom>
        </p:spPr>
        <p:txBody>
          <a:bodyPr lIns="0" tIns="0" rIns="0" bIns="0" rtlCol="0" anchor="t">
            <a:spAutoFit/>
          </a:bodyPr>
          <a:lstStyle/>
          <a:p>
            <a:pPr marL="971553" lvl="1" indent="-485777">
              <a:lnSpc>
                <a:spcPts val="6300"/>
              </a:lnSpc>
              <a:buFont typeface="Arial"/>
              <a:buChar char="•"/>
            </a:pPr>
            <a:r>
              <a:rPr lang="en-US" sz="4500" dirty="0">
                <a:solidFill>
                  <a:srgbClr val="000000"/>
                </a:solidFill>
                <a:latin typeface="Montserrat"/>
              </a:rPr>
              <a:t>Hiring or designating in-house Social Security disability experts and providing these staffers with exhaustive training</a:t>
            </a:r>
          </a:p>
          <a:p>
            <a:pPr>
              <a:lnSpc>
                <a:spcPts val="6300"/>
              </a:lnSpc>
            </a:pPr>
            <a:endParaRPr lang="en-US" sz="4500" dirty="0">
              <a:solidFill>
                <a:srgbClr val="000000"/>
              </a:solidFill>
              <a:latin typeface="Montserrat"/>
            </a:endParaRPr>
          </a:p>
          <a:p>
            <a:pPr marL="971553" lvl="1" indent="-485777">
              <a:lnSpc>
                <a:spcPts val="6300"/>
              </a:lnSpc>
              <a:buFont typeface="Arial"/>
              <a:buChar char="•"/>
            </a:pPr>
            <a:r>
              <a:rPr lang="en-US" sz="4500" dirty="0">
                <a:solidFill>
                  <a:srgbClr val="000000"/>
                </a:solidFill>
                <a:latin typeface="Montserrat"/>
              </a:rPr>
              <a:t>Contracting </a:t>
            </a:r>
            <a:r>
              <a:rPr lang="en-US" sz="4500">
                <a:solidFill>
                  <a:srgbClr val="000000"/>
                </a:solidFill>
                <a:latin typeface="Montserrat"/>
              </a:rPr>
              <a:t>with third </a:t>
            </a:r>
            <a:r>
              <a:rPr lang="en-US" sz="4500" dirty="0">
                <a:solidFill>
                  <a:srgbClr val="000000"/>
                </a:solidFill>
                <a:latin typeface="Montserrat"/>
              </a:rPr>
              <a:t>party experts who have the necessary experience and knowledge to handle Social Security disability matters on behalf of the County (full representation not just screen and file)</a:t>
            </a:r>
          </a:p>
          <a:p>
            <a:pPr>
              <a:lnSpc>
                <a:spcPts val="5600"/>
              </a:lnSpc>
              <a:spcBef>
                <a:spcPct val="0"/>
              </a:spcBef>
            </a:pPr>
            <a:endParaRPr lang="en-US" sz="4500" dirty="0">
              <a:solidFill>
                <a:srgbClr val="000000"/>
              </a:solidFill>
              <a:latin typeface="Montserrat"/>
            </a:endParaRPr>
          </a:p>
        </p:txBody>
      </p:sp>
      <p:grpSp>
        <p:nvGrpSpPr>
          <p:cNvPr id="3" name="Group 3"/>
          <p:cNvGrpSpPr/>
          <p:nvPr/>
        </p:nvGrpSpPr>
        <p:grpSpPr>
          <a:xfrm>
            <a:off x="0" y="0"/>
            <a:ext cx="18288000" cy="1028700"/>
            <a:chOff x="0" y="0"/>
            <a:chExt cx="6671512" cy="375273"/>
          </a:xfrm>
        </p:grpSpPr>
        <p:sp>
          <p:nvSpPr>
            <p:cNvPr id="4" name="Freeform 4"/>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5" name="TextBox 5"/>
          <p:cNvSpPr txBox="1"/>
          <p:nvPr/>
        </p:nvSpPr>
        <p:spPr>
          <a:xfrm>
            <a:off x="1028700" y="1438278"/>
            <a:ext cx="16230600" cy="834390"/>
          </a:xfrm>
          <a:prstGeom prst="rect">
            <a:avLst/>
          </a:prstGeom>
        </p:spPr>
        <p:txBody>
          <a:bodyPr lIns="0" tIns="0" rIns="0" bIns="0" rtlCol="0" anchor="t">
            <a:spAutoFit/>
          </a:bodyPr>
          <a:lstStyle/>
          <a:p>
            <a:pPr algn="ctr">
              <a:lnSpc>
                <a:spcPts val="6480"/>
              </a:lnSpc>
              <a:spcBef>
                <a:spcPct val="0"/>
              </a:spcBef>
            </a:pPr>
            <a:r>
              <a:rPr lang="en-US" sz="6000">
                <a:solidFill>
                  <a:srgbClr val="68889F"/>
                </a:solidFill>
                <a:latin typeface="Montserrat Semi-Bold"/>
              </a:rPr>
              <a:t>Models for Competent Representation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playing with seashells">
            <a:extLst>
              <a:ext uri="{FF2B5EF4-FFF2-40B4-BE49-F238E27FC236}">
                <a16:creationId xmlns:a16="http://schemas.microsoft.com/office/drawing/2014/main" id="{AC4795CD-D37D-3538-B0D9-B1DA4CC7CB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884"/>
          <a:stretch/>
        </p:blipFill>
        <p:spPr>
          <a:xfrm>
            <a:off x="1" y="10"/>
            <a:ext cx="14510083" cy="10286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96612E-D232-43CB-1525-75638EBFBBF5}"/>
              </a:ext>
            </a:extLst>
          </p:cNvPr>
          <p:cNvSpPr>
            <a:spLocks noGrp="1"/>
          </p:cNvSpPr>
          <p:nvPr>
            <p:ph type="title"/>
          </p:nvPr>
        </p:nvSpPr>
        <p:spPr>
          <a:xfrm>
            <a:off x="11297415" y="547687"/>
            <a:ext cx="5733283" cy="2849868"/>
          </a:xfrm>
        </p:spPr>
        <p:txBody>
          <a:bodyPr>
            <a:normAutofit/>
          </a:bodyPr>
          <a:lstStyle/>
          <a:p>
            <a:r>
              <a:rPr lang="en-US" sz="6000">
                <a:latin typeface="Montserrat Bold" panose="00000800000000000000" charset="0"/>
              </a:rPr>
              <a:t>Resources</a:t>
            </a:r>
          </a:p>
        </p:txBody>
      </p:sp>
      <p:sp>
        <p:nvSpPr>
          <p:cNvPr id="3" name="Content Placeholder 2">
            <a:extLst>
              <a:ext uri="{FF2B5EF4-FFF2-40B4-BE49-F238E27FC236}">
                <a16:creationId xmlns:a16="http://schemas.microsoft.com/office/drawing/2014/main" id="{55304C45-4693-08B6-45FD-E329901D6DE1}"/>
              </a:ext>
            </a:extLst>
          </p:cNvPr>
          <p:cNvSpPr>
            <a:spLocks noGrp="1"/>
          </p:cNvSpPr>
          <p:nvPr>
            <p:ph idx="1"/>
          </p:nvPr>
        </p:nvSpPr>
        <p:spPr>
          <a:xfrm>
            <a:off x="11297415" y="2857500"/>
            <a:ext cx="5733283" cy="7239000"/>
          </a:xfrm>
        </p:spPr>
        <p:txBody>
          <a:bodyPr>
            <a:noAutofit/>
          </a:bodyPr>
          <a:lstStyle/>
          <a:p>
            <a:pPr marL="0" indent="0">
              <a:lnSpc>
                <a:spcPct val="90000"/>
              </a:lnSpc>
              <a:buNone/>
            </a:pPr>
            <a:r>
              <a:rPr lang="en-US" sz="2000" dirty="0">
                <a:latin typeface="Montserrat Light" panose="020B0604020202020204" pitchFamily="2" charset="0"/>
              </a:rPr>
              <a:t>Social Security Administration – </a:t>
            </a:r>
            <a:r>
              <a:rPr lang="en-US" sz="2000" b="1" dirty="0">
                <a:latin typeface="Montserrat Light" panose="020B0604020202020204" pitchFamily="2" charset="0"/>
              </a:rPr>
              <a:t>Get Started to Apply for SSI </a:t>
            </a:r>
            <a:r>
              <a:rPr lang="en-US" sz="2000" dirty="0">
                <a:latin typeface="Montserrat Light" panose="020B0604020202020204" pitchFamily="2" charset="0"/>
                <a:hlinkClick r:id="rId4"/>
              </a:rPr>
              <a:t>https://www.ssa.gov/benefits/ssi/start.html</a:t>
            </a:r>
            <a:endParaRPr lang="en-US" sz="2000" dirty="0">
              <a:latin typeface="Montserrat Light" panose="020B0604020202020204" pitchFamily="2" charset="0"/>
            </a:endParaRPr>
          </a:p>
          <a:p>
            <a:pPr marL="0" indent="0">
              <a:lnSpc>
                <a:spcPct val="90000"/>
              </a:lnSpc>
              <a:buNone/>
            </a:pPr>
            <a:endParaRPr lang="en-US" sz="2000" dirty="0">
              <a:latin typeface="Montserrat Light" panose="020B0604020202020204" pitchFamily="2" charset="0"/>
            </a:endParaRPr>
          </a:p>
          <a:p>
            <a:pPr marL="0" indent="0">
              <a:lnSpc>
                <a:spcPct val="90000"/>
              </a:lnSpc>
              <a:buNone/>
            </a:pPr>
            <a:r>
              <a:rPr lang="en-US" sz="2000" dirty="0">
                <a:latin typeface="Montserrat Light" panose="020B0604020202020204" pitchFamily="2" charset="0"/>
              </a:rPr>
              <a:t>Youth Law Center – </a:t>
            </a:r>
            <a:r>
              <a:rPr lang="en-US" sz="2000" b="1" dirty="0">
                <a:latin typeface="Montserrat Light" panose="020B0604020202020204" pitchFamily="2" charset="0"/>
              </a:rPr>
              <a:t>Overview of SB 187: Updates to Foster Youth Rights Regarding Supplemental Security Income</a:t>
            </a:r>
            <a:r>
              <a:rPr lang="en-US" sz="2000" dirty="0">
                <a:latin typeface="Montserrat Light" panose="020B0604020202020204" pitchFamily="2" charset="0"/>
              </a:rPr>
              <a:t>  </a:t>
            </a:r>
            <a:r>
              <a:rPr lang="en-US" sz="2000" dirty="0">
                <a:latin typeface="Montserrat Light" panose="020B0604020202020204" pitchFamily="2" charset="0"/>
                <a:hlinkClick r:id="rId5"/>
              </a:rPr>
              <a:t>https://ylc.org/resource/fact-sheet-overview-of-sb-187-updates-to-foster-youth-rights-regarding-supplemental-security-income-ss</a:t>
            </a:r>
            <a:endParaRPr lang="en-US" sz="2000" dirty="0">
              <a:latin typeface="Montserrat Light" panose="020B0604020202020204" pitchFamily="2" charset="0"/>
            </a:endParaRPr>
          </a:p>
          <a:p>
            <a:pPr marL="0" indent="0">
              <a:lnSpc>
                <a:spcPct val="90000"/>
              </a:lnSpc>
              <a:buNone/>
            </a:pPr>
            <a:endParaRPr lang="en-US" sz="2000" dirty="0">
              <a:latin typeface="Montserrat Light" panose="020B0604020202020204" pitchFamily="2" charset="0"/>
            </a:endParaRPr>
          </a:p>
          <a:p>
            <a:pPr marL="0" indent="0">
              <a:lnSpc>
                <a:spcPct val="90000"/>
              </a:lnSpc>
              <a:buNone/>
            </a:pPr>
            <a:r>
              <a:rPr lang="en-US" sz="2000" dirty="0">
                <a:latin typeface="Montserrat Light" panose="020B0604020202020204" pitchFamily="2" charset="0"/>
              </a:rPr>
              <a:t>Alliance for Children’s Rights – </a:t>
            </a:r>
            <a:r>
              <a:rPr lang="en-US" sz="2000" b="1" dirty="0">
                <a:latin typeface="Montserrat Light" panose="020B0604020202020204" pitchFamily="2" charset="0"/>
              </a:rPr>
              <a:t>Building A Strong SSI Application for Children in Foster Care</a:t>
            </a:r>
            <a:r>
              <a:rPr lang="en-US" sz="2000" dirty="0">
                <a:latin typeface="Montserrat Light" panose="020B0604020202020204" pitchFamily="2" charset="0"/>
              </a:rPr>
              <a:t> </a:t>
            </a:r>
            <a:r>
              <a:rPr lang="en-US" sz="2000" dirty="0">
                <a:latin typeface="Montserrat Light" panose="020B0604020202020204" pitchFamily="2" charset="0"/>
                <a:hlinkClick r:id="rId6"/>
              </a:rPr>
              <a:t>BuildingStrongSSIapplication_children_GUIDE.pdf (allianceforchildrensrights.org)</a:t>
            </a:r>
            <a:endParaRPr lang="en-US" sz="2000" dirty="0">
              <a:latin typeface="Montserrat Light" panose="020B0604020202020204" pitchFamily="2" charset="0"/>
            </a:endParaRPr>
          </a:p>
          <a:p>
            <a:pPr marL="0" indent="0">
              <a:lnSpc>
                <a:spcPct val="90000"/>
              </a:lnSpc>
              <a:buNone/>
            </a:pPr>
            <a:r>
              <a:rPr lang="en-US" sz="2000" b="1" dirty="0">
                <a:latin typeface="Montserrat Light" panose="020B0604020202020204" pitchFamily="2" charset="0"/>
              </a:rPr>
              <a:t>Building a Strong SSI Application for TAY</a:t>
            </a:r>
            <a:r>
              <a:rPr lang="en-US" sz="2000" dirty="0">
                <a:latin typeface="Montserrat Light" panose="020B0604020202020204" pitchFamily="2" charset="0"/>
              </a:rPr>
              <a:t> </a:t>
            </a:r>
            <a:r>
              <a:rPr lang="en-US" sz="2000" dirty="0">
                <a:latin typeface="Montserrat Light" panose="020B0604020202020204" pitchFamily="2" charset="0"/>
                <a:hlinkClick r:id="rId7"/>
              </a:rPr>
              <a:t>BuildingStrongSSIapplication_GUIDE_2021.pdf (allianceforchildrensrights.org)</a:t>
            </a:r>
            <a:endParaRPr lang="en-US" sz="2000" dirty="0">
              <a:latin typeface="Montserrat Light" panose="020B0604020202020204" pitchFamily="2" charset="0"/>
            </a:endParaRPr>
          </a:p>
          <a:p>
            <a:pPr marL="0" indent="0">
              <a:lnSpc>
                <a:spcPct val="90000"/>
              </a:lnSpc>
              <a:buNone/>
            </a:pPr>
            <a:r>
              <a:rPr lang="en-US" sz="2000" b="1" dirty="0">
                <a:latin typeface="Montserrat Light" panose="020B0604020202020204" pitchFamily="2" charset="0"/>
              </a:rPr>
              <a:t>Applicant Key Summary &amp; Info Summary Template  </a:t>
            </a:r>
            <a:r>
              <a:rPr lang="en-US" sz="2000" dirty="0">
                <a:latin typeface="Montserrat Light" panose="020B0604020202020204" pitchFamily="2" charset="0"/>
                <a:hlinkClick r:id="rId8"/>
              </a:rPr>
              <a:t>ApplicantKeyInfoSummary-1.docx (live.com)</a:t>
            </a:r>
            <a:endParaRPr lang="en-US" sz="2000" dirty="0">
              <a:latin typeface="Montserrat Light" panose="020B0604020202020204" pitchFamily="2" charset="0"/>
            </a:endParaRPr>
          </a:p>
          <a:p>
            <a:pPr marL="0" indent="0">
              <a:lnSpc>
                <a:spcPct val="90000"/>
              </a:lnSpc>
              <a:buNone/>
            </a:pPr>
            <a:endParaRPr lang="en-US" sz="2000" dirty="0">
              <a:latin typeface="Montserrat" panose="00000500000000000000" pitchFamily="2" charset="0"/>
            </a:endParaRPr>
          </a:p>
          <a:p>
            <a:pPr marL="0" indent="0">
              <a:lnSpc>
                <a:spcPct val="90000"/>
              </a:lnSpc>
              <a:buNone/>
            </a:pPr>
            <a:r>
              <a:rPr lang="en-US" sz="2000" dirty="0"/>
              <a:t> </a:t>
            </a:r>
            <a:endParaRPr lang="en-US" sz="2000" dirty="0">
              <a:latin typeface="Montserrat" panose="00000500000000000000" pitchFamily="2" charset="0"/>
            </a:endParaRPr>
          </a:p>
          <a:p>
            <a:pPr marL="0" indent="0">
              <a:lnSpc>
                <a:spcPct val="90000"/>
              </a:lnSpc>
              <a:buNone/>
            </a:pPr>
            <a:endParaRPr lang="en-US" sz="2000" dirty="0">
              <a:latin typeface="Montserrat" panose="00000500000000000000" pitchFamily="2" charset="0"/>
            </a:endParaRPr>
          </a:p>
        </p:txBody>
      </p:sp>
    </p:spTree>
    <p:extLst>
      <p:ext uri="{BB962C8B-B14F-4D97-AF65-F5344CB8AC3E}">
        <p14:creationId xmlns:p14="http://schemas.microsoft.com/office/powerpoint/2010/main" val="11250066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4E1D66-0A49-43F1-A396-2C81D76E2577}"/>
              </a:ext>
            </a:extLst>
          </p:cNvPr>
          <p:cNvSpPr txBox="1"/>
          <p:nvPr/>
        </p:nvSpPr>
        <p:spPr>
          <a:xfrm>
            <a:off x="7937019" y="8700019"/>
            <a:ext cx="9800453" cy="731340"/>
          </a:xfrm>
          <a:prstGeom prst="rect">
            <a:avLst/>
          </a:prstGeom>
        </p:spPr>
        <p:txBody>
          <a:bodyPr vert="horz" lIns="0" tIns="51435" rIns="0" bIns="51435" rtlCol="0">
            <a:noAutofit/>
          </a:bodyPr>
          <a:lstStyle/>
          <a:p>
            <a:pPr defTabSz="771525">
              <a:spcBef>
                <a:spcPts val="507"/>
              </a:spcBef>
              <a:spcAft>
                <a:spcPts val="1013"/>
              </a:spcAft>
            </a:pPr>
            <a:r>
              <a:rPr lang="en-US" sz="2250" i="1" dirty="0">
                <a:solidFill>
                  <a:schemeClr val="accent1">
                    <a:lumMod val="75000"/>
                  </a:schemeClr>
                </a:solidFill>
                <a:latin typeface="Meiryo" panose="020B0604030504040204" pitchFamily="34" charset="-128"/>
                <a:ea typeface="Meiryo" panose="020B0604030504040204" pitchFamily="34" charset="-128"/>
              </a:rPr>
              <a:t>Webinar resources, including recording and supplemental materials, will be posted at https://allianceforchildrensrights.org/resources</a:t>
            </a:r>
            <a:r>
              <a:rPr lang="en-US" sz="3150" i="1" dirty="0">
                <a:solidFill>
                  <a:schemeClr val="accent1">
                    <a:lumMod val="75000"/>
                  </a:schemeClr>
                </a:solidFill>
                <a:latin typeface="Meiryo" panose="020B0604030504040204" pitchFamily="34" charset="-128"/>
                <a:ea typeface="Meiryo" panose="020B0604030504040204" pitchFamily="34" charset="-128"/>
              </a:rPr>
              <a:t>/</a:t>
            </a:r>
            <a:endParaRPr lang="en-US" sz="4200" i="1" dirty="0">
              <a:solidFill>
                <a:schemeClr val="accent1">
                  <a:lumMod val="75000"/>
                </a:schemeClr>
              </a:solidFill>
              <a:latin typeface="Meiryo" panose="020B0604030504040204" pitchFamily="34" charset="-128"/>
              <a:ea typeface="Meiryo" panose="020B0604030504040204" pitchFamily="34" charset="-128"/>
            </a:endParaRPr>
          </a:p>
        </p:txBody>
      </p:sp>
      <p:pic>
        <p:nvPicPr>
          <p:cNvPr id="8" name="Picture 7" descr="A close up of a sign&#10;&#10;Description automatically generated">
            <a:extLst>
              <a:ext uri="{FF2B5EF4-FFF2-40B4-BE49-F238E27FC236}">
                <a16:creationId xmlns:a16="http://schemas.microsoft.com/office/drawing/2014/main" id="{57D96844-5DC8-4F17-90B0-38268611FC12}"/>
              </a:ext>
            </a:extLst>
          </p:cNvPr>
          <p:cNvPicPr>
            <a:picLocks noChangeAspect="1"/>
          </p:cNvPicPr>
          <p:nvPr/>
        </p:nvPicPr>
        <p:blipFill>
          <a:blip r:embed="rId3"/>
          <a:stretch>
            <a:fillRect/>
          </a:stretch>
        </p:blipFill>
        <p:spPr>
          <a:xfrm>
            <a:off x="1143000" y="1028700"/>
            <a:ext cx="5067756" cy="1671330"/>
          </a:xfrm>
          <a:prstGeom prst="rect">
            <a:avLst/>
          </a:prstGeom>
        </p:spPr>
      </p:pic>
      <p:pic>
        <p:nvPicPr>
          <p:cNvPr id="7" name="Picture 4" descr="Youth Law Center logo">
            <a:extLst>
              <a:ext uri="{FF2B5EF4-FFF2-40B4-BE49-F238E27FC236}">
                <a16:creationId xmlns:a16="http://schemas.microsoft.com/office/drawing/2014/main" id="{2625F01D-A185-2569-95C7-960460A3B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134100"/>
            <a:ext cx="7053928" cy="1791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B78EDF3-8785-403C-641E-4C6B5F5C1371}"/>
              </a:ext>
            </a:extLst>
          </p:cNvPr>
          <p:cNvPicPr>
            <a:picLocks noChangeAspect="1"/>
          </p:cNvPicPr>
          <p:nvPr/>
        </p:nvPicPr>
        <p:blipFill>
          <a:blip r:embed="rId5"/>
          <a:srcRect t="14356" b="20505"/>
          <a:stretch>
            <a:fillRect/>
          </a:stretch>
        </p:blipFill>
        <p:spPr>
          <a:xfrm>
            <a:off x="2499638" y="3690041"/>
            <a:ext cx="15788362" cy="2056835"/>
          </a:xfrm>
          <a:prstGeom prst="rect">
            <a:avLst/>
          </a:prstGeom>
        </p:spPr>
      </p:pic>
    </p:spTree>
    <p:extLst>
      <p:ext uri="{BB962C8B-B14F-4D97-AF65-F5344CB8AC3E}">
        <p14:creationId xmlns:p14="http://schemas.microsoft.com/office/powerpoint/2010/main" val="499194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6671512" cy="375273"/>
          </a:xfrm>
        </p:grpSpPr>
        <p:sp>
          <p:nvSpPr>
            <p:cNvPr id="3" name="Freeform 3"/>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4" name="TextBox 4"/>
          <p:cNvSpPr txBox="1"/>
          <p:nvPr/>
        </p:nvSpPr>
        <p:spPr>
          <a:xfrm>
            <a:off x="2819399" y="2706370"/>
            <a:ext cx="14024129" cy="6603731"/>
          </a:xfrm>
          <a:prstGeom prst="rect">
            <a:avLst/>
          </a:prstGeom>
        </p:spPr>
        <p:txBody>
          <a:bodyPr wrap="square" lIns="0" tIns="0" rIns="0" bIns="0" rtlCol="0" anchor="t">
            <a:spAutoFit/>
          </a:bodyPr>
          <a:lstStyle/>
          <a:p>
            <a:pPr>
              <a:lnSpc>
                <a:spcPts val="5879"/>
              </a:lnSpc>
            </a:pPr>
            <a:endParaRPr dirty="0"/>
          </a:p>
          <a:p>
            <a:pPr marL="906778" lvl="1" indent="-453389">
              <a:lnSpc>
                <a:spcPts val="5879"/>
              </a:lnSpc>
              <a:buFont typeface="Arial"/>
              <a:buChar char="•"/>
            </a:pPr>
            <a:r>
              <a:rPr lang="en-US" sz="3200" dirty="0">
                <a:solidFill>
                  <a:srgbClr val="000000"/>
                </a:solidFill>
                <a:latin typeface="Montserrat Medium" panose="00000600000000000000" pitchFamily="2" charset="0"/>
              </a:rPr>
              <a:t>79.8% experienced fewer psychiatric emergency events</a:t>
            </a:r>
          </a:p>
          <a:p>
            <a:pPr>
              <a:lnSpc>
                <a:spcPts val="5879"/>
              </a:lnSpc>
            </a:pPr>
            <a:endParaRPr lang="en-US" sz="3200" dirty="0">
              <a:solidFill>
                <a:srgbClr val="000000"/>
              </a:solidFill>
              <a:latin typeface="Montserrat Medium" panose="00000600000000000000" pitchFamily="2" charset="0"/>
            </a:endParaRPr>
          </a:p>
          <a:p>
            <a:pPr marL="906778" lvl="1" indent="-453389">
              <a:lnSpc>
                <a:spcPts val="5879"/>
              </a:lnSpc>
              <a:buFont typeface="Arial"/>
              <a:buChar char="•"/>
            </a:pPr>
            <a:r>
              <a:rPr lang="en-US" sz="3200" dirty="0">
                <a:solidFill>
                  <a:srgbClr val="000000"/>
                </a:solidFill>
                <a:latin typeface="Montserrat Medium" panose="00000600000000000000" pitchFamily="2" charset="0"/>
              </a:rPr>
              <a:t>80.6% experienced fewer psychiatric inpatient stays</a:t>
            </a:r>
          </a:p>
          <a:p>
            <a:pPr>
              <a:lnSpc>
                <a:spcPts val="5879"/>
              </a:lnSpc>
            </a:pPr>
            <a:endParaRPr lang="en-US" sz="3200" dirty="0">
              <a:solidFill>
                <a:srgbClr val="000000"/>
              </a:solidFill>
              <a:latin typeface="Montserrat Medium" panose="00000600000000000000" pitchFamily="2" charset="0"/>
            </a:endParaRPr>
          </a:p>
          <a:p>
            <a:pPr marL="906778" lvl="1" indent="-453389">
              <a:lnSpc>
                <a:spcPts val="5879"/>
              </a:lnSpc>
              <a:buFont typeface="Arial"/>
              <a:buChar char="•"/>
            </a:pPr>
            <a:r>
              <a:rPr lang="en-US" sz="3200" dirty="0">
                <a:solidFill>
                  <a:srgbClr val="000000"/>
                </a:solidFill>
                <a:latin typeface="Montserrat Medium" panose="00000600000000000000" pitchFamily="2" charset="0"/>
              </a:rPr>
              <a:t>70.9% experienced fewer incarcerations</a:t>
            </a:r>
          </a:p>
          <a:p>
            <a:pPr>
              <a:lnSpc>
                <a:spcPts val="5879"/>
              </a:lnSpc>
            </a:pPr>
            <a:endParaRPr lang="en-US" sz="3200" dirty="0">
              <a:solidFill>
                <a:srgbClr val="000000"/>
              </a:solidFill>
              <a:latin typeface="Montserrat Medium" panose="00000600000000000000" pitchFamily="2" charset="0"/>
            </a:endParaRPr>
          </a:p>
          <a:p>
            <a:pPr>
              <a:lnSpc>
                <a:spcPts val="5879"/>
              </a:lnSpc>
            </a:pPr>
            <a:endParaRPr lang="en-US" sz="3200" dirty="0">
              <a:solidFill>
                <a:srgbClr val="000000"/>
              </a:solidFill>
              <a:latin typeface="Montserrat Medium" panose="00000600000000000000" pitchFamily="2" charset="0"/>
            </a:endParaRPr>
          </a:p>
          <a:p>
            <a:pPr algn="ctr">
              <a:lnSpc>
                <a:spcPts val="5180"/>
              </a:lnSpc>
            </a:pPr>
            <a:r>
              <a:rPr lang="en-US" sz="2000" dirty="0">
                <a:solidFill>
                  <a:srgbClr val="000000"/>
                </a:solidFill>
                <a:latin typeface="Montserrat Medium" panose="00000600000000000000" pitchFamily="2" charset="0"/>
              </a:rPr>
              <a:t>*Based on survey of adults represented by  Alameda County legal services programs</a:t>
            </a:r>
          </a:p>
        </p:txBody>
      </p:sp>
      <p:sp>
        <p:nvSpPr>
          <p:cNvPr id="5" name="TextBox 5"/>
          <p:cNvSpPr txBox="1"/>
          <p:nvPr/>
        </p:nvSpPr>
        <p:spPr>
          <a:xfrm>
            <a:off x="533400" y="1706811"/>
            <a:ext cx="16520160" cy="1028694"/>
          </a:xfrm>
          <a:prstGeom prst="rect">
            <a:avLst/>
          </a:prstGeom>
        </p:spPr>
        <p:txBody>
          <a:bodyPr lIns="0" tIns="0" rIns="0" bIns="0" rtlCol="0" anchor="t">
            <a:spAutoFit/>
          </a:bodyPr>
          <a:lstStyle/>
          <a:p>
            <a:pPr>
              <a:lnSpc>
                <a:spcPts val="8400"/>
              </a:lnSpc>
            </a:pPr>
            <a:r>
              <a:rPr lang="en-US" sz="6000" dirty="0">
                <a:solidFill>
                  <a:srgbClr val="68889F"/>
                </a:solidFill>
                <a:latin typeface="Montserrat Semi-Bold"/>
              </a:rPr>
              <a:t>Clients Approved for SSI Benefits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65888" y="3695700"/>
            <a:ext cx="4554038" cy="5960317"/>
            <a:chOff x="0" y="0"/>
            <a:chExt cx="3525957" cy="4614767"/>
          </a:xfrm>
        </p:grpSpPr>
        <p:sp>
          <p:nvSpPr>
            <p:cNvPr id="3" name="Freeform 3"/>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68889F"/>
            </a:solidFill>
          </p:spPr>
        </p:sp>
      </p:grpSp>
      <p:sp>
        <p:nvSpPr>
          <p:cNvPr id="4" name="TextBox 4"/>
          <p:cNvSpPr txBox="1"/>
          <p:nvPr/>
        </p:nvSpPr>
        <p:spPr>
          <a:xfrm>
            <a:off x="2203311" y="6445513"/>
            <a:ext cx="3879192" cy="2646680"/>
          </a:xfrm>
          <a:prstGeom prst="rect">
            <a:avLst/>
          </a:prstGeom>
        </p:spPr>
        <p:txBody>
          <a:bodyPr lIns="0" tIns="0" rIns="0" bIns="0" rtlCol="0" anchor="t">
            <a:spAutoFit/>
          </a:bodyPr>
          <a:lstStyle/>
          <a:p>
            <a:pPr marL="0" lvl="0" indent="0" algn="ctr">
              <a:lnSpc>
                <a:spcPts val="5320"/>
              </a:lnSpc>
              <a:spcBef>
                <a:spcPct val="0"/>
              </a:spcBef>
            </a:pPr>
            <a:r>
              <a:rPr lang="en-US" sz="3800">
                <a:solidFill>
                  <a:srgbClr val="FFFFFF"/>
                </a:solidFill>
                <a:latin typeface="Montserrat Semi-Bold"/>
              </a:rPr>
              <a:t>Social Security Disability Insurance (SSDI)</a:t>
            </a:r>
          </a:p>
        </p:txBody>
      </p:sp>
      <p:grpSp>
        <p:nvGrpSpPr>
          <p:cNvPr id="5" name="Group 5"/>
          <p:cNvGrpSpPr/>
          <p:nvPr/>
        </p:nvGrpSpPr>
        <p:grpSpPr>
          <a:xfrm>
            <a:off x="3612221" y="4753358"/>
            <a:ext cx="1061372" cy="106137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7" name="TextBox 7"/>
          <p:cNvSpPr txBox="1"/>
          <p:nvPr/>
        </p:nvSpPr>
        <p:spPr>
          <a:xfrm>
            <a:off x="3612221" y="4887614"/>
            <a:ext cx="1061372" cy="669036"/>
          </a:xfrm>
          <a:prstGeom prst="rect">
            <a:avLst/>
          </a:prstGeom>
        </p:spPr>
        <p:txBody>
          <a:bodyPr lIns="0" tIns="0" rIns="0" bIns="0" rtlCol="0" anchor="t">
            <a:spAutoFit/>
          </a:bodyPr>
          <a:lstStyle/>
          <a:p>
            <a:pPr algn="ctr">
              <a:lnSpc>
                <a:spcPts val="5652"/>
              </a:lnSpc>
            </a:pPr>
            <a:r>
              <a:rPr lang="en-US" sz="3600">
                <a:solidFill>
                  <a:srgbClr val="000000"/>
                </a:solidFill>
                <a:latin typeface="Montserrat Semi-Bold"/>
              </a:rPr>
              <a:t>1</a:t>
            </a:r>
          </a:p>
        </p:txBody>
      </p:sp>
      <p:grpSp>
        <p:nvGrpSpPr>
          <p:cNvPr id="8" name="Group 8"/>
          <p:cNvGrpSpPr/>
          <p:nvPr/>
        </p:nvGrpSpPr>
        <p:grpSpPr>
          <a:xfrm>
            <a:off x="6866981" y="3695700"/>
            <a:ext cx="4554038" cy="5960317"/>
            <a:chOff x="0" y="0"/>
            <a:chExt cx="3525957" cy="4614767"/>
          </a:xfrm>
        </p:grpSpPr>
        <p:sp>
          <p:nvSpPr>
            <p:cNvPr id="9" name="Freeform 9"/>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68889F"/>
            </a:solidFill>
          </p:spPr>
        </p:sp>
      </p:grpSp>
      <p:sp>
        <p:nvSpPr>
          <p:cNvPr id="10" name="TextBox 10"/>
          <p:cNvSpPr txBox="1"/>
          <p:nvPr/>
        </p:nvSpPr>
        <p:spPr>
          <a:xfrm>
            <a:off x="7204404" y="6445513"/>
            <a:ext cx="3879192" cy="2646680"/>
          </a:xfrm>
          <a:prstGeom prst="rect">
            <a:avLst/>
          </a:prstGeom>
        </p:spPr>
        <p:txBody>
          <a:bodyPr lIns="0" tIns="0" rIns="0" bIns="0" rtlCol="0" anchor="t">
            <a:spAutoFit/>
          </a:bodyPr>
          <a:lstStyle/>
          <a:p>
            <a:pPr algn="ctr">
              <a:lnSpc>
                <a:spcPts val="5320"/>
              </a:lnSpc>
            </a:pPr>
            <a:r>
              <a:rPr lang="en-US" sz="3800">
                <a:solidFill>
                  <a:srgbClr val="FFFFFF"/>
                </a:solidFill>
                <a:latin typeface="Montserrat Semi-Bold"/>
              </a:rPr>
              <a:t>Supplemental Security Income</a:t>
            </a:r>
          </a:p>
          <a:p>
            <a:pPr marL="0" lvl="0" indent="0" algn="ctr">
              <a:lnSpc>
                <a:spcPts val="5320"/>
              </a:lnSpc>
              <a:spcBef>
                <a:spcPct val="0"/>
              </a:spcBef>
            </a:pPr>
            <a:r>
              <a:rPr lang="en-US" sz="3800">
                <a:solidFill>
                  <a:srgbClr val="FFFFFF"/>
                </a:solidFill>
                <a:latin typeface="Montserrat Semi-Bold"/>
              </a:rPr>
              <a:t>(SSI)</a:t>
            </a:r>
          </a:p>
        </p:txBody>
      </p:sp>
      <p:grpSp>
        <p:nvGrpSpPr>
          <p:cNvPr id="11" name="Group 11"/>
          <p:cNvGrpSpPr/>
          <p:nvPr/>
        </p:nvGrpSpPr>
        <p:grpSpPr>
          <a:xfrm>
            <a:off x="8606842" y="4753358"/>
            <a:ext cx="1061372" cy="106137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3" name="TextBox 13"/>
          <p:cNvSpPr txBox="1"/>
          <p:nvPr/>
        </p:nvSpPr>
        <p:spPr>
          <a:xfrm>
            <a:off x="8613314" y="4839508"/>
            <a:ext cx="1061372" cy="664383"/>
          </a:xfrm>
          <a:prstGeom prst="rect">
            <a:avLst/>
          </a:prstGeom>
        </p:spPr>
        <p:txBody>
          <a:bodyPr lIns="0" tIns="0" rIns="0" bIns="0" rtlCol="0" anchor="t">
            <a:spAutoFit/>
          </a:bodyPr>
          <a:lstStyle/>
          <a:p>
            <a:pPr marL="0" lvl="1" indent="0" algn="ctr">
              <a:lnSpc>
                <a:spcPts val="5651"/>
              </a:lnSpc>
              <a:spcBef>
                <a:spcPct val="0"/>
              </a:spcBef>
            </a:pPr>
            <a:r>
              <a:rPr lang="en-US" sz="3599" u="none">
                <a:solidFill>
                  <a:srgbClr val="000000"/>
                </a:solidFill>
                <a:latin typeface="Montserrat Semi-Bold"/>
              </a:rPr>
              <a:t>2</a:t>
            </a:r>
          </a:p>
        </p:txBody>
      </p:sp>
      <p:grpSp>
        <p:nvGrpSpPr>
          <p:cNvPr id="14" name="Group 14"/>
          <p:cNvGrpSpPr/>
          <p:nvPr/>
        </p:nvGrpSpPr>
        <p:grpSpPr>
          <a:xfrm>
            <a:off x="11868075" y="3695700"/>
            <a:ext cx="4554038" cy="5960317"/>
            <a:chOff x="0" y="0"/>
            <a:chExt cx="3525957" cy="4614767"/>
          </a:xfrm>
        </p:grpSpPr>
        <p:sp>
          <p:nvSpPr>
            <p:cNvPr id="15" name="Freeform 15"/>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68889F"/>
            </a:solidFill>
          </p:spPr>
        </p:sp>
      </p:grpSp>
      <p:sp>
        <p:nvSpPr>
          <p:cNvPr id="16" name="TextBox 16"/>
          <p:cNvSpPr txBox="1"/>
          <p:nvPr/>
        </p:nvSpPr>
        <p:spPr>
          <a:xfrm>
            <a:off x="12205498" y="6445513"/>
            <a:ext cx="3879192" cy="3348865"/>
          </a:xfrm>
          <a:prstGeom prst="rect">
            <a:avLst/>
          </a:prstGeom>
        </p:spPr>
        <p:txBody>
          <a:bodyPr lIns="0" tIns="0" rIns="0" bIns="0" rtlCol="0" anchor="t">
            <a:spAutoFit/>
          </a:bodyPr>
          <a:lstStyle/>
          <a:p>
            <a:pPr algn="ctr">
              <a:lnSpc>
                <a:spcPts val="5320"/>
              </a:lnSpc>
            </a:pPr>
            <a:r>
              <a:rPr lang="en-US" sz="3800" dirty="0">
                <a:solidFill>
                  <a:srgbClr val="FFFFFF"/>
                </a:solidFill>
                <a:latin typeface="Montserrat Semi-Bold"/>
              </a:rPr>
              <a:t>Social Security Retirement Benefits </a:t>
            </a:r>
          </a:p>
          <a:p>
            <a:pPr algn="ctr">
              <a:lnSpc>
                <a:spcPts val="5320"/>
              </a:lnSpc>
            </a:pPr>
            <a:r>
              <a:rPr lang="en-US" sz="3800" dirty="0">
                <a:solidFill>
                  <a:srgbClr val="FFFFFF"/>
                </a:solidFill>
                <a:latin typeface="Montserrat Semi-Bold"/>
              </a:rPr>
              <a:t>(not disability)</a:t>
            </a:r>
          </a:p>
          <a:p>
            <a:pPr marL="0" lvl="0" indent="0" algn="ctr">
              <a:lnSpc>
                <a:spcPts val="5320"/>
              </a:lnSpc>
              <a:spcBef>
                <a:spcPct val="0"/>
              </a:spcBef>
            </a:pPr>
            <a:endParaRPr lang="en-US" sz="3800" dirty="0">
              <a:solidFill>
                <a:srgbClr val="FFFFFF"/>
              </a:solidFill>
              <a:latin typeface="Montserrat Semi-Bold"/>
            </a:endParaRPr>
          </a:p>
        </p:txBody>
      </p:sp>
      <p:grpSp>
        <p:nvGrpSpPr>
          <p:cNvPr id="17" name="Group 17"/>
          <p:cNvGrpSpPr/>
          <p:nvPr/>
        </p:nvGrpSpPr>
        <p:grpSpPr>
          <a:xfrm>
            <a:off x="13614408" y="4753358"/>
            <a:ext cx="1061372" cy="106137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9" name="TextBox 19"/>
          <p:cNvSpPr txBox="1"/>
          <p:nvPr/>
        </p:nvSpPr>
        <p:spPr>
          <a:xfrm>
            <a:off x="13614408" y="4839508"/>
            <a:ext cx="1061372" cy="664383"/>
          </a:xfrm>
          <a:prstGeom prst="rect">
            <a:avLst/>
          </a:prstGeom>
        </p:spPr>
        <p:txBody>
          <a:bodyPr lIns="0" tIns="0" rIns="0" bIns="0" rtlCol="0" anchor="t">
            <a:spAutoFit/>
          </a:bodyPr>
          <a:lstStyle/>
          <a:p>
            <a:pPr marL="0" lvl="1" indent="0" algn="ctr">
              <a:lnSpc>
                <a:spcPts val="5651"/>
              </a:lnSpc>
              <a:spcBef>
                <a:spcPct val="0"/>
              </a:spcBef>
            </a:pPr>
            <a:r>
              <a:rPr lang="en-US" sz="3599" u="none">
                <a:solidFill>
                  <a:srgbClr val="000000"/>
                </a:solidFill>
                <a:latin typeface="Montserrat Semi-Bold"/>
              </a:rPr>
              <a:t>3</a:t>
            </a:r>
          </a:p>
        </p:txBody>
      </p:sp>
      <p:grpSp>
        <p:nvGrpSpPr>
          <p:cNvPr id="20" name="Group 20"/>
          <p:cNvGrpSpPr/>
          <p:nvPr/>
        </p:nvGrpSpPr>
        <p:grpSpPr>
          <a:xfrm>
            <a:off x="0" y="0"/>
            <a:ext cx="18288000" cy="1028700"/>
            <a:chOff x="0" y="0"/>
            <a:chExt cx="6671512" cy="375273"/>
          </a:xfrm>
        </p:grpSpPr>
        <p:sp>
          <p:nvSpPr>
            <p:cNvPr id="21" name="Freeform 21"/>
            <p:cNvSpPr/>
            <p:nvPr/>
          </p:nvSpPr>
          <p:spPr>
            <a:xfrm>
              <a:off x="0" y="0"/>
              <a:ext cx="6671512" cy="375273"/>
            </a:xfrm>
            <a:custGeom>
              <a:avLst/>
              <a:gdLst/>
              <a:ahLst/>
              <a:cxnLst/>
              <a:rect l="l" t="t" r="r" b="b"/>
              <a:pathLst>
                <a:path w="6671512" h="375273">
                  <a:moveTo>
                    <a:pt x="0" y="0"/>
                  </a:moveTo>
                  <a:lnTo>
                    <a:pt x="6671512" y="0"/>
                  </a:lnTo>
                  <a:lnTo>
                    <a:pt x="6671512" y="375273"/>
                  </a:lnTo>
                  <a:lnTo>
                    <a:pt x="0" y="375273"/>
                  </a:lnTo>
                  <a:close/>
                </a:path>
              </a:pathLst>
            </a:custGeom>
            <a:solidFill>
              <a:srgbClr val="34715A"/>
            </a:solidFill>
          </p:spPr>
        </p:sp>
      </p:grpSp>
      <p:sp>
        <p:nvSpPr>
          <p:cNvPr id="23" name="TextBox 5">
            <a:extLst>
              <a:ext uri="{FF2B5EF4-FFF2-40B4-BE49-F238E27FC236}">
                <a16:creationId xmlns:a16="http://schemas.microsoft.com/office/drawing/2014/main" id="{C240E214-1006-8D4A-75D9-33926F918A8F}"/>
              </a:ext>
            </a:extLst>
          </p:cNvPr>
          <p:cNvSpPr txBox="1"/>
          <p:nvPr/>
        </p:nvSpPr>
        <p:spPr>
          <a:xfrm>
            <a:off x="349130" y="1455975"/>
            <a:ext cx="16520160" cy="1028694"/>
          </a:xfrm>
          <a:prstGeom prst="rect">
            <a:avLst/>
          </a:prstGeom>
        </p:spPr>
        <p:txBody>
          <a:bodyPr lIns="0" tIns="0" rIns="0" bIns="0" rtlCol="0" anchor="t">
            <a:spAutoFit/>
          </a:bodyPr>
          <a:lstStyle/>
          <a:p>
            <a:pPr>
              <a:lnSpc>
                <a:spcPts val="8400"/>
              </a:lnSpc>
            </a:pPr>
            <a:r>
              <a:rPr lang="en-US" sz="6000" dirty="0">
                <a:solidFill>
                  <a:srgbClr val="68889F"/>
                </a:solidFill>
                <a:latin typeface="Montserrat Semi-Bold"/>
              </a:rPr>
              <a:t>Social Security Benefits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184c43c-8eba-4c85-8954-a0ff159d287d}" enabled="0" method="" siteId="{3184c43c-8eba-4c85-8954-a0ff159d287d}" removed="1"/>
</clbl:labelList>
</file>

<file path=docProps/app.xml><?xml version="1.0" encoding="utf-8"?>
<Properties xmlns="http://schemas.openxmlformats.org/officeDocument/2006/extended-properties" xmlns:vt="http://schemas.openxmlformats.org/officeDocument/2006/docPropsVTypes">
  <TotalTime>796</TotalTime>
  <Words>3980</Words>
  <Application>Microsoft Office PowerPoint</Application>
  <PresentationFormat>Custom</PresentationFormat>
  <Paragraphs>556</Paragraphs>
  <Slides>76</Slides>
  <Notes>76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76</vt:i4>
      </vt:variant>
    </vt:vector>
  </HeadingPairs>
  <TitlesOfParts>
    <vt:vector size="90" baseType="lpstr">
      <vt:lpstr>Montserrat SemiBold</vt:lpstr>
      <vt:lpstr>Calibri</vt:lpstr>
      <vt:lpstr>Montserrat Semi-Bold Bold</vt:lpstr>
      <vt:lpstr>Montserrat</vt:lpstr>
      <vt:lpstr>Montserrat Italics</vt:lpstr>
      <vt:lpstr>Meiryo</vt:lpstr>
      <vt:lpstr>Montserrat Medium</vt:lpstr>
      <vt:lpstr>Montserrat Light</vt:lpstr>
      <vt:lpstr>Arial</vt:lpstr>
      <vt:lpstr>Montserrat Semi-Bold Italics</vt:lpstr>
      <vt:lpstr>Montserrat Bold</vt:lpstr>
      <vt:lpstr>Montserrat Semi-Bold</vt:lpstr>
      <vt:lpstr>Cooper Hewitt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Tip: "Behavioral Issues"  Often Equal Mental Health Impairments </vt:lpstr>
      <vt:lpstr>Authorized Representative Duties</vt:lpstr>
      <vt:lpstr>PowerPoint Presentation</vt:lpstr>
      <vt:lpstr>PowerPoint Presentation</vt:lpstr>
      <vt:lpstr>PowerPoint Presentation</vt:lpstr>
      <vt:lpstr>PowerPoint Presentation</vt:lpstr>
      <vt:lpstr>PowerPoint Presentation</vt:lpstr>
      <vt:lpstr>Initial Applications for SSI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County placing Agency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vt:lpstr>
      <vt:lpstr>PowerPoint Presentation</vt:lpstr>
      <vt:lpstr>PowerPoint Presentation</vt:lpstr>
      <vt:lpstr>PowerPoint Presentation</vt:lpstr>
      <vt:lpstr>PowerPoint Presentation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 Youth and Social Security Benefits CPOC June 2022</dc:title>
  <dc:creator>Kristin Power</dc:creator>
  <cp:lastModifiedBy>Erica Hickey</cp:lastModifiedBy>
  <cp:revision>24</cp:revision>
  <cp:lastPrinted>2023-06-20T21:57:35Z</cp:lastPrinted>
  <dcterms:created xsi:type="dcterms:W3CDTF">2006-08-16T00:00:00Z</dcterms:created>
  <dcterms:modified xsi:type="dcterms:W3CDTF">2023-06-21T18:31:54Z</dcterms:modified>
  <dc:identifier>DAFBGP7G2F0</dc:identifier>
</cp:coreProperties>
</file>