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4"/>
  </p:notesMasterIdLst>
  <p:handoutMasterIdLst>
    <p:handoutMasterId r:id="rId45"/>
  </p:handoutMasterIdLst>
  <p:sldIdLst>
    <p:sldId id="390" r:id="rId2"/>
    <p:sldId id="302" r:id="rId3"/>
    <p:sldId id="257" r:id="rId4"/>
    <p:sldId id="313" r:id="rId5"/>
    <p:sldId id="381" r:id="rId6"/>
    <p:sldId id="362" r:id="rId7"/>
    <p:sldId id="360" r:id="rId8"/>
    <p:sldId id="341" r:id="rId9"/>
    <p:sldId id="344" r:id="rId10"/>
    <p:sldId id="345" r:id="rId11"/>
    <p:sldId id="382" r:id="rId12"/>
    <p:sldId id="343" r:id="rId13"/>
    <p:sldId id="380" r:id="rId14"/>
    <p:sldId id="384" r:id="rId15"/>
    <p:sldId id="385" r:id="rId16"/>
    <p:sldId id="386" r:id="rId17"/>
    <p:sldId id="387" r:id="rId18"/>
    <p:sldId id="388" r:id="rId19"/>
    <p:sldId id="358" r:id="rId20"/>
    <p:sldId id="359" r:id="rId21"/>
    <p:sldId id="335" r:id="rId22"/>
    <p:sldId id="317" r:id="rId23"/>
    <p:sldId id="383" r:id="rId24"/>
    <p:sldId id="352" r:id="rId25"/>
    <p:sldId id="323" r:id="rId26"/>
    <p:sldId id="350" r:id="rId27"/>
    <p:sldId id="353" r:id="rId28"/>
    <p:sldId id="368" r:id="rId29"/>
    <p:sldId id="371" r:id="rId30"/>
    <p:sldId id="364" r:id="rId31"/>
    <p:sldId id="369" r:id="rId32"/>
    <p:sldId id="370" r:id="rId33"/>
    <p:sldId id="389" r:id="rId34"/>
    <p:sldId id="356" r:id="rId35"/>
    <p:sldId id="372" r:id="rId36"/>
    <p:sldId id="265" r:id="rId37"/>
    <p:sldId id="373" r:id="rId38"/>
    <p:sldId id="375" r:id="rId39"/>
    <p:sldId id="376" r:id="rId40"/>
    <p:sldId id="379" r:id="rId41"/>
    <p:sldId id="354" r:id="rId42"/>
    <p:sldId id="30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a Kashyap" initials="NK" lastIdx="1" clrIdx="0"/>
  <p:cmAuthor id="2" name="Liza Davis" initials="LD" lastIdx="3" clrIdx="1"/>
  <p:cmAuthor id="3" name="Marisa Lopez-Scott" initials="ML" lastIdx="18" clrIdx="2">
    <p:extLst>
      <p:ext uri="{19B8F6BF-5375-455C-9EA6-DF929625EA0E}">
        <p15:presenceInfo xmlns:p15="http://schemas.microsoft.com/office/powerpoint/2012/main" userId="Marisa Lopez-Scott" providerId="None"/>
      </p:ext>
    </p:extLst>
  </p:cmAuthor>
  <p:cmAuthor id="4" name="Serena Garcia" initials="SG" lastIdx="15" clrIdx="3">
    <p:extLst>
      <p:ext uri="{19B8F6BF-5375-455C-9EA6-DF929625EA0E}">
        <p15:presenceInfo xmlns:p15="http://schemas.microsoft.com/office/powerpoint/2012/main" userId="S-1-5-21-3553986619-759273235-2198426943-3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63761-8EB3-41CF-8C4A-38B284F55734}" v="3" dt="2023-08-23T18:20:45.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66445" autoAdjust="0"/>
  </p:normalViewPr>
  <p:slideViewPr>
    <p:cSldViewPr>
      <p:cViewPr varScale="1">
        <p:scale>
          <a:sx n="39" d="100"/>
          <a:sy n="39" d="100"/>
        </p:scale>
        <p:origin x="1288"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Power" userId="743a15de-d1cf-4eb7-afe2-58fc916ff5f5" providerId="ADAL" clId="{35163761-8EB3-41CF-8C4A-38B284F55734}"/>
    <pc:docChg chg="custSel addSld delSld modSld addMainMaster delMainMaster modMainMaster">
      <pc:chgData name="Kristin Power" userId="743a15de-d1cf-4eb7-afe2-58fc916ff5f5" providerId="ADAL" clId="{35163761-8EB3-41CF-8C4A-38B284F55734}" dt="2023-08-23T18:22:40.778" v="17"/>
      <pc:docMkLst>
        <pc:docMk/>
      </pc:docMkLst>
      <pc:sldChg chg="add del">
        <pc:chgData name="Kristin Power" userId="743a15de-d1cf-4eb7-afe2-58fc916ff5f5" providerId="ADAL" clId="{35163761-8EB3-41CF-8C4A-38B284F55734}" dt="2023-08-23T18:20:45.923" v="6"/>
        <pc:sldMkLst>
          <pc:docMk/>
          <pc:sldMk cId="1334940015" sldId="258"/>
        </pc:sldMkLst>
      </pc:sldChg>
      <pc:sldChg chg="modSp mod">
        <pc:chgData name="Kristin Power" userId="743a15de-d1cf-4eb7-afe2-58fc916ff5f5" providerId="ADAL" clId="{35163761-8EB3-41CF-8C4A-38B284F55734}" dt="2023-08-15T20:48:23.611" v="0" actId="14100"/>
        <pc:sldMkLst>
          <pc:docMk/>
          <pc:sldMk cId="2702306781" sldId="302"/>
        </pc:sldMkLst>
        <pc:picChg chg="mod">
          <ac:chgData name="Kristin Power" userId="743a15de-d1cf-4eb7-afe2-58fc916ff5f5" providerId="ADAL" clId="{35163761-8EB3-41CF-8C4A-38B284F55734}" dt="2023-08-15T20:48:23.611" v="0" actId="14100"/>
          <ac:picMkLst>
            <pc:docMk/>
            <pc:sldMk cId="2702306781" sldId="302"/>
            <ac:picMk id="9" creationId="{57AE9570-58A3-4C10-BFBC-667A7745DDFF}"/>
          </ac:picMkLst>
        </pc:picChg>
      </pc:sldChg>
      <pc:sldChg chg="modSp mod">
        <pc:chgData name="Kristin Power" userId="743a15de-d1cf-4eb7-afe2-58fc916ff5f5" providerId="ADAL" clId="{35163761-8EB3-41CF-8C4A-38B284F55734}" dt="2023-08-16T19:01:26.041" v="2" actId="14100"/>
        <pc:sldMkLst>
          <pc:docMk/>
          <pc:sldMk cId="3658585763" sldId="307"/>
        </pc:sldMkLst>
        <pc:spChg chg="mod">
          <ac:chgData name="Kristin Power" userId="743a15de-d1cf-4eb7-afe2-58fc916ff5f5" providerId="ADAL" clId="{35163761-8EB3-41CF-8C4A-38B284F55734}" dt="2023-08-16T19:01:21.719" v="1" actId="14100"/>
          <ac:spMkLst>
            <pc:docMk/>
            <pc:sldMk cId="3658585763" sldId="307"/>
            <ac:spMk id="4" creationId="{D6EBF0DF-F800-DA23-12E7-322A9787A57C}"/>
          </ac:spMkLst>
        </pc:spChg>
        <pc:spChg chg="mod">
          <ac:chgData name="Kristin Power" userId="743a15de-d1cf-4eb7-afe2-58fc916ff5f5" providerId="ADAL" clId="{35163761-8EB3-41CF-8C4A-38B284F55734}" dt="2023-08-16T19:01:26.041" v="2" actId="14100"/>
          <ac:spMkLst>
            <pc:docMk/>
            <pc:sldMk cId="3658585763" sldId="307"/>
            <ac:spMk id="6" creationId="{54D806CF-63A0-1D48-AB29-E070D739D068}"/>
          </ac:spMkLst>
        </pc:spChg>
      </pc:sldChg>
      <pc:sldChg chg="modSp mod">
        <pc:chgData name="Kristin Power" userId="743a15de-d1cf-4eb7-afe2-58fc916ff5f5" providerId="ADAL" clId="{35163761-8EB3-41CF-8C4A-38B284F55734}" dt="2023-08-23T18:22:25.329" v="16" actId="14100"/>
        <pc:sldMkLst>
          <pc:docMk/>
          <pc:sldMk cId="2048144886" sldId="387"/>
        </pc:sldMkLst>
        <pc:spChg chg="mod">
          <ac:chgData name="Kristin Power" userId="743a15de-d1cf-4eb7-afe2-58fc916ff5f5" providerId="ADAL" clId="{35163761-8EB3-41CF-8C4A-38B284F55734}" dt="2023-08-23T18:22:25.329" v="16" actId="14100"/>
          <ac:spMkLst>
            <pc:docMk/>
            <pc:sldMk cId="2048144886" sldId="387"/>
            <ac:spMk id="3" creationId="{00000000-0000-0000-0000-000000000000}"/>
          </ac:spMkLst>
        </pc:spChg>
      </pc:sldChg>
      <pc:sldChg chg="modSp mod">
        <pc:chgData name="Kristin Power" userId="743a15de-d1cf-4eb7-afe2-58fc916ff5f5" providerId="ADAL" clId="{35163761-8EB3-41CF-8C4A-38B284F55734}" dt="2023-08-23T18:22:40.778" v="17"/>
        <pc:sldMkLst>
          <pc:docMk/>
          <pc:sldMk cId="2681682092" sldId="388"/>
        </pc:sldMkLst>
        <pc:spChg chg="mod">
          <ac:chgData name="Kristin Power" userId="743a15de-d1cf-4eb7-afe2-58fc916ff5f5" providerId="ADAL" clId="{35163761-8EB3-41CF-8C4A-38B284F55734}" dt="2023-08-23T18:22:40.778" v="17"/>
          <ac:spMkLst>
            <pc:docMk/>
            <pc:sldMk cId="2681682092" sldId="388"/>
            <ac:spMk id="3" creationId="{00000000-0000-0000-0000-000000000000}"/>
          </ac:spMkLst>
        </pc:spChg>
      </pc:sldChg>
      <pc:sldChg chg="modSp add del mod">
        <pc:chgData name="Kristin Power" userId="743a15de-d1cf-4eb7-afe2-58fc916ff5f5" providerId="ADAL" clId="{35163761-8EB3-41CF-8C4A-38B284F55734}" dt="2023-08-23T18:22:02.074" v="13" actId="47"/>
        <pc:sldMkLst>
          <pc:docMk/>
          <pc:sldMk cId="1334940015" sldId="391"/>
        </pc:sldMkLst>
        <pc:spChg chg="mod">
          <ac:chgData name="Kristin Power" userId="743a15de-d1cf-4eb7-afe2-58fc916ff5f5" providerId="ADAL" clId="{35163761-8EB3-41CF-8C4A-38B284F55734}" dt="2023-08-23T18:21:31.600" v="9" actId="1076"/>
          <ac:spMkLst>
            <pc:docMk/>
            <pc:sldMk cId="1334940015" sldId="391"/>
            <ac:spMk id="2" creationId="{00000000-0000-0000-0000-000000000000}"/>
          </ac:spMkLst>
        </pc:spChg>
      </pc:sldChg>
      <pc:sldMasterChg chg="add del addSldLayout delSldLayout">
        <pc:chgData name="Kristin Power" userId="743a15de-d1cf-4eb7-afe2-58fc916ff5f5" providerId="ADAL" clId="{35163761-8EB3-41CF-8C4A-38B284F55734}" dt="2023-08-23T18:22:02.074" v="13" actId="47"/>
        <pc:sldMasterMkLst>
          <pc:docMk/>
          <pc:sldMasterMk cId="3751874928" sldId="2147483660"/>
        </pc:sldMasterMkLst>
        <pc:sldLayoutChg chg="add del">
          <pc:chgData name="Kristin Power" userId="743a15de-d1cf-4eb7-afe2-58fc916ff5f5" providerId="ADAL" clId="{35163761-8EB3-41CF-8C4A-38B284F55734}" dt="2023-08-23T18:22:02.074" v="13" actId="47"/>
          <pc:sldLayoutMkLst>
            <pc:docMk/>
            <pc:sldMasterMk cId="3751874928" sldId="2147483660"/>
            <pc:sldLayoutMk cId="3573447228" sldId="2147483662"/>
          </pc:sldLayoutMkLst>
        </pc:sldLayoutChg>
      </pc:sldMasterChg>
      <pc:sldMasterChg chg="replId modSldLayout">
        <pc:chgData name="Kristin Power" userId="743a15de-d1cf-4eb7-afe2-58fc916ff5f5" providerId="ADAL" clId="{35163761-8EB3-41CF-8C4A-38B284F55734}" dt="2023-08-23T18:21:16.009" v="7" actId="27028"/>
        <pc:sldMasterMkLst>
          <pc:docMk/>
          <pc:sldMasterMk cId="0" sldId="2147483673"/>
        </pc:sldMasterMkLst>
        <pc:sldLayoutChg chg="replId">
          <pc:chgData name="Kristin Power" userId="743a15de-d1cf-4eb7-afe2-58fc916ff5f5" providerId="ADAL" clId="{35163761-8EB3-41CF-8C4A-38B284F55734}" dt="2023-08-23T18:21:16.009" v="7" actId="27028"/>
          <pc:sldLayoutMkLst>
            <pc:docMk/>
            <pc:sldMasterMk cId="0" sldId="2147483673"/>
            <pc:sldLayoutMk cId="0"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3702DAC-FEBF-466F-84B7-EFB6086AC9C7}" type="datetimeFigureOut">
              <a:rPr lang="en-US" smtClean="0"/>
              <a:t>8/23/2023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A81352-7C5F-4774-8AFB-490352F3CAA0}" type="slidenum">
              <a:rPr lang="en-US" smtClean="0"/>
              <a:t>‹#›</a:t>
            </a:fld>
            <a:endParaRPr lang="en-US" dirty="0"/>
          </a:p>
        </p:txBody>
      </p:sp>
    </p:spTree>
    <p:extLst>
      <p:ext uri="{BB962C8B-B14F-4D97-AF65-F5344CB8AC3E}">
        <p14:creationId xmlns:p14="http://schemas.microsoft.com/office/powerpoint/2010/main" val="2070165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43CCC7-78A0-4531-81D9-AB9107F7A733}" type="datetimeFigureOut">
              <a:rPr lang="en-US" smtClean="0"/>
              <a:t>8/23/2023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2ADA21-3E8F-485A-AAE4-EA4BA7082EEE}" type="slidenum">
              <a:rPr lang="en-US" smtClean="0"/>
              <a:t>‹#›</a:t>
            </a:fld>
            <a:endParaRPr lang="en-US" dirty="0"/>
          </a:p>
        </p:txBody>
      </p:sp>
    </p:spTree>
    <p:extLst>
      <p:ext uri="{BB962C8B-B14F-4D97-AF65-F5344CB8AC3E}">
        <p14:creationId xmlns:p14="http://schemas.microsoft.com/office/powerpoint/2010/main" val="2467025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Kristin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Webinar resources, including the recording of today’s webinar, the presentation slides and supplemental materials, will be posted at https://allianceforchildrensrights.org/resources/</a:t>
            </a:r>
            <a:br>
              <a:rPr lang="en-US" sz="1400" dirty="0"/>
            </a:br>
            <a:endParaRPr lang="en-US" sz="1400" dirty="0"/>
          </a:p>
          <a:p>
            <a:pPr marL="285750" indent="-285750">
              <a:buFont typeface="Arial" panose="020B0604020202020204" pitchFamily="34" charset="0"/>
              <a:buChar char="•"/>
            </a:pPr>
            <a:r>
              <a:rPr lang="en-US" sz="1400" dirty="0"/>
              <a:t>All attendees are muted during webinar.</a:t>
            </a:r>
            <a:br>
              <a:rPr lang="en-US" sz="1400" dirty="0"/>
            </a:br>
            <a:endParaRPr lang="en-US" sz="1400" dirty="0"/>
          </a:p>
          <a:p>
            <a:pPr marL="285750" indent="-285750">
              <a:buFont typeface="Arial" panose="020B0604020202020204" pitchFamily="34" charset="0"/>
              <a:buChar char="•"/>
            </a:pPr>
            <a:r>
              <a:rPr lang="en-US" sz="1400" dirty="0"/>
              <a:t>Please submit questions using the “Questions” function on your </a:t>
            </a:r>
            <a:r>
              <a:rPr lang="en-US" sz="1400" dirty="0" err="1"/>
              <a:t>GotoWebinar</a:t>
            </a:r>
            <a:r>
              <a:rPr lang="en-US" sz="1400" dirty="0"/>
              <a:t> dashboard.</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8C5815C8-34D4-4BC5-A4ED-EDE552E9C103}" type="slidenum">
              <a:rPr lang="en-US" smtClean="0"/>
              <a:t>2</a:t>
            </a:fld>
            <a:endParaRPr lang="en-US"/>
          </a:p>
        </p:txBody>
      </p:sp>
    </p:spTree>
    <p:extLst>
      <p:ext uri="{BB962C8B-B14F-4D97-AF65-F5344CB8AC3E}">
        <p14:creationId xmlns:p14="http://schemas.microsoft.com/office/powerpoint/2010/main" val="328954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12</a:t>
            </a:fld>
            <a:endParaRPr lang="en-US" dirty="0"/>
          </a:p>
        </p:txBody>
      </p:sp>
    </p:spTree>
    <p:extLst>
      <p:ext uri="{BB962C8B-B14F-4D97-AF65-F5344CB8AC3E}">
        <p14:creationId xmlns:p14="http://schemas.microsoft.com/office/powerpoint/2010/main" val="167530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15</a:t>
            </a:fld>
            <a:endParaRPr lang="en-US" dirty="0"/>
          </a:p>
        </p:txBody>
      </p:sp>
    </p:spTree>
    <p:extLst>
      <p:ext uri="{BB962C8B-B14F-4D97-AF65-F5344CB8AC3E}">
        <p14:creationId xmlns:p14="http://schemas.microsoft.com/office/powerpoint/2010/main" val="146032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16</a:t>
            </a:fld>
            <a:endParaRPr lang="en-US" dirty="0"/>
          </a:p>
        </p:txBody>
      </p:sp>
    </p:spTree>
    <p:extLst>
      <p:ext uri="{BB962C8B-B14F-4D97-AF65-F5344CB8AC3E}">
        <p14:creationId xmlns:p14="http://schemas.microsoft.com/office/powerpoint/2010/main" val="202537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17</a:t>
            </a:fld>
            <a:endParaRPr lang="en-US" dirty="0"/>
          </a:p>
        </p:txBody>
      </p:sp>
    </p:spTree>
    <p:extLst>
      <p:ext uri="{BB962C8B-B14F-4D97-AF65-F5344CB8AC3E}">
        <p14:creationId xmlns:p14="http://schemas.microsoft.com/office/powerpoint/2010/main" val="127655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18</a:t>
            </a:fld>
            <a:endParaRPr lang="en-US" dirty="0"/>
          </a:p>
        </p:txBody>
      </p:sp>
    </p:spTree>
    <p:extLst>
      <p:ext uri="{BB962C8B-B14F-4D97-AF65-F5344CB8AC3E}">
        <p14:creationId xmlns:p14="http://schemas.microsoft.com/office/powerpoint/2010/main" val="1802825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19</a:t>
            </a:fld>
            <a:endParaRPr lang="en-US" dirty="0"/>
          </a:p>
        </p:txBody>
      </p:sp>
    </p:spTree>
    <p:extLst>
      <p:ext uri="{BB962C8B-B14F-4D97-AF65-F5344CB8AC3E}">
        <p14:creationId xmlns:p14="http://schemas.microsoft.com/office/powerpoint/2010/main" val="103429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9317B4A-9415-49DF-A02A-4A2CCF0C4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BCD9559-E83F-428C-9DB7-2F4A30573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Georgia" panose="02040502050405020303" pitchFamily="18" charset="0"/>
            </a:endParaRPr>
          </a:p>
        </p:txBody>
      </p:sp>
      <p:sp>
        <p:nvSpPr>
          <p:cNvPr id="25604" name="Slide Number Placeholder 3">
            <a:extLst>
              <a:ext uri="{FF2B5EF4-FFF2-40B4-BE49-F238E27FC236}">
                <a16:creationId xmlns:a16="http://schemas.microsoft.com/office/drawing/2014/main" id="{3386D76E-DDEF-44D4-BA7F-7DB82334A0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B152C6-EA2C-4169-B6A9-C756AB866CAD}" type="slidenum">
              <a:rPr lang="en-US" altLang="en-US" smtClean="0"/>
              <a:pPr/>
              <a:t>20</a:t>
            </a:fld>
            <a:endParaRPr lang="en-US" altLang="en-US" dirty="0"/>
          </a:p>
        </p:txBody>
      </p:sp>
    </p:spTree>
    <p:extLst>
      <p:ext uri="{BB962C8B-B14F-4D97-AF65-F5344CB8AC3E}">
        <p14:creationId xmlns:p14="http://schemas.microsoft.com/office/powerpoint/2010/main" val="19365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ADA21-3E8F-485A-AAE4-EA4BA7082E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61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26A5C8C-C8D5-4A4F-A75A-BF3BE32F9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1371A18-E721-453D-9BA2-BFE3F15EB1EE}"/>
              </a:ext>
            </a:extLst>
          </p:cNvPr>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3556" name="Slide Number Placeholder 3">
            <a:extLst>
              <a:ext uri="{FF2B5EF4-FFF2-40B4-BE49-F238E27FC236}">
                <a16:creationId xmlns:a16="http://schemas.microsoft.com/office/drawing/2014/main" id="{EC37A8E6-E79E-4612-81AB-16667C1B9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CDFC0-0B47-4C8E-A432-8C0428DE47F7}" type="slidenum">
              <a:rPr lang="en-US" altLang="en-US" smtClean="0"/>
              <a:pPr/>
              <a:t>22</a:t>
            </a:fld>
            <a:endParaRPr lang="en-US" altLang="en-US" dirty="0"/>
          </a:p>
        </p:txBody>
      </p:sp>
    </p:spTree>
    <p:extLst>
      <p:ext uri="{BB962C8B-B14F-4D97-AF65-F5344CB8AC3E}">
        <p14:creationId xmlns:p14="http://schemas.microsoft.com/office/powerpoint/2010/main" val="191737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26A5C8C-C8D5-4A4F-A75A-BF3BE32F9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1371A18-E721-453D-9BA2-BFE3F15EB1EE}"/>
              </a:ext>
            </a:extLst>
          </p:cNvPr>
          <p:cNvSpPr>
            <a:spLocks noGrp="1"/>
          </p:cNvSpPr>
          <p:nvPr>
            <p:ph type="body" idx="1"/>
          </p:nvPr>
        </p:nvSpPr>
        <p:spPr/>
        <p:txBody>
          <a:bodyPr>
            <a:normAutofit/>
          </a:bodyPr>
          <a:lstStyle/>
          <a:p>
            <a:pPr>
              <a:defRPr/>
            </a:pPr>
            <a:endParaRPr lang="en-US" dirty="0"/>
          </a:p>
        </p:txBody>
      </p:sp>
      <p:sp>
        <p:nvSpPr>
          <p:cNvPr id="23556" name="Slide Number Placeholder 3">
            <a:extLst>
              <a:ext uri="{FF2B5EF4-FFF2-40B4-BE49-F238E27FC236}">
                <a16:creationId xmlns:a16="http://schemas.microsoft.com/office/drawing/2014/main" id="{EC37A8E6-E79E-4612-81AB-16667C1B9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CDFC0-0B47-4C8E-A432-8C0428DE47F7}" type="slidenum">
              <a:rPr lang="en-US" altLang="en-US" smtClean="0"/>
              <a:pPr/>
              <a:t>24</a:t>
            </a:fld>
            <a:endParaRPr lang="en-US" altLang="en-US" dirty="0"/>
          </a:p>
        </p:txBody>
      </p:sp>
    </p:spTree>
    <p:extLst>
      <p:ext uri="{BB962C8B-B14F-4D97-AF65-F5344CB8AC3E}">
        <p14:creationId xmlns:p14="http://schemas.microsoft.com/office/powerpoint/2010/main" val="80426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Kristin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Alero Egbe is an attorney with Public Counsel’s Children’s Rights Project. She works primarily with current and former foster youth (ages 16-24) with a variety of legal issues, including housing advocacy, traffic ticket dismissals, family law services, public benefits advocacy, juvenile record sealing, and name changes and gender marker corrections. Alero also has experience in plaintiff-side litigation for consumer and financial regulatory matters, as well as defense-side IP and entertainment law.  She obtained a degree in American Studies, with a focus on media studies from Yale University and graduated from Stanford Law School.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Outside of law, Alero is a screenwriter who loves museums and all bodies of water. She’s a dog, plant, and cat mom. She’s vehemently opposed to hiking, except with her dog Chadwick, who is always the exception to any rule.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Christine Bradshaw is an attorney with Public Counsel’s Children’s Rights Project, working for the Transition Age Youth (TAY) team on a variety of civil legal issues that current and former foster youth face. Prior to Public Counsel, Christine worked with organizations including the Los Angeles Public Defender’s Office, the East Bay Community Law Center, and NextGen America on both direct representation and policy matters. Christine has a degree in Philosophy, Politics, and Law, as well as minors in Communication Law &amp; Media Policy and Songwriting, from the University of Southern California. She received her J.D. from Berkeley Law.</a:t>
            </a:r>
          </a:p>
          <a:p>
            <a:pPr lvl="0"/>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3</a:t>
            </a:fld>
            <a:endParaRPr lang="en-US" dirty="0"/>
          </a:p>
        </p:txBody>
      </p:sp>
    </p:spTree>
    <p:extLst>
      <p:ext uri="{BB962C8B-B14F-4D97-AF65-F5344CB8AC3E}">
        <p14:creationId xmlns:p14="http://schemas.microsoft.com/office/powerpoint/2010/main" val="1651341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C54CD1C-4C30-4732-9B45-012762C3E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988433-9813-4C24-B4A9-18DC70383DA4}"/>
              </a:ext>
            </a:extLst>
          </p:cNvPr>
          <p:cNvSpPr>
            <a:spLocks noGrp="1"/>
          </p:cNvSpPr>
          <p:nvPr>
            <p:ph type="body" idx="1"/>
          </p:nvPr>
        </p:nvSpPr>
        <p:spPr/>
        <p:txBody>
          <a:bodyPr>
            <a:normAutofit/>
          </a:bodyPr>
          <a:lstStyle/>
          <a:p>
            <a:pPr>
              <a:defRPr/>
            </a:pPr>
            <a:endParaRPr lang="en-US" dirty="0"/>
          </a:p>
        </p:txBody>
      </p:sp>
      <p:sp>
        <p:nvSpPr>
          <p:cNvPr id="36868" name="Slide Number Placeholder 3">
            <a:extLst>
              <a:ext uri="{FF2B5EF4-FFF2-40B4-BE49-F238E27FC236}">
                <a16:creationId xmlns:a16="http://schemas.microsoft.com/office/drawing/2014/main" id="{020C438E-84D6-403B-8342-EF39EA14F3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595A01-9916-4E45-85EC-04838261F53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76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7C273D-ED8E-4966-961F-37698C273A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A5F4DDA-8CE4-4C2D-8876-8F37F8F0293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21508" name="Slide Number Placeholder 3">
            <a:extLst>
              <a:ext uri="{FF2B5EF4-FFF2-40B4-BE49-F238E27FC236}">
                <a16:creationId xmlns:a16="http://schemas.microsoft.com/office/drawing/2014/main" id="{68AA4AE1-A21B-46DF-B631-D46177F3E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88809-A3DD-4DF5-8398-4E6BA8B9CF09}" type="slidenum">
              <a:rPr lang="en-US" altLang="en-US" smtClean="0"/>
              <a:pPr/>
              <a:t>26</a:t>
            </a:fld>
            <a:endParaRPr lang="en-US" altLang="en-US" dirty="0"/>
          </a:p>
        </p:txBody>
      </p:sp>
    </p:spTree>
    <p:extLst>
      <p:ext uri="{BB962C8B-B14F-4D97-AF65-F5344CB8AC3E}">
        <p14:creationId xmlns:p14="http://schemas.microsoft.com/office/powerpoint/2010/main" val="281545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7C273D-ED8E-4966-961F-37698C273A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A5F4DDA-8CE4-4C2D-8876-8F37F8F0293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21508" name="Slide Number Placeholder 3">
            <a:extLst>
              <a:ext uri="{FF2B5EF4-FFF2-40B4-BE49-F238E27FC236}">
                <a16:creationId xmlns:a16="http://schemas.microsoft.com/office/drawing/2014/main" id="{68AA4AE1-A21B-46DF-B631-D46177F3E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88809-A3DD-4DF5-8398-4E6BA8B9CF09}" type="slidenum">
              <a:rPr lang="en-US" altLang="en-US" smtClean="0"/>
              <a:pPr/>
              <a:t>27</a:t>
            </a:fld>
            <a:endParaRPr lang="en-US" altLang="en-US" dirty="0"/>
          </a:p>
        </p:txBody>
      </p:sp>
    </p:spTree>
    <p:extLst>
      <p:ext uri="{BB962C8B-B14F-4D97-AF65-F5344CB8AC3E}">
        <p14:creationId xmlns:p14="http://schemas.microsoft.com/office/powerpoint/2010/main" val="210001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7C273D-ED8E-4966-961F-37698C273A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A5F4DDA-8CE4-4C2D-8876-8F37F8F0293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21508" name="Slide Number Placeholder 3">
            <a:extLst>
              <a:ext uri="{FF2B5EF4-FFF2-40B4-BE49-F238E27FC236}">
                <a16:creationId xmlns:a16="http://schemas.microsoft.com/office/drawing/2014/main" id="{68AA4AE1-A21B-46DF-B631-D46177F3E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88809-A3DD-4DF5-8398-4E6BA8B9CF09}" type="slidenum">
              <a:rPr lang="en-US" altLang="en-US" smtClean="0"/>
              <a:pPr/>
              <a:t>28</a:t>
            </a:fld>
            <a:endParaRPr lang="en-US" altLang="en-US" dirty="0"/>
          </a:p>
        </p:txBody>
      </p:sp>
    </p:spTree>
    <p:extLst>
      <p:ext uri="{BB962C8B-B14F-4D97-AF65-F5344CB8AC3E}">
        <p14:creationId xmlns:p14="http://schemas.microsoft.com/office/powerpoint/2010/main" val="2857564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32</a:t>
            </a:fld>
            <a:endParaRPr lang="en-US" dirty="0"/>
          </a:p>
        </p:txBody>
      </p:sp>
    </p:spTree>
    <p:extLst>
      <p:ext uri="{BB962C8B-B14F-4D97-AF65-F5344CB8AC3E}">
        <p14:creationId xmlns:p14="http://schemas.microsoft.com/office/powerpoint/2010/main" val="3389890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9317B4A-9415-49DF-A02A-4A2CCF0C4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BCD9559-E83F-428C-9DB7-2F4A30573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386D76E-DDEF-44D4-BA7F-7DB82334A0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B152C6-EA2C-4169-B6A9-C756AB866CAD}" type="slidenum">
              <a:rPr lang="en-US" altLang="en-US" smtClean="0"/>
              <a:pPr/>
              <a:t>34</a:t>
            </a:fld>
            <a:endParaRPr lang="en-US" altLang="en-US" dirty="0"/>
          </a:p>
        </p:txBody>
      </p:sp>
    </p:spTree>
    <p:extLst>
      <p:ext uri="{BB962C8B-B14F-4D97-AF65-F5344CB8AC3E}">
        <p14:creationId xmlns:p14="http://schemas.microsoft.com/office/powerpoint/2010/main" val="3084500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35</a:t>
            </a:fld>
            <a:endParaRPr lang="en-US" dirty="0"/>
          </a:p>
        </p:txBody>
      </p:sp>
    </p:spTree>
    <p:extLst>
      <p:ext uri="{BB962C8B-B14F-4D97-AF65-F5344CB8AC3E}">
        <p14:creationId xmlns:p14="http://schemas.microsoft.com/office/powerpoint/2010/main" val="238763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36</a:t>
            </a:fld>
            <a:endParaRPr lang="en-US" dirty="0"/>
          </a:p>
        </p:txBody>
      </p:sp>
    </p:spTree>
    <p:extLst>
      <p:ext uri="{BB962C8B-B14F-4D97-AF65-F5344CB8AC3E}">
        <p14:creationId xmlns:p14="http://schemas.microsoft.com/office/powerpoint/2010/main" val="2764093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41</a:t>
            </a:fld>
            <a:endParaRPr lang="en-US" dirty="0"/>
          </a:p>
        </p:txBody>
      </p:sp>
    </p:spTree>
    <p:extLst>
      <p:ext uri="{BB962C8B-B14F-4D97-AF65-F5344CB8AC3E}">
        <p14:creationId xmlns:p14="http://schemas.microsoft.com/office/powerpoint/2010/main" val="3547454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482600"/>
            <a:ext cx="1831975" cy="1374775"/>
          </a:xfrm>
        </p:spPr>
      </p:sp>
      <p:sp>
        <p:nvSpPr>
          <p:cNvPr id="3" name="Notes Placeholder 2"/>
          <p:cNvSpPr>
            <a:spLocks noGrp="1"/>
          </p:cNvSpPr>
          <p:nvPr>
            <p:ph type="body" idx="1"/>
          </p:nvPr>
        </p:nvSpPr>
        <p:spPr>
          <a:xfrm>
            <a:off x="701040" y="2329841"/>
            <a:ext cx="5608320" cy="6269329"/>
          </a:xfrm>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44A9BD-8081-48B9-8D22-C8ACD775C490}" type="slidenum">
              <a:rPr lang="en-ID" smtClean="0"/>
              <a:t>42</a:t>
            </a:fld>
            <a:endParaRPr lang="en-ID" dirty="0"/>
          </a:p>
        </p:txBody>
      </p:sp>
    </p:spTree>
    <p:extLst>
      <p:ext uri="{BB962C8B-B14F-4D97-AF65-F5344CB8AC3E}">
        <p14:creationId xmlns:p14="http://schemas.microsoft.com/office/powerpoint/2010/main" val="125981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4</a:t>
            </a:fld>
            <a:endParaRPr lang="en-US" dirty="0"/>
          </a:p>
        </p:txBody>
      </p:sp>
    </p:spTree>
    <p:extLst>
      <p:ext uri="{BB962C8B-B14F-4D97-AF65-F5344CB8AC3E}">
        <p14:creationId xmlns:p14="http://schemas.microsoft.com/office/powerpoint/2010/main" val="377945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4A92F-78F8-4BC3-8124-3BB46EB5CD94}" type="slidenum">
              <a:rPr lang="en-US" smtClean="0"/>
              <a:t>6</a:t>
            </a:fld>
            <a:endParaRPr lang="en-US" dirty="0"/>
          </a:p>
        </p:txBody>
      </p:sp>
    </p:spTree>
    <p:extLst>
      <p:ext uri="{BB962C8B-B14F-4D97-AF65-F5344CB8AC3E}">
        <p14:creationId xmlns:p14="http://schemas.microsoft.com/office/powerpoint/2010/main" val="390117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7</a:t>
            </a:fld>
            <a:endParaRPr lang="en-US" dirty="0"/>
          </a:p>
        </p:txBody>
      </p:sp>
    </p:spTree>
    <p:extLst>
      <p:ext uri="{BB962C8B-B14F-4D97-AF65-F5344CB8AC3E}">
        <p14:creationId xmlns:p14="http://schemas.microsoft.com/office/powerpoint/2010/main" val="80106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2ADA21-3E8F-485A-AAE4-EA4BA7082EEE}" type="slidenum">
              <a:rPr lang="en-US" smtClean="0"/>
              <a:t>8</a:t>
            </a:fld>
            <a:endParaRPr lang="en-US" dirty="0"/>
          </a:p>
        </p:txBody>
      </p:sp>
    </p:spTree>
    <p:extLst>
      <p:ext uri="{BB962C8B-B14F-4D97-AF65-F5344CB8AC3E}">
        <p14:creationId xmlns:p14="http://schemas.microsoft.com/office/powerpoint/2010/main" val="389715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4A92F-78F8-4BC3-8124-3BB46EB5CD94}" type="slidenum">
              <a:rPr lang="en-US" smtClean="0"/>
              <a:t>9</a:t>
            </a:fld>
            <a:endParaRPr lang="en-US" dirty="0"/>
          </a:p>
        </p:txBody>
      </p:sp>
    </p:spTree>
    <p:extLst>
      <p:ext uri="{BB962C8B-B14F-4D97-AF65-F5344CB8AC3E}">
        <p14:creationId xmlns:p14="http://schemas.microsoft.com/office/powerpoint/2010/main" val="279288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4A92F-78F8-4BC3-8124-3BB46EB5CD94}" type="slidenum">
              <a:rPr lang="en-US" smtClean="0"/>
              <a:t>10</a:t>
            </a:fld>
            <a:endParaRPr lang="en-US" dirty="0"/>
          </a:p>
        </p:txBody>
      </p:sp>
    </p:spTree>
    <p:extLst>
      <p:ext uri="{BB962C8B-B14F-4D97-AF65-F5344CB8AC3E}">
        <p14:creationId xmlns:p14="http://schemas.microsoft.com/office/powerpoint/2010/main" val="190720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ADA21-3E8F-485A-AAE4-EA4BA7082EEE}" type="slidenum">
              <a:rPr lang="en-US" smtClean="0"/>
              <a:t>11</a:t>
            </a:fld>
            <a:endParaRPr lang="en-US" dirty="0"/>
          </a:p>
        </p:txBody>
      </p:sp>
    </p:spTree>
    <p:extLst>
      <p:ext uri="{BB962C8B-B14F-4D97-AF65-F5344CB8AC3E}">
        <p14:creationId xmlns:p14="http://schemas.microsoft.com/office/powerpoint/2010/main" val="403932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BD08F6-A465-4C6E-AD81-7EDEB1135056}" type="datetime1">
              <a:rPr lang="en-US" smtClean="0"/>
              <a:t>8/23/2023</a:t>
            </a:fld>
            <a:endParaRPr lang="en-US" dirty="0"/>
          </a:p>
        </p:txBody>
      </p:sp>
      <p:sp>
        <p:nvSpPr>
          <p:cNvPr id="5" name="Footer Placeholder 4"/>
          <p:cNvSpPr>
            <a:spLocks noGrp="1"/>
          </p:cNvSpPr>
          <p:nvPr>
            <p:ph type="ftr" sz="quarter" idx="11"/>
          </p:nvPr>
        </p:nvSpPr>
        <p:spPr/>
        <p:txBody>
          <a:bodyPr/>
          <a:lstStyle/>
          <a:p>
            <a:r>
              <a:rPr lang="en-US" dirty="0"/>
              <a:t>Public Counsel</a:t>
            </a:r>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F05F6-1C03-49CA-B8BD-C48BEEE34598}" type="datetime1">
              <a:rPr lang="en-US" smtClean="0"/>
              <a:t>8/23/2023</a:t>
            </a:fld>
            <a:endParaRPr lang="en-US" dirty="0"/>
          </a:p>
        </p:txBody>
      </p:sp>
      <p:sp>
        <p:nvSpPr>
          <p:cNvPr id="5" name="Footer Placeholder 4"/>
          <p:cNvSpPr>
            <a:spLocks noGrp="1"/>
          </p:cNvSpPr>
          <p:nvPr>
            <p:ph type="ftr" sz="quarter" idx="11"/>
          </p:nvPr>
        </p:nvSpPr>
        <p:spPr/>
        <p:txBody>
          <a:bodyPr/>
          <a:lstStyle/>
          <a:p>
            <a:r>
              <a:rPr lang="en-US" dirty="0"/>
              <a:t>Public Counsel</a:t>
            </a:r>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4DBFA-3B7E-48DB-AFA8-32E55A041457}" type="datetime1">
              <a:rPr lang="en-US" smtClean="0"/>
              <a:t>8/23/2023</a:t>
            </a:fld>
            <a:endParaRPr lang="en-US" dirty="0"/>
          </a:p>
        </p:txBody>
      </p:sp>
      <p:sp>
        <p:nvSpPr>
          <p:cNvPr id="5" name="Footer Placeholder 4"/>
          <p:cNvSpPr>
            <a:spLocks noGrp="1"/>
          </p:cNvSpPr>
          <p:nvPr>
            <p:ph type="ftr" sz="quarter" idx="11"/>
          </p:nvPr>
        </p:nvSpPr>
        <p:spPr/>
        <p:txBody>
          <a:bodyPr/>
          <a:lstStyle/>
          <a:p>
            <a:r>
              <a:rPr lang="en-US" dirty="0"/>
              <a:t>Public Counsel</a:t>
            </a:r>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997EFC-7A9A-4FBE-881F-B29D2EC69F07}"/>
              </a:ext>
            </a:extLst>
          </p:cNvPr>
          <p:cNvSpPr>
            <a:spLocks noGrp="1"/>
          </p:cNvSpPr>
          <p:nvPr>
            <p:ph type="pic" sz="quarter" idx="13"/>
          </p:nvPr>
        </p:nvSpPr>
        <p:spPr>
          <a:xfrm>
            <a:off x="4572000" y="0"/>
            <a:ext cx="4572000" cy="6858000"/>
          </a:xfrm>
          <a:pattFill prst="pct5">
            <a:fgClr>
              <a:schemeClr val="accent1"/>
            </a:fgClr>
            <a:bgClr>
              <a:schemeClr val="bg1"/>
            </a:bgClr>
          </a:pattFill>
        </p:spPr>
        <p:txBody>
          <a:bodyPr>
            <a:normAutofit/>
          </a:bodyPr>
          <a:lstStyle>
            <a:lvl1pPr>
              <a:defRPr sz="1013"/>
            </a:lvl1pPr>
          </a:lstStyle>
          <a:p>
            <a:endParaRPr lang="en-ID" dirty="0"/>
          </a:p>
        </p:txBody>
      </p:sp>
      <p:sp>
        <p:nvSpPr>
          <p:cNvPr id="6" name="Slide Number Placeholder 5">
            <a:extLst>
              <a:ext uri="{FF2B5EF4-FFF2-40B4-BE49-F238E27FC236}">
                <a16:creationId xmlns:a16="http://schemas.microsoft.com/office/drawing/2014/main" id="{0EC942AF-BF27-454B-B64C-E4198988BA53}"/>
              </a:ext>
            </a:extLst>
          </p:cNvPr>
          <p:cNvSpPr>
            <a:spLocks noGrp="1"/>
          </p:cNvSpPr>
          <p:nvPr>
            <p:ph type="sldNum" sz="quarter" idx="12"/>
          </p:nvPr>
        </p:nvSpPr>
        <p:spPr>
          <a:xfrm>
            <a:off x="6928921" y="6301269"/>
            <a:ext cx="2057400" cy="365125"/>
          </a:xfrm>
        </p:spPr>
        <p:txBody>
          <a:bodyPr/>
          <a:lstStyle/>
          <a:p>
            <a:fld id="{E4F761D7-05E8-4A81-B066-73704125659C}" type="slidenum">
              <a:rPr lang="en-ID" smtClean="0"/>
              <a:t>‹#›</a:t>
            </a:fld>
            <a:endParaRPr lang="en-ID" dirty="0"/>
          </a:p>
        </p:txBody>
      </p:sp>
    </p:spTree>
    <p:extLst>
      <p:ext uri="{BB962C8B-B14F-4D97-AF65-F5344CB8AC3E}">
        <p14:creationId xmlns:p14="http://schemas.microsoft.com/office/powerpoint/2010/main" val="213361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85F3C-97A2-4403-A58F-AFC05A9972F3}" type="datetime1">
              <a:rPr lang="en-US" smtClean="0"/>
              <a:t>8/23/2023</a:t>
            </a:fld>
            <a:endParaRPr lang="en-US" dirty="0"/>
          </a:p>
        </p:txBody>
      </p:sp>
      <p:sp>
        <p:nvSpPr>
          <p:cNvPr id="5" name="Footer Placeholder 4"/>
          <p:cNvSpPr>
            <a:spLocks noGrp="1"/>
          </p:cNvSpPr>
          <p:nvPr>
            <p:ph type="ftr" sz="quarter" idx="11"/>
          </p:nvPr>
        </p:nvSpPr>
        <p:spPr/>
        <p:txBody>
          <a:bodyPr/>
          <a:lstStyle/>
          <a:p>
            <a:r>
              <a:rPr lang="en-US" dirty="0"/>
              <a:t>Public Counsel</a:t>
            </a:r>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C5203C-D2DB-411D-AE42-641EE7B32AE4}" type="datetime1">
              <a:rPr lang="en-US" smtClean="0"/>
              <a:t>8/23/2023</a:t>
            </a:fld>
            <a:endParaRPr lang="en-US" dirty="0"/>
          </a:p>
        </p:txBody>
      </p:sp>
      <p:sp>
        <p:nvSpPr>
          <p:cNvPr id="5" name="Footer Placeholder 4"/>
          <p:cNvSpPr>
            <a:spLocks noGrp="1"/>
          </p:cNvSpPr>
          <p:nvPr>
            <p:ph type="ftr" sz="quarter" idx="11"/>
          </p:nvPr>
        </p:nvSpPr>
        <p:spPr/>
        <p:txBody>
          <a:bodyPr/>
          <a:lstStyle/>
          <a:p>
            <a:r>
              <a:rPr lang="en-US" dirty="0"/>
              <a:t>Public Counsel</a:t>
            </a:r>
          </a:p>
        </p:txBody>
      </p:sp>
      <p:sp>
        <p:nvSpPr>
          <p:cNvPr id="6" name="Slide Number Placeholder 5"/>
          <p:cNvSpPr>
            <a:spLocks noGrp="1"/>
          </p:cNvSpPr>
          <p:nvPr>
            <p:ph type="sldNum" sz="quarter" idx="12"/>
          </p:nvPr>
        </p:nvSpPr>
        <p:spPr/>
        <p:txBody>
          <a:bodyPr/>
          <a:lstStyle/>
          <a:p>
            <a:fld id="{E3C9D134-ADB2-4B72-B2D1-06061424B0D9}"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E93B3-B1D1-4F9A-A462-8DD6341441DD}" type="datetime1">
              <a:rPr lang="en-US" smtClean="0"/>
              <a:t>8/23/2023</a:t>
            </a:fld>
            <a:endParaRPr lang="en-US" dirty="0"/>
          </a:p>
        </p:txBody>
      </p:sp>
      <p:sp>
        <p:nvSpPr>
          <p:cNvPr id="6" name="Footer Placeholder 5"/>
          <p:cNvSpPr>
            <a:spLocks noGrp="1"/>
          </p:cNvSpPr>
          <p:nvPr>
            <p:ph type="ftr" sz="quarter" idx="11"/>
          </p:nvPr>
        </p:nvSpPr>
        <p:spPr/>
        <p:txBody>
          <a:bodyPr/>
          <a:lstStyle/>
          <a:p>
            <a:r>
              <a:rPr lang="en-US" dirty="0"/>
              <a:t>Public Counsel</a:t>
            </a:r>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B7667B-3148-4026-81A7-ED202B8BE7BA}" type="datetime1">
              <a:rPr lang="en-US" smtClean="0"/>
              <a:t>8/23/2023</a:t>
            </a:fld>
            <a:endParaRPr lang="en-US" dirty="0"/>
          </a:p>
        </p:txBody>
      </p:sp>
      <p:sp>
        <p:nvSpPr>
          <p:cNvPr id="8" name="Footer Placeholder 7"/>
          <p:cNvSpPr>
            <a:spLocks noGrp="1"/>
          </p:cNvSpPr>
          <p:nvPr>
            <p:ph type="ftr" sz="quarter" idx="11"/>
          </p:nvPr>
        </p:nvSpPr>
        <p:spPr/>
        <p:txBody>
          <a:bodyPr/>
          <a:lstStyle/>
          <a:p>
            <a:r>
              <a:rPr lang="en-US" dirty="0"/>
              <a:t>Public Counsel</a:t>
            </a:r>
          </a:p>
        </p:txBody>
      </p:sp>
      <p:sp>
        <p:nvSpPr>
          <p:cNvPr id="9" name="Slide Number Placeholder 8"/>
          <p:cNvSpPr>
            <a:spLocks noGrp="1"/>
          </p:cNvSpPr>
          <p:nvPr>
            <p:ph type="sldNum" sz="quarter" idx="12"/>
          </p:nvPr>
        </p:nvSpPr>
        <p:spPr/>
        <p:txBody>
          <a:bodyPr/>
          <a:lstStyle/>
          <a:p>
            <a:fld id="{E3C9D134-ADB2-4B72-B2D1-06061424B0D9}"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E54062-224E-49AD-985A-47740750EF31}" type="datetime1">
              <a:rPr lang="en-US" smtClean="0"/>
              <a:t>8/23/2023</a:t>
            </a:fld>
            <a:endParaRPr lang="en-US" dirty="0"/>
          </a:p>
        </p:txBody>
      </p:sp>
      <p:sp>
        <p:nvSpPr>
          <p:cNvPr id="4" name="Footer Placeholder 3"/>
          <p:cNvSpPr>
            <a:spLocks noGrp="1"/>
          </p:cNvSpPr>
          <p:nvPr>
            <p:ph type="ftr" sz="quarter" idx="11"/>
          </p:nvPr>
        </p:nvSpPr>
        <p:spPr/>
        <p:txBody>
          <a:bodyPr/>
          <a:lstStyle/>
          <a:p>
            <a:r>
              <a:rPr lang="en-US" dirty="0"/>
              <a:t>Public Counsel</a:t>
            </a:r>
          </a:p>
        </p:txBody>
      </p:sp>
      <p:sp>
        <p:nvSpPr>
          <p:cNvPr id="5" name="Slide Number Placeholder 4"/>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A082-5456-492E-A1C2-D0D1A71A24C2}" type="datetime1">
              <a:rPr lang="en-US" smtClean="0"/>
              <a:t>8/23/2023</a:t>
            </a:fld>
            <a:endParaRPr lang="en-US" dirty="0"/>
          </a:p>
        </p:txBody>
      </p:sp>
      <p:sp>
        <p:nvSpPr>
          <p:cNvPr id="3" name="Footer Placeholder 2"/>
          <p:cNvSpPr>
            <a:spLocks noGrp="1"/>
          </p:cNvSpPr>
          <p:nvPr>
            <p:ph type="ftr" sz="quarter" idx="11"/>
          </p:nvPr>
        </p:nvSpPr>
        <p:spPr/>
        <p:txBody>
          <a:bodyPr/>
          <a:lstStyle/>
          <a:p>
            <a:r>
              <a:rPr lang="en-US" dirty="0"/>
              <a:t>Public Counsel</a:t>
            </a:r>
          </a:p>
        </p:txBody>
      </p:sp>
      <p:sp>
        <p:nvSpPr>
          <p:cNvPr id="4" name="Slide Number Placeholder 3"/>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CA0059-1046-4E86-9C49-97E84C6275C4}" type="datetime1">
              <a:rPr lang="en-US" smtClean="0"/>
              <a:t>8/23/2023</a:t>
            </a:fld>
            <a:endParaRPr lang="en-US" dirty="0"/>
          </a:p>
        </p:txBody>
      </p:sp>
      <p:sp>
        <p:nvSpPr>
          <p:cNvPr id="6" name="Footer Placeholder 5"/>
          <p:cNvSpPr>
            <a:spLocks noGrp="1"/>
          </p:cNvSpPr>
          <p:nvPr>
            <p:ph type="ftr" sz="quarter" idx="11"/>
          </p:nvPr>
        </p:nvSpPr>
        <p:spPr/>
        <p:txBody>
          <a:bodyPr/>
          <a:lstStyle/>
          <a:p>
            <a:r>
              <a:rPr lang="en-US" dirty="0"/>
              <a:t>Public Counsel</a:t>
            </a:r>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D069D-5173-4A85-9DB7-405616809B66}" type="datetime1">
              <a:rPr lang="en-US" smtClean="0"/>
              <a:t>8/23/2023</a:t>
            </a:fld>
            <a:endParaRPr lang="en-US" dirty="0"/>
          </a:p>
        </p:txBody>
      </p:sp>
      <p:sp>
        <p:nvSpPr>
          <p:cNvPr id="6" name="Footer Placeholder 5"/>
          <p:cNvSpPr>
            <a:spLocks noGrp="1"/>
          </p:cNvSpPr>
          <p:nvPr>
            <p:ph type="ftr" sz="quarter" idx="11"/>
          </p:nvPr>
        </p:nvSpPr>
        <p:spPr/>
        <p:txBody>
          <a:bodyPr/>
          <a:lstStyle/>
          <a:p>
            <a:r>
              <a:rPr lang="en-US" dirty="0"/>
              <a:t>Public Counsel</a:t>
            </a:r>
          </a:p>
        </p:txBody>
      </p:sp>
      <p:sp>
        <p:nvSpPr>
          <p:cNvPr id="7" name="Slide Number Placeholder 6"/>
          <p:cNvSpPr>
            <a:spLocks noGrp="1"/>
          </p:cNvSpPr>
          <p:nvPr>
            <p:ph type="sldNum" sz="quarter" idx="12"/>
          </p:nvPr>
        </p:nvSpPr>
        <p:spPr/>
        <p:txBody>
          <a:bodyPr/>
          <a:lstStyle/>
          <a:p>
            <a:fld id="{E3C9D134-ADB2-4B72-B2D1-06061424B0D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0854FDA-8E71-4581-A365-D83BA2089A26}" type="datetime1">
              <a:rPr lang="en-US" smtClean="0"/>
              <a:t>8/23/2023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a:t>Public Counsel</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3C9D134-ADB2-4B72-B2D1-06061424B0D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lponline.org/Housing/ILPTHP" TargetMode="External"/><Relationship Id="rId2" Type="http://schemas.openxmlformats.org/officeDocument/2006/relationships/hyperlink" Target="http://www.ilponline.org/Housing/THPPL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lponline.org/ContactIL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lponline.org/Eligibili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lponline.org/ContactIL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cld.dss.ca.gov/carefacilitysearch/" TargetMode="External"/><Relationship Id="rId2" Type="http://schemas.openxmlformats.org/officeDocument/2006/relationships/hyperlink" Target="https://complaints.ccld.dss.ca.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calcivilrights.ca.gov/complaintproces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tayhousedla.org/referra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dfeh.ca.gov/ComplaintProce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hyperlink" Target="https://www.flickr.com/photos/citytalk/462614162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carrying a box&#10;&#10;Description automatically generated">
            <a:extLst>
              <a:ext uri="{FF2B5EF4-FFF2-40B4-BE49-F238E27FC236}">
                <a16:creationId xmlns:a16="http://schemas.microsoft.com/office/drawing/2014/main" id="{8916CEA1-B75A-BAE7-1269-DA831B312E4D}"/>
              </a:ext>
            </a:extLst>
          </p:cNvPr>
          <p:cNvPicPr>
            <a:picLocks noChangeAspect="1"/>
          </p:cNvPicPr>
          <p:nvPr/>
        </p:nvPicPr>
        <p:blipFill rotWithShape="1">
          <a:blip r:embed="rId2">
            <a:extLst>
              <a:ext uri="{28A0092B-C50C-407E-A947-70E740481C1C}">
                <a14:useLocalDpi xmlns:a14="http://schemas.microsoft.com/office/drawing/2010/main" val="0"/>
              </a:ext>
            </a:extLst>
          </a:blip>
          <a:srcRect l="350" r="24650"/>
          <a:stretch/>
        </p:blipFill>
        <p:spPr>
          <a:xfrm>
            <a:off x="20" y="10"/>
            <a:ext cx="9143980" cy="6857990"/>
          </a:xfrm>
          <a:prstGeom prst="rect">
            <a:avLst/>
          </a:prstGeom>
          <a:noFill/>
        </p:spPr>
      </p:pic>
    </p:spTree>
    <p:extLst>
      <p:ext uri="{BB962C8B-B14F-4D97-AF65-F5344CB8AC3E}">
        <p14:creationId xmlns:p14="http://schemas.microsoft.com/office/powerpoint/2010/main" val="185264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00" y="18288"/>
            <a:ext cx="1066800" cy="3291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53455-CD91-4145-88E3-279CC70B408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554" name="Rectangle 2"/>
          <p:cNvSpPr>
            <a:spLocks noGrp="1" noChangeArrowheads="1"/>
          </p:cNvSpPr>
          <p:nvPr>
            <p:ph type="title" idx="4294967295"/>
          </p:nvPr>
        </p:nvSpPr>
        <p:spPr>
          <a:xfrm>
            <a:off x="0" y="673100"/>
            <a:ext cx="7543800" cy="927100"/>
          </a:xfrm>
        </p:spPr>
        <p:txBody>
          <a:bodyPr>
            <a:normAutofit/>
          </a:bodyPr>
          <a:lstStyle/>
          <a:p>
            <a:pPr algn="ctr" eaLnBrk="1" hangingPunct="1"/>
            <a:r>
              <a:rPr lang="en-US" sz="3400" dirty="0">
                <a:latin typeface="Georgia" pitchFamily="18" charset="0"/>
                <a:ea typeface="ＭＳ Ｐゴシック" pitchFamily="34" charset="-128"/>
              </a:rPr>
              <a:t>How Does SILP Get Approved?</a:t>
            </a:r>
          </a:p>
        </p:txBody>
      </p:sp>
      <p:sp>
        <p:nvSpPr>
          <p:cNvPr id="23555" name="Rectangle 3"/>
          <p:cNvSpPr>
            <a:spLocks noGrp="1" noChangeArrowheads="1"/>
          </p:cNvSpPr>
          <p:nvPr>
            <p:ph type="body" idx="4294967295"/>
          </p:nvPr>
        </p:nvSpPr>
        <p:spPr>
          <a:xfrm>
            <a:off x="381000" y="2044700"/>
            <a:ext cx="8458200" cy="3975100"/>
          </a:xfrm>
        </p:spPr>
        <p:txBody>
          <a:bodyPr>
            <a:noAutofit/>
          </a:bodyPr>
          <a:lstStyle/>
          <a:p>
            <a:pPr marL="0" indent="0">
              <a:buSzPct val="150000"/>
              <a:buNone/>
            </a:pPr>
            <a:r>
              <a:rPr lang="en-US" dirty="0">
                <a:ea typeface="ＭＳ Ｐゴシック" pitchFamily="34" charset="-128"/>
              </a:rPr>
              <a:t>Two step process to approve a SILP</a:t>
            </a:r>
          </a:p>
          <a:p>
            <a:pPr marL="0" indent="0">
              <a:buSzPct val="150000"/>
              <a:buNone/>
            </a:pPr>
            <a:endParaRPr lang="en-US" dirty="0">
              <a:ea typeface="ＭＳ Ｐゴシック" pitchFamily="34" charset="-128"/>
            </a:endParaRPr>
          </a:p>
          <a:p>
            <a:pPr lvl="1"/>
            <a:r>
              <a:rPr lang="en-US" sz="2400" dirty="0">
                <a:ea typeface="ＭＳ Ｐゴシック" pitchFamily="34" charset="-128"/>
              </a:rPr>
              <a:t>DCFS assesses youth</a:t>
            </a:r>
            <a:r>
              <a:rPr lang="en-US" altLang="en-US" sz="2400" dirty="0">
                <a:ea typeface="ＭＳ Ｐゴシック" pitchFamily="34" charset="-128"/>
              </a:rPr>
              <a:t>’</a:t>
            </a:r>
            <a:r>
              <a:rPr lang="en-US" sz="2400" dirty="0">
                <a:ea typeface="ＭＳ Ｐゴシック" pitchFamily="34" charset="-128"/>
              </a:rPr>
              <a:t>s </a:t>
            </a:r>
            <a:r>
              <a:rPr lang="en-US" altLang="en-US" sz="2400" dirty="0">
                <a:ea typeface="ＭＳ Ｐゴシック" pitchFamily="34" charset="-128"/>
              </a:rPr>
              <a:t>“</a:t>
            </a:r>
            <a:r>
              <a:rPr lang="en-US" sz="2400" dirty="0">
                <a:ea typeface="ＭＳ Ｐゴシック" pitchFamily="34" charset="-128"/>
              </a:rPr>
              <a:t>readiness</a:t>
            </a:r>
            <a:r>
              <a:rPr lang="en-US" altLang="en-US" sz="2400" dirty="0">
                <a:ea typeface="ＭＳ Ｐゴシック" pitchFamily="34" charset="-128"/>
              </a:rPr>
              <a:t>”</a:t>
            </a:r>
            <a:r>
              <a:rPr lang="en-US" sz="2400" dirty="0">
                <a:ea typeface="ＭＳ Ｐゴシック" pitchFamily="34" charset="-128"/>
              </a:rPr>
              <a:t> to live in a SILP – youth’s ability to budget, do laundry, cook food, and demonstrate other life skills </a:t>
            </a:r>
          </a:p>
          <a:p>
            <a:pPr lvl="1"/>
            <a:endParaRPr lang="en-US" sz="2400" dirty="0">
              <a:ea typeface="ＭＳ Ｐゴシック" pitchFamily="34" charset="-128"/>
            </a:endParaRPr>
          </a:p>
          <a:p>
            <a:pPr lvl="1"/>
            <a:r>
              <a:rPr lang="en-US" sz="2400" dirty="0">
                <a:ea typeface="ＭＳ Ｐゴシック" pitchFamily="34" charset="-128"/>
              </a:rPr>
              <a:t>DCFS conducts a health and safety inspection of the physical space</a:t>
            </a:r>
          </a:p>
          <a:p>
            <a:pPr lvl="2"/>
            <a:r>
              <a:rPr lang="en-US" sz="2400" dirty="0">
                <a:ea typeface="ＭＳ Ｐゴシック" pitchFamily="34" charset="-128"/>
              </a:rPr>
              <a:t>Dorms and other college housing are automatically approved </a:t>
            </a:r>
          </a:p>
        </p:txBody>
      </p:sp>
      <p:pic>
        <p:nvPicPr>
          <p:cNvPr id="23556" name="Picture 4" descr="MC910217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3255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Georgia" panose="02040502050405020303" pitchFamily="18" charset="0"/>
              </a:rPr>
              <a:t>Other Tips Regarding SILPs</a:t>
            </a:r>
          </a:p>
        </p:txBody>
      </p:sp>
      <p:sp>
        <p:nvSpPr>
          <p:cNvPr id="5" name="Content Placeholder 4"/>
          <p:cNvSpPr>
            <a:spLocks noGrp="1"/>
          </p:cNvSpPr>
          <p:nvPr>
            <p:ph sz="half" idx="1"/>
          </p:nvPr>
        </p:nvSpPr>
        <p:spPr>
          <a:xfrm>
            <a:off x="457200" y="1534734"/>
            <a:ext cx="4038600" cy="5096256"/>
          </a:xfrm>
        </p:spPr>
        <p:txBody>
          <a:bodyPr>
            <a:normAutofit fontScale="92500" lnSpcReduction="10000"/>
          </a:bodyPr>
          <a:lstStyle/>
          <a:p>
            <a:r>
              <a:rPr lang="en-US" sz="2600" dirty="0">
                <a:ea typeface="ＭＳ Ｐゴシック" pitchFamily="34" charset="-128"/>
              </a:rPr>
              <a:t>Youth need to plan ahead.,</a:t>
            </a:r>
          </a:p>
          <a:p>
            <a:r>
              <a:rPr lang="en-US" sz="2600" dirty="0">
                <a:ea typeface="ＭＳ Ｐゴシック" pitchFamily="34" charset="-128"/>
              </a:rPr>
              <a:t>It takes about 6 to 8 weeks from the date of location approval for the first SILP check to arrive.</a:t>
            </a:r>
          </a:p>
          <a:p>
            <a:r>
              <a:rPr lang="en-US" sz="2600" dirty="0">
                <a:ea typeface="ＭＳ Ｐゴシック" pitchFamily="34" charset="-128"/>
              </a:rPr>
              <a:t>The checks will cover back to the date that the place was officially approved.</a:t>
            </a:r>
          </a:p>
          <a:p>
            <a:r>
              <a:rPr lang="en-US" sz="2600" dirty="0">
                <a:ea typeface="ＭＳ Ｐゴシック" pitchFamily="34" charset="-128"/>
              </a:rPr>
              <a:t>Every month the checks will be sent on the 15</a:t>
            </a:r>
            <a:r>
              <a:rPr lang="en-US" sz="2600" baseline="30000" dirty="0">
                <a:ea typeface="ＭＳ Ｐゴシック" pitchFamily="34" charset="-128"/>
              </a:rPr>
              <a:t>th</a:t>
            </a:r>
            <a:r>
              <a:rPr lang="en-US" sz="2600" dirty="0">
                <a:ea typeface="ＭＳ Ｐゴシック" pitchFamily="34" charset="-128"/>
              </a:rPr>
              <a:t> of the month to pay for the previous month.</a:t>
            </a:r>
          </a:p>
          <a:p>
            <a:pPr lvl="1"/>
            <a:r>
              <a:rPr lang="en-US" sz="2600" dirty="0">
                <a:ea typeface="ＭＳ Ｐゴシック" pitchFamily="34" charset="-128"/>
              </a:rPr>
              <a:t>(i.e., August’s check is sent on September 15)</a:t>
            </a:r>
          </a:p>
          <a:p>
            <a:pPr lvl="2"/>
            <a:endParaRPr lang="en-US" sz="2400" dirty="0">
              <a:ea typeface="ＭＳ Ｐゴシック" pitchFamily="34" charset="-128"/>
            </a:endParaRPr>
          </a:p>
          <a:p>
            <a:endParaRPr lang="en-US" dirty="0"/>
          </a:p>
        </p:txBody>
      </p:sp>
      <p:sp>
        <p:nvSpPr>
          <p:cNvPr id="6" name="Content Placeholder 5"/>
          <p:cNvSpPr>
            <a:spLocks noGrp="1"/>
          </p:cNvSpPr>
          <p:nvPr>
            <p:ph sz="half" idx="2"/>
          </p:nvPr>
        </p:nvSpPr>
        <p:spPr>
          <a:xfrm>
            <a:off x="4648200" y="1534734"/>
            <a:ext cx="4038600" cy="5096256"/>
          </a:xfrm>
        </p:spPr>
        <p:txBody>
          <a:bodyPr>
            <a:noAutofit/>
          </a:bodyPr>
          <a:lstStyle/>
          <a:p>
            <a:r>
              <a:rPr lang="en-US" sz="2400" dirty="0">
                <a:ea typeface="ＭＳ Ｐゴシック" pitchFamily="34" charset="-128"/>
              </a:rPr>
              <a:t>Youth typically don’t have good credit, or make enough to prove they can pay the rent every month, or have a co-signer, or have enough saved up to pay the security deposit.</a:t>
            </a:r>
          </a:p>
          <a:p>
            <a:r>
              <a:rPr lang="en-US" sz="2400" dirty="0">
                <a:ea typeface="ＭＳ Ｐゴシック" pitchFamily="34" charset="-128"/>
              </a:rPr>
              <a:t>SILP Plus</a:t>
            </a:r>
          </a:p>
          <a:p>
            <a:pPr lvl="1"/>
            <a:r>
              <a:rPr lang="en-US" dirty="0">
                <a:ea typeface="ＭＳ Ｐゴシック" pitchFamily="34" charset="-128"/>
              </a:rPr>
              <a:t>A temporary source of DCFS funding that can help pay for move in expenses, security deposit, first month rent, etc.</a:t>
            </a:r>
          </a:p>
        </p:txBody>
      </p:sp>
    </p:spTree>
    <p:extLst>
      <p:ext uri="{BB962C8B-B14F-4D97-AF65-F5344CB8AC3E}">
        <p14:creationId xmlns:p14="http://schemas.microsoft.com/office/powerpoint/2010/main" val="284054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8538"/>
            <a:ext cx="8229600" cy="1214062"/>
          </a:xfrm>
        </p:spPr>
        <p:txBody>
          <a:bodyPr>
            <a:normAutofit fontScale="90000"/>
          </a:bodyPr>
          <a:lstStyle/>
          <a:p>
            <a:pPr algn="ctr"/>
            <a:r>
              <a:rPr lang="en-US" dirty="0">
                <a:latin typeface="Georgia" panose="02040502050405020303" pitchFamily="18" charset="0"/>
              </a:rPr>
              <a:t>Transitional Housing for Youth in Extended Foster Care (THPP-NMD)</a:t>
            </a:r>
          </a:p>
        </p:txBody>
      </p:sp>
      <p:sp>
        <p:nvSpPr>
          <p:cNvPr id="3" name="Content Placeholder 2"/>
          <p:cNvSpPr>
            <a:spLocks noGrp="1"/>
          </p:cNvSpPr>
          <p:nvPr>
            <p:ph idx="1"/>
          </p:nvPr>
        </p:nvSpPr>
        <p:spPr>
          <a:xfrm>
            <a:off x="457200" y="2057400"/>
            <a:ext cx="8229600" cy="4419600"/>
          </a:xfrm>
        </p:spPr>
        <p:txBody>
          <a:bodyPr>
            <a:noAutofit/>
          </a:bodyPr>
          <a:lstStyle/>
          <a:p>
            <a:pPr lvl="1">
              <a:buFont typeface="Wingdings" panose="05000000000000000000" pitchFamily="2" charset="2"/>
              <a:buChar char="q"/>
              <a:defRPr/>
            </a:pPr>
            <a:r>
              <a:rPr lang="en-US" sz="2400" dirty="0"/>
              <a:t> An apartment with supportive services for youth ages 18-21 </a:t>
            </a:r>
          </a:p>
          <a:p>
            <a:pPr lvl="1">
              <a:buFont typeface="Wingdings" panose="05000000000000000000" pitchFamily="2" charset="2"/>
              <a:buChar char="q"/>
              <a:defRPr/>
            </a:pPr>
            <a:endParaRPr lang="en-US" sz="2400" dirty="0"/>
          </a:p>
          <a:p>
            <a:pPr lvl="1">
              <a:buFont typeface="Wingdings" panose="05000000000000000000" pitchFamily="2" charset="2"/>
              <a:buChar char="q"/>
              <a:defRPr/>
            </a:pPr>
            <a:r>
              <a:rPr lang="en-US" sz="2400" dirty="0"/>
              <a:t> Youth generally get a stipend (of roughly $500-600 per month) and parenting youth also get an Infant Supplement (of $ 900 per month per child)</a:t>
            </a:r>
          </a:p>
          <a:p>
            <a:pPr lvl="1">
              <a:buFont typeface="Wingdings" panose="05000000000000000000" pitchFamily="2" charset="2"/>
              <a:buChar char="q"/>
              <a:defRPr/>
            </a:pPr>
            <a:endParaRPr lang="en-US" sz="2400" dirty="0"/>
          </a:p>
          <a:p>
            <a:pPr lvl="1">
              <a:buFont typeface="Wingdings" panose="05000000000000000000" pitchFamily="2" charset="2"/>
              <a:buChar char="q"/>
              <a:defRPr/>
            </a:pPr>
            <a:r>
              <a:rPr lang="en-US" sz="2400" dirty="0"/>
              <a:t> Must apply and be accepted into program</a:t>
            </a:r>
          </a:p>
          <a:p>
            <a:pPr lvl="1">
              <a:buFont typeface="Wingdings" panose="05000000000000000000" pitchFamily="2" charset="2"/>
              <a:buChar char="q"/>
              <a:defRPr/>
            </a:pPr>
            <a:endParaRPr lang="en-US" sz="2400" dirty="0"/>
          </a:p>
          <a:p>
            <a:pPr lvl="1">
              <a:buFont typeface="Wingdings" panose="05000000000000000000" pitchFamily="2" charset="2"/>
              <a:buChar char="q"/>
              <a:defRPr/>
            </a:pPr>
            <a:r>
              <a:rPr lang="en-US" sz="2400" dirty="0"/>
              <a:t> Must follow terms of program agreement</a:t>
            </a:r>
          </a:p>
        </p:txBody>
      </p:sp>
    </p:spTree>
    <p:extLst>
      <p:ext uri="{BB962C8B-B14F-4D97-AF65-F5344CB8AC3E}">
        <p14:creationId xmlns:p14="http://schemas.microsoft.com/office/powerpoint/2010/main" val="181235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rPr>
              <a:t>Transitional Living Settings (TLS)</a:t>
            </a:r>
          </a:p>
        </p:txBody>
      </p:sp>
      <p:sp>
        <p:nvSpPr>
          <p:cNvPr id="3" name="Content Placeholder 2"/>
          <p:cNvSpPr>
            <a:spLocks noGrp="1"/>
          </p:cNvSpPr>
          <p:nvPr>
            <p:ph idx="1"/>
          </p:nvPr>
        </p:nvSpPr>
        <p:spPr/>
        <p:txBody>
          <a:bodyPr>
            <a:noAutofit/>
          </a:bodyPr>
          <a:lstStyle/>
          <a:p>
            <a:pPr>
              <a:lnSpc>
                <a:spcPct val="90000"/>
              </a:lnSpc>
              <a:buSzPct val="100000"/>
              <a:buFont typeface="Wingdings" panose="05000000000000000000" pitchFamily="2" charset="2"/>
              <a:buChar char="q"/>
              <a:defRPr/>
            </a:pPr>
            <a:r>
              <a:rPr lang="en-US" dirty="0"/>
              <a:t>Transitional living settings are short-term housing placements during entry or re-entry into extended foster care or during transitions between placements.</a:t>
            </a:r>
          </a:p>
          <a:p>
            <a:pPr>
              <a:lnSpc>
                <a:spcPct val="90000"/>
              </a:lnSpc>
              <a:buSzPct val="100000"/>
              <a:buFont typeface="Wingdings" panose="05000000000000000000" pitchFamily="2" charset="2"/>
              <a:buChar char="q"/>
              <a:defRPr/>
            </a:pPr>
            <a:r>
              <a:rPr lang="en-US" dirty="0"/>
              <a:t>Because they are intended to be short-term, they do not have as stringent of requirements as SILP or the licensing requirements of THPs.</a:t>
            </a:r>
          </a:p>
          <a:p>
            <a:pPr>
              <a:lnSpc>
                <a:spcPct val="90000"/>
              </a:lnSpc>
              <a:buSzPct val="100000"/>
              <a:buFont typeface="Wingdings" panose="05000000000000000000" pitchFamily="2" charset="2"/>
              <a:buChar char="q"/>
              <a:defRPr/>
            </a:pPr>
            <a:r>
              <a:rPr lang="en-US" dirty="0"/>
              <a:t>Can be a friend or family’s home, a shared room or a couch, hotel, Airbnb, church, a youth resource center, or other alternative housing options</a:t>
            </a:r>
          </a:p>
          <a:p>
            <a:pPr>
              <a:lnSpc>
                <a:spcPct val="90000"/>
              </a:lnSpc>
              <a:buSzPct val="100000"/>
              <a:buFont typeface="Wingdings" panose="05000000000000000000" pitchFamily="2" charset="2"/>
              <a:buChar char="q"/>
              <a:defRPr/>
            </a:pPr>
            <a:r>
              <a:rPr lang="en-US" dirty="0"/>
              <a:t>However shelters (adult homeless shelters, youth homelessness prevention centers, and similar placements) are NOT appropriate for youth and thus not eligible for TLS funding.</a:t>
            </a:r>
          </a:p>
        </p:txBody>
      </p:sp>
    </p:spTree>
    <p:extLst>
      <p:ext uri="{BB962C8B-B14F-4D97-AF65-F5344CB8AC3E}">
        <p14:creationId xmlns:p14="http://schemas.microsoft.com/office/powerpoint/2010/main" val="73137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Georgia" panose="02040502050405020303" pitchFamily="18" charset="0"/>
              </a:rPr>
              <a:t>Housing Options for Youth </a:t>
            </a:r>
            <a:br>
              <a:rPr lang="en-US" dirty="0">
                <a:latin typeface="Georgia" panose="02040502050405020303" pitchFamily="18" charset="0"/>
              </a:rPr>
            </a:br>
            <a:r>
              <a:rPr lang="en-US" dirty="0">
                <a:latin typeface="Georgia" panose="02040502050405020303" pitchFamily="18" charset="0"/>
              </a:rPr>
              <a:t>Formerly in Foster Care</a:t>
            </a:r>
          </a:p>
        </p:txBody>
      </p:sp>
      <p:sp>
        <p:nvSpPr>
          <p:cNvPr id="3" name="Content Placeholder 2"/>
          <p:cNvSpPr>
            <a:spLocks noGrp="1"/>
          </p:cNvSpPr>
          <p:nvPr>
            <p:ph idx="1"/>
          </p:nvPr>
        </p:nvSpPr>
        <p:spPr>
          <a:xfrm>
            <a:off x="457200" y="1905000"/>
            <a:ext cx="8229600" cy="3962400"/>
          </a:xfrm>
        </p:spPr>
        <p:txBody>
          <a:bodyPr/>
          <a:lstStyle/>
          <a:p>
            <a:pPr lvl="1">
              <a:lnSpc>
                <a:spcPct val="90000"/>
              </a:lnSpc>
              <a:buClr>
                <a:schemeClr val="tx2"/>
              </a:buClr>
              <a:buFont typeface="Wingdings" panose="05000000000000000000" pitchFamily="2" charset="2"/>
              <a:buChar char="q"/>
            </a:pPr>
            <a:r>
              <a:rPr lang="en-US" sz="2400" dirty="0">
                <a:solidFill>
                  <a:schemeClr val="tx2"/>
                </a:solidFill>
                <a:latin typeface="Arial" charset="0"/>
                <a:ea typeface="ＭＳ Ｐゴシック" charset="0"/>
              </a:rPr>
              <a:t> </a:t>
            </a:r>
            <a:r>
              <a:rPr lang="en-US" sz="2400" dirty="0">
                <a:solidFill>
                  <a:schemeClr val="tx2"/>
                </a:solidFill>
                <a:ea typeface="ＭＳ Ｐゴシック" charset="0"/>
              </a:rPr>
              <a:t>Transitional Housing Program Plus (THP-Plus)</a:t>
            </a:r>
          </a:p>
          <a:p>
            <a:pPr lvl="2">
              <a:lnSpc>
                <a:spcPct val="90000"/>
              </a:lnSpc>
              <a:buClr>
                <a:schemeClr val="tx2"/>
              </a:buClr>
              <a:buSzPct val="100000"/>
              <a:buFont typeface="Wingdings" panose="05000000000000000000" pitchFamily="2" charset="2"/>
              <a:buChar char="Ø"/>
            </a:pPr>
            <a:r>
              <a:rPr lang="en-US" sz="2400" u="sng" dirty="0">
                <a:solidFill>
                  <a:schemeClr val="tx2"/>
                </a:solidFill>
                <a:hlinkClick r:id="rId2"/>
              </a:rPr>
              <a:t>www.ilponline.org/Housing/THPPLUS</a:t>
            </a:r>
            <a:endParaRPr lang="en-US" sz="2400" u="sng" dirty="0">
              <a:solidFill>
                <a:schemeClr val="tx2"/>
              </a:solidFill>
            </a:endParaRPr>
          </a:p>
          <a:p>
            <a:pPr lvl="2">
              <a:lnSpc>
                <a:spcPct val="90000"/>
              </a:lnSpc>
              <a:buClr>
                <a:schemeClr val="tx2"/>
              </a:buClr>
              <a:buFont typeface="Wingdings" panose="05000000000000000000" pitchFamily="2" charset="2"/>
              <a:buChar char="q"/>
            </a:pPr>
            <a:endParaRPr lang="en-US" sz="2400" u="sng" dirty="0">
              <a:solidFill>
                <a:schemeClr val="tx2"/>
              </a:solidFill>
              <a:ea typeface="ＭＳ Ｐゴシック" charset="0"/>
            </a:endParaRPr>
          </a:p>
          <a:p>
            <a:pPr lvl="1">
              <a:lnSpc>
                <a:spcPct val="90000"/>
              </a:lnSpc>
              <a:buClr>
                <a:schemeClr val="tx2"/>
              </a:buClr>
              <a:buFont typeface="Wingdings" panose="05000000000000000000" pitchFamily="2" charset="2"/>
              <a:buChar char="q"/>
            </a:pPr>
            <a:r>
              <a:rPr lang="en-US" sz="2400" dirty="0">
                <a:solidFill>
                  <a:schemeClr val="tx2"/>
                </a:solidFill>
                <a:ea typeface="ＭＳ Ｐゴシック" charset="0"/>
              </a:rPr>
              <a:t> Independent Living Program Transitional Housing Program   </a:t>
            </a:r>
          </a:p>
          <a:p>
            <a:pPr marL="274320" lvl="1" indent="0">
              <a:lnSpc>
                <a:spcPct val="90000"/>
              </a:lnSpc>
              <a:buClr>
                <a:schemeClr val="tx2"/>
              </a:buClr>
              <a:buNone/>
            </a:pPr>
            <a:r>
              <a:rPr lang="en-US" sz="2400" dirty="0">
                <a:solidFill>
                  <a:schemeClr val="tx2"/>
                </a:solidFill>
                <a:ea typeface="ＭＳ Ｐゴシック" charset="0"/>
              </a:rPr>
              <a:t>     (ILP-THP)</a:t>
            </a:r>
          </a:p>
          <a:p>
            <a:pPr lvl="2">
              <a:lnSpc>
                <a:spcPct val="90000"/>
              </a:lnSpc>
              <a:buClr>
                <a:schemeClr val="tx2"/>
              </a:buClr>
              <a:buSzPct val="100000"/>
              <a:buFont typeface="Wingdings" panose="05000000000000000000" pitchFamily="2" charset="2"/>
              <a:buChar char="Ø"/>
            </a:pPr>
            <a:r>
              <a:rPr lang="en-US" sz="2400" u="sng" dirty="0">
                <a:solidFill>
                  <a:schemeClr val="tx2"/>
                </a:solidFill>
                <a:ea typeface="ＭＳ Ｐゴシック" pitchFamily="34" charset="-128"/>
                <a:hlinkClick r:id="rId3"/>
              </a:rPr>
              <a:t>www.ilponline.org/Housing/ILPTHP</a:t>
            </a:r>
            <a:endParaRPr lang="en-US" sz="2400" u="sng" dirty="0">
              <a:solidFill>
                <a:schemeClr val="tx2"/>
              </a:solidFill>
              <a:ea typeface="ＭＳ Ｐゴシック" pitchFamily="34" charset="-128"/>
            </a:endParaRPr>
          </a:p>
          <a:p>
            <a:pPr lvl="2">
              <a:lnSpc>
                <a:spcPct val="90000"/>
              </a:lnSpc>
              <a:buClr>
                <a:schemeClr val="tx2"/>
              </a:buClr>
              <a:buFont typeface="Wingdings" panose="05000000000000000000" pitchFamily="2" charset="2"/>
              <a:buChar char="q"/>
            </a:pPr>
            <a:endParaRPr lang="en-US" sz="2400" dirty="0">
              <a:solidFill>
                <a:schemeClr val="tx2"/>
              </a:solidFill>
              <a:ea typeface="ＭＳ Ｐゴシック" charset="0"/>
            </a:endParaRPr>
          </a:p>
          <a:p>
            <a:pPr lvl="1">
              <a:lnSpc>
                <a:spcPct val="90000"/>
              </a:lnSpc>
              <a:buClr>
                <a:schemeClr val="tx2"/>
              </a:buClr>
              <a:buFont typeface="Wingdings" panose="05000000000000000000" pitchFamily="2" charset="2"/>
              <a:buChar char="q"/>
            </a:pPr>
            <a:r>
              <a:rPr lang="en-US" sz="2400" dirty="0">
                <a:solidFill>
                  <a:schemeClr val="tx2"/>
                </a:solidFill>
                <a:ea typeface="ＭＳ Ｐゴシック" charset="0"/>
              </a:rPr>
              <a:t> Find an apartment to rent using FYI/FUP (Section 8)  </a:t>
            </a:r>
          </a:p>
          <a:p>
            <a:pPr marL="274320" lvl="1" indent="0">
              <a:lnSpc>
                <a:spcPct val="90000"/>
              </a:lnSpc>
              <a:buClr>
                <a:schemeClr val="tx2"/>
              </a:buClr>
              <a:buNone/>
            </a:pPr>
            <a:r>
              <a:rPr lang="en-US" sz="2400" dirty="0">
                <a:solidFill>
                  <a:schemeClr val="tx2"/>
                </a:solidFill>
                <a:ea typeface="ＭＳ Ｐゴシック" charset="0"/>
              </a:rPr>
              <a:t>    vouchers</a:t>
            </a:r>
          </a:p>
        </p:txBody>
      </p:sp>
    </p:spTree>
    <p:extLst>
      <p:ext uri="{BB962C8B-B14F-4D97-AF65-F5344CB8AC3E}">
        <p14:creationId xmlns:p14="http://schemas.microsoft.com/office/powerpoint/2010/main" val="113829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1176528"/>
          </a:xfrm>
          <a:solidFill>
            <a:schemeClr val="accent1"/>
          </a:solidFill>
        </p:spPr>
        <p:txBody>
          <a:bodyPr>
            <a:normAutofit fontScale="90000"/>
          </a:bodyPr>
          <a:lstStyle/>
          <a:p>
            <a:pPr algn="ctr"/>
            <a:r>
              <a:rPr lang="en-US" dirty="0">
                <a:solidFill>
                  <a:schemeClr val="bg1"/>
                </a:solidFill>
                <a:latin typeface="Georgia" panose="02040502050405020303" pitchFamily="18" charset="0"/>
              </a:rPr>
              <a:t>Transitional Housing Program - Plus </a:t>
            </a:r>
            <a:br>
              <a:rPr lang="en-US" dirty="0">
                <a:solidFill>
                  <a:schemeClr val="bg1"/>
                </a:solidFill>
                <a:latin typeface="Georgia" panose="02040502050405020303" pitchFamily="18" charset="0"/>
              </a:rPr>
            </a:br>
            <a:r>
              <a:rPr lang="en-US" dirty="0">
                <a:solidFill>
                  <a:schemeClr val="bg1"/>
                </a:solidFill>
                <a:latin typeface="Georgia" panose="02040502050405020303" pitchFamily="18" charset="0"/>
              </a:rPr>
              <a:t>(THP+)</a:t>
            </a:r>
          </a:p>
        </p:txBody>
      </p:sp>
      <p:sp>
        <p:nvSpPr>
          <p:cNvPr id="3" name="Content Placeholder 2"/>
          <p:cNvSpPr>
            <a:spLocks noGrp="1"/>
          </p:cNvSpPr>
          <p:nvPr>
            <p:ph idx="1"/>
          </p:nvPr>
        </p:nvSpPr>
        <p:spPr>
          <a:xfrm>
            <a:off x="457200" y="1709928"/>
            <a:ext cx="8229600" cy="4843272"/>
          </a:xfrm>
        </p:spPr>
        <p:txBody>
          <a:bodyPr>
            <a:normAutofit/>
          </a:bodyPr>
          <a:lstStyle/>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Housing with supportive services for youth ages 18-24</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Similar to THPP-NMD, but for youth NO LONGER in    foster care</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Must have been in foster care on or after age 18</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Must apply and be accepted into program</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Can stay for up to 36 months</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Youth usually get a stipend</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Roommate often required</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Must agree to follow program agreement</a:t>
            </a:r>
          </a:p>
          <a:p>
            <a:pPr>
              <a:lnSpc>
                <a:spcPct val="90000"/>
              </a:lnSpc>
              <a:buClr>
                <a:schemeClr val="tx2"/>
              </a:buClr>
              <a:buFont typeface="Wingdings" panose="05000000000000000000" pitchFamily="2" charset="2"/>
              <a:buChar char="q"/>
            </a:pPr>
            <a:r>
              <a:rPr lang="en-US" dirty="0">
                <a:solidFill>
                  <a:schemeClr val="tx2"/>
                </a:solidFill>
                <a:ea typeface="ＭＳ Ｐゴシック" charset="0"/>
              </a:rPr>
              <a:t> Contact ILP Coordinator to apply </a:t>
            </a:r>
            <a:r>
              <a:rPr lang="en-US" dirty="0">
                <a:solidFill>
                  <a:schemeClr val="tx2"/>
                </a:solidFill>
                <a:ea typeface="ＭＳ Ｐゴシック" charset="0"/>
                <a:hlinkClick r:id="rId3"/>
              </a:rPr>
              <a:t>https://www.ilponline.org/ContactILP/</a:t>
            </a:r>
            <a:endParaRPr lang="en-US" dirty="0">
              <a:solidFill>
                <a:schemeClr val="tx2"/>
              </a:solidFill>
              <a:ea typeface="ＭＳ Ｐゴシック" charset="0"/>
            </a:endParaRPr>
          </a:p>
        </p:txBody>
      </p:sp>
    </p:spTree>
    <p:extLst>
      <p:ext uri="{BB962C8B-B14F-4D97-AF65-F5344CB8AC3E}">
        <p14:creationId xmlns:p14="http://schemas.microsoft.com/office/powerpoint/2010/main" val="177150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1176528"/>
          </a:xfrm>
          <a:solidFill>
            <a:schemeClr val="accent1"/>
          </a:solidFill>
        </p:spPr>
        <p:txBody>
          <a:bodyPr>
            <a:normAutofit fontScale="90000"/>
          </a:bodyPr>
          <a:lstStyle/>
          <a:p>
            <a:pPr algn="ctr"/>
            <a:r>
              <a:rPr lang="en-US" dirty="0">
                <a:solidFill>
                  <a:schemeClr val="bg1"/>
                </a:solidFill>
                <a:latin typeface="Georgia" panose="02040502050405020303" pitchFamily="18" charset="0"/>
              </a:rPr>
              <a:t>Independent Living Program-</a:t>
            </a:r>
            <a:br>
              <a:rPr lang="en-US" dirty="0">
                <a:solidFill>
                  <a:schemeClr val="bg1"/>
                </a:solidFill>
                <a:latin typeface="Georgia" panose="02040502050405020303" pitchFamily="18" charset="0"/>
              </a:rPr>
            </a:br>
            <a:r>
              <a:rPr lang="en-US" dirty="0">
                <a:solidFill>
                  <a:schemeClr val="bg1"/>
                </a:solidFill>
                <a:latin typeface="Georgia" panose="02040502050405020303" pitchFamily="18" charset="0"/>
              </a:rPr>
              <a:t>Transitional Housing Program (ILP-THP)</a:t>
            </a:r>
          </a:p>
        </p:txBody>
      </p:sp>
      <p:sp>
        <p:nvSpPr>
          <p:cNvPr id="3" name="Content Placeholder 2"/>
          <p:cNvSpPr>
            <a:spLocks noGrp="1"/>
          </p:cNvSpPr>
          <p:nvPr>
            <p:ph idx="1"/>
          </p:nvPr>
        </p:nvSpPr>
        <p:spPr>
          <a:xfrm>
            <a:off x="457200" y="1709928"/>
            <a:ext cx="8229600" cy="4843272"/>
          </a:xfrm>
        </p:spPr>
        <p:txBody>
          <a:bodyPr>
            <a:normAutofit/>
          </a:bodyPr>
          <a:lstStyle/>
          <a:p>
            <a:pPr marL="285750" lvl="0" indent="-285750">
              <a:spcBef>
                <a:spcPts val="0"/>
              </a:spcBef>
              <a:spcAft>
                <a:spcPts val="600"/>
              </a:spcAft>
              <a:buClrTx/>
              <a:buSzTx/>
              <a:defRPr/>
            </a:pPr>
            <a:r>
              <a:rPr lang="en-US" dirty="0"/>
              <a:t>Housing with supportive services for youth NO LONGER in foster care ages 18-21</a:t>
            </a:r>
            <a:endParaRPr lang="en-US" altLang="en-US" dirty="0">
              <a:solidFill>
                <a:schemeClr val="dk1"/>
              </a:solidFill>
              <a:cs typeface="Calibri"/>
              <a:sym typeface="Calibri"/>
            </a:endParaRPr>
          </a:p>
          <a:p>
            <a:pPr marL="285750" indent="-285750">
              <a:spcAft>
                <a:spcPts val="600"/>
              </a:spcAft>
            </a:pPr>
            <a:r>
              <a:rPr lang="en-US" altLang="en-US" dirty="0"/>
              <a:t>Participant must apply and be accepted into program</a:t>
            </a:r>
          </a:p>
          <a:p>
            <a:pPr marL="285750" lvl="0" indent="-285750">
              <a:spcBef>
                <a:spcPts val="0"/>
              </a:spcBef>
              <a:spcAft>
                <a:spcPts val="600"/>
              </a:spcAft>
              <a:buClrTx/>
              <a:buSzTx/>
              <a:defRPr/>
            </a:pPr>
            <a:r>
              <a:rPr lang="en-US" altLang="en-US" dirty="0">
                <a:solidFill>
                  <a:schemeClr val="dk1"/>
                </a:solidFill>
                <a:cs typeface="Calibri"/>
                <a:sym typeface="Calibri"/>
              </a:rPr>
              <a:t>Must be ILP eligible </a:t>
            </a:r>
            <a:r>
              <a:rPr lang="en-US" altLang="en-US" dirty="0">
                <a:solidFill>
                  <a:schemeClr val="dk1"/>
                </a:solidFill>
                <a:cs typeface="Calibri"/>
                <a:sym typeface="Calibri"/>
                <a:hlinkClick r:id="rId3"/>
              </a:rPr>
              <a:t>https://ilponline.org/Eligibility/</a:t>
            </a:r>
            <a:endParaRPr lang="en-US" altLang="en-US" dirty="0">
              <a:solidFill>
                <a:schemeClr val="dk1"/>
              </a:solidFill>
              <a:cs typeface="Calibri"/>
              <a:sym typeface="Calibri"/>
            </a:endParaRPr>
          </a:p>
          <a:p>
            <a:pPr marL="285750" lvl="0" indent="-285750">
              <a:spcBef>
                <a:spcPts val="0"/>
              </a:spcBef>
              <a:spcAft>
                <a:spcPts val="600"/>
              </a:spcAft>
              <a:buClrTx/>
              <a:buSzTx/>
              <a:defRPr/>
            </a:pPr>
            <a:r>
              <a:rPr lang="en-US" dirty="0"/>
              <a:t>Participant must agree to follow program agreement, maintain at least weekly contact with case manager, and participate in life skills training</a:t>
            </a:r>
          </a:p>
          <a:p>
            <a:pPr marL="285750" lvl="0" indent="-285750">
              <a:spcBef>
                <a:spcPts val="0"/>
              </a:spcBef>
              <a:spcAft>
                <a:spcPts val="600"/>
              </a:spcAft>
              <a:buClrTx/>
              <a:buSzTx/>
              <a:defRPr/>
            </a:pPr>
            <a:r>
              <a:rPr lang="en-US" altLang="en-US" dirty="0"/>
              <a:t>Often requires roommate</a:t>
            </a:r>
          </a:p>
          <a:p>
            <a:pPr marL="285750" lvl="0" indent="-285750">
              <a:spcBef>
                <a:spcPts val="0"/>
              </a:spcBef>
              <a:spcAft>
                <a:spcPts val="600"/>
              </a:spcAft>
              <a:buClrTx/>
              <a:buSzTx/>
              <a:defRPr/>
            </a:pPr>
            <a:r>
              <a:rPr lang="en-US" altLang="en-US" dirty="0"/>
              <a:t>Contact ILP Coordinator to apply </a:t>
            </a:r>
            <a:r>
              <a:rPr lang="en-US" altLang="en-US" dirty="0">
                <a:hlinkClick r:id="rId4"/>
              </a:rPr>
              <a:t>https://www.ilponline.org/ContactILP/</a:t>
            </a:r>
            <a:endParaRPr lang="en-US" altLang="en-US" dirty="0"/>
          </a:p>
        </p:txBody>
      </p:sp>
    </p:spTree>
    <p:extLst>
      <p:ext uri="{BB962C8B-B14F-4D97-AF65-F5344CB8AC3E}">
        <p14:creationId xmlns:p14="http://schemas.microsoft.com/office/powerpoint/2010/main" val="45737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1176528"/>
          </a:xfrm>
          <a:solidFill>
            <a:schemeClr val="accent1"/>
          </a:solidFill>
        </p:spPr>
        <p:txBody>
          <a:bodyPr>
            <a:normAutofit/>
          </a:bodyPr>
          <a:lstStyle/>
          <a:p>
            <a:pPr algn="ctr"/>
            <a:r>
              <a:rPr lang="en-US" dirty="0">
                <a:solidFill>
                  <a:schemeClr val="bg1"/>
                </a:solidFill>
                <a:latin typeface="Georgia" panose="02040502050405020303" pitchFamily="18" charset="0"/>
              </a:rPr>
              <a:t>FYI/FUP Vouchers</a:t>
            </a:r>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marL="342900" indent="-342900">
              <a:spcBef>
                <a:spcPts val="0"/>
              </a:spcBef>
              <a:spcAft>
                <a:spcPts val="600"/>
              </a:spcAft>
              <a:buClrTx/>
              <a:buSzTx/>
              <a:defRPr/>
            </a:pPr>
            <a:r>
              <a:rPr lang="en-US" altLang="en-US" dirty="0"/>
              <a:t>Foster Youth to Independence (FYI) program and Family Unification Program (FUP) vouchers are designed to “ease the transition to adulthood and independence.” </a:t>
            </a:r>
          </a:p>
          <a:p>
            <a:pPr marL="342900" indent="-342900">
              <a:spcBef>
                <a:spcPts val="0"/>
              </a:spcBef>
              <a:spcAft>
                <a:spcPts val="600"/>
              </a:spcAft>
              <a:buClrTx/>
              <a:buSzTx/>
              <a:defRPr/>
            </a:pPr>
            <a:r>
              <a:rPr lang="en-US" altLang="en-US" dirty="0"/>
              <a:t>Administered by the federal Department of Housing and Urban Development (HUD), along with local public housing authorities working in partnership with </a:t>
            </a:r>
            <a:r>
              <a:rPr lang="en-US" altLang="en-US" dirty="0">
                <a:sym typeface="Wingdings" panose="05000000000000000000" pitchFamily="2" charset="2"/>
              </a:rPr>
              <a:t>local child welfare agencies.</a:t>
            </a:r>
            <a:endParaRPr lang="en-US" altLang="en-US" dirty="0"/>
          </a:p>
          <a:p>
            <a:pPr marL="285750" indent="-285750">
              <a:spcBef>
                <a:spcPts val="0"/>
              </a:spcBef>
              <a:spcAft>
                <a:spcPts val="600"/>
              </a:spcAft>
              <a:buClrTx/>
              <a:buSzTx/>
              <a:defRPr/>
            </a:pPr>
            <a:r>
              <a:rPr lang="en-US" altLang="en-US" dirty="0"/>
              <a:t>These vouchers are available for up to 36 months. They cover a portion of the rent.</a:t>
            </a:r>
          </a:p>
          <a:p>
            <a:pPr marL="285750" indent="-285750">
              <a:spcBef>
                <a:spcPts val="0"/>
              </a:spcBef>
              <a:spcAft>
                <a:spcPts val="600"/>
              </a:spcAft>
              <a:buClrTx/>
              <a:buSzTx/>
              <a:defRPr/>
            </a:pPr>
            <a:r>
              <a:rPr lang="en-US" altLang="en-US" dirty="0"/>
              <a:t>Eligibility: </a:t>
            </a:r>
          </a:p>
          <a:p>
            <a:pPr marL="742950" lvl="1" indent="-285750">
              <a:spcBef>
                <a:spcPts val="0"/>
              </a:spcBef>
              <a:spcAft>
                <a:spcPts val="600"/>
              </a:spcAft>
              <a:buClrTx/>
              <a:buSzTx/>
              <a:defRPr/>
            </a:pPr>
            <a:r>
              <a:rPr lang="en-US" altLang="en-US" sz="2400" dirty="0"/>
              <a:t>18-24 years old (can use voucher past age 25 as long as young adult is 24 at time of contract execution/child welfare agency certification)</a:t>
            </a:r>
          </a:p>
          <a:p>
            <a:pPr marL="742950" lvl="1" indent="-285750">
              <a:spcBef>
                <a:spcPts val="0"/>
              </a:spcBef>
              <a:spcAft>
                <a:spcPts val="600"/>
              </a:spcAft>
              <a:buClrTx/>
              <a:buSzTx/>
              <a:defRPr/>
            </a:pPr>
            <a:r>
              <a:rPr lang="en-US" altLang="en-US" sz="2400" dirty="0"/>
              <a:t>Homeless or at risk of homelessness at age 16 or older</a:t>
            </a:r>
          </a:p>
          <a:p>
            <a:pPr marL="742950" lvl="1" indent="-285750">
              <a:spcBef>
                <a:spcPts val="0"/>
              </a:spcBef>
              <a:spcAft>
                <a:spcPts val="600"/>
              </a:spcAft>
              <a:buClrTx/>
              <a:buSzTx/>
              <a:defRPr/>
            </a:pPr>
            <a:r>
              <a:rPr lang="en-US" altLang="en-US" sz="2400" dirty="0"/>
              <a:t>Have aged out of FC or will soon (within 90 days)</a:t>
            </a:r>
          </a:p>
          <a:p>
            <a:pPr marL="742950" lvl="1" indent="-285750">
              <a:spcBef>
                <a:spcPts val="0"/>
              </a:spcBef>
              <a:spcAft>
                <a:spcPts val="600"/>
              </a:spcAft>
              <a:buClrTx/>
              <a:buSzTx/>
              <a:defRPr/>
            </a:pPr>
            <a:endParaRPr lang="en-US" altLang="en-US" dirty="0"/>
          </a:p>
        </p:txBody>
      </p:sp>
    </p:spTree>
    <p:extLst>
      <p:ext uri="{BB962C8B-B14F-4D97-AF65-F5344CB8AC3E}">
        <p14:creationId xmlns:p14="http://schemas.microsoft.com/office/powerpoint/2010/main" val="204814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1176528"/>
          </a:xfrm>
          <a:solidFill>
            <a:schemeClr val="accent1"/>
          </a:solidFill>
        </p:spPr>
        <p:txBody>
          <a:bodyPr>
            <a:normAutofit/>
          </a:bodyPr>
          <a:lstStyle/>
          <a:p>
            <a:pPr algn="ctr"/>
            <a:r>
              <a:rPr lang="en-US" dirty="0">
                <a:solidFill>
                  <a:schemeClr val="bg1"/>
                </a:solidFill>
                <a:latin typeface="Georgia" panose="02040502050405020303" pitchFamily="18" charset="0"/>
              </a:rPr>
              <a:t>Applying for FYI/FUP Vouchers</a:t>
            </a:r>
          </a:p>
        </p:txBody>
      </p:sp>
      <p:sp>
        <p:nvSpPr>
          <p:cNvPr id="3" name="Content Placeholder 2"/>
          <p:cNvSpPr>
            <a:spLocks noGrp="1"/>
          </p:cNvSpPr>
          <p:nvPr>
            <p:ph idx="1"/>
          </p:nvPr>
        </p:nvSpPr>
        <p:spPr>
          <a:xfrm>
            <a:off x="457200" y="1524000"/>
            <a:ext cx="8229600" cy="5181599"/>
          </a:xfrm>
        </p:spPr>
        <p:txBody>
          <a:bodyPr>
            <a:noAutofit/>
          </a:bodyPr>
          <a:lstStyle/>
          <a:p>
            <a:pPr marL="285750" lvl="0" indent="-285750">
              <a:spcBef>
                <a:spcPts val="0"/>
              </a:spcBef>
              <a:spcAft>
                <a:spcPts val="600"/>
              </a:spcAft>
              <a:buClrTx/>
              <a:buSzTx/>
              <a:defRPr/>
            </a:pPr>
            <a:endParaRPr lang="en-US" altLang="en-US" dirty="0"/>
          </a:p>
          <a:p>
            <a:pPr marL="285750" indent="-285750">
              <a:spcBef>
                <a:spcPts val="0"/>
              </a:spcBef>
              <a:spcAft>
                <a:spcPts val="600"/>
              </a:spcAft>
              <a:buClrTx/>
              <a:buSzTx/>
              <a:defRPr/>
            </a:pPr>
            <a:endParaRPr lang="en-US" altLang="en-US" dirty="0"/>
          </a:p>
          <a:p>
            <a:pPr marL="285750" indent="-285750">
              <a:spcBef>
                <a:spcPts val="0"/>
              </a:spcBef>
              <a:spcAft>
                <a:spcPts val="600"/>
              </a:spcAft>
              <a:buClrTx/>
              <a:buSzTx/>
              <a:defRPr/>
            </a:pPr>
            <a:r>
              <a:rPr lang="en-US" altLang="en-US" dirty="0"/>
              <a:t>Which program to apply to?</a:t>
            </a:r>
          </a:p>
          <a:p>
            <a:pPr marL="742950" lvl="1" indent="-285750">
              <a:spcBef>
                <a:spcPts val="0"/>
              </a:spcBef>
              <a:spcAft>
                <a:spcPts val="600"/>
              </a:spcAft>
              <a:buClrTx/>
              <a:buSzTx/>
              <a:defRPr/>
            </a:pPr>
            <a:r>
              <a:rPr lang="en-US" altLang="en-US" sz="2400" dirty="0"/>
              <a:t>If still in foster care </a:t>
            </a:r>
            <a:r>
              <a:rPr lang="en-US" altLang="en-US" sz="2400" dirty="0">
                <a:sym typeface="Wingdings" panose="05000000000000000000" pitchFamily="2" charset="2"/>
              </a:rPr>
              <a:t> apply for FYI </a:t>
            </a:r>
          </a:p>
          <a:p>
            <a:pPr marL="742950" lvl="1" indent="-285750">
              <a:spcBef>
                <a:spcPts val="0"/>
              </a:spcBef>
              <a:spcAft>
                <a:spcPts val="600"/>
              </a:spcAft>
              <a:buClrTx/>
              <a:buSzTx/>
              <a:defRPr/>
            </a:pPr>
            <a:r>
              <a:rPr lang="en-US" altLang="en-US" sz="2400" dirty="0">
                <a:sym typeface="Wingdings" panose="05000000000000000000" pitchFamily="2" charset="2"/>
              </a:rPr>
              <a:t>If leaving or left foster care  apply for either</a:t>
            </a:r>
          </a:p>
          <a:p>
            <a:pPr marL="742950" lvl="1" indent="-285750">
              <a:spcBef>
                <a:spcPts val="0"/>
              </a:spcBef>
              <a:spcAft>
                <a:spcPts val="600"/>
              </a:spcAft>
              <a:buClrTx/>
              <a:buSzTx/>
              <a:defRPr/>
            </a:pPr>
            <a:r>
              <a:rPr lang="en-US" altLang="en-US" sz="2400" dirty="0">
                <a:sym typeface="Wingdings" panose="05000000000000000000" pitchFamily="2" charset="2"/>
              </a:rPr>
              <a:t>If you have a family (child, live-in partner)  FUP only</a:t>
            </a:r>
          </a:p>
          <a:p>
            <a:pPr marL="342900" indent="-342900">
              <a:spcBef>
                <a:spcPts val="0"/>
              </a:spcBef>
              <a:spcAft>
                <a:spcPts val="600"/>
              </a:spcAft>
              <a:buClrTx/>
              <a:buSzTx/>
              <a:defRPr/>
            </a:pPr>
            <a:r>
              <a:rPr lang="en-US" altLang="en-US"/>
              <a:t>To get an FYI voucher, young adults can send request to local child welfare agency (DCFS, ILP coordinator, Probation Dept.), asking them to make a referral to the public housing authority for a voucher.</a:t>
            </a:r>
            <a:endParaRPr lang="en-US" altLang="en-US" dirty="0"/>
          </a:p>
        </p:txBody>
      </p:sp>
    </p:spTree>
    <p:extLst>
      <p:ext uri="{BB962C8B-B14F-4D97-AF65-F5344CB8AC3E}">
        <p14:creationId xmlns:p14="http://schemas.microsoft.com/office/powerpoint/2010/main" val="268168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0"/>
            <a:ext cx="8193087" cy="2200275"/>
          </a:xfrm>
        </p:spPr>
        <p:txBody>
          <a:bodyPr>
            <a:normAutofit/>
          </a:bodyPr>
          <a:lstStyle/>
          <a:p>
            <a:pPr algn="ctr"/>
            <a:r>
              <a:rPr lang="en-US" sz="4000" dirty="0">
                <a:latin typeface="Arial" panose="020B0604020202020204" pitchFamily="34" charset="0"/>
                <a:cs typeface="Arial" panose="020B0604020202020204" pitchFamily="34" charset="0"/>
              </a:rPr>
              <a:t>RESPONSIBILITIES IN HOUSING</a:t>
            </a:r>
          </a:p>
        </p:txBody>
      </p:sp>
    </p:spTree>
    <p:extLst>
      <p:ext uri="{BB962C8B-B14F-4D97-AF65-F5344CB8AC3E}">
        <p14:creationId xmlns:p14="http://schemas.microsoft.com/office/powerpoint/2010/main" val="179434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321EA-3B49-4494-9481-4B8E4788DA3F}"/>
              </a:ext>
            </a:extLst>
          </p:cNvPr>
          <p:cNvSpPr>
            <a:spLocks noGrp="1"/>
          </p:cNvSpPr>
          <p:nvPr>
            <p:ph idx="1"/>
          </p:nvPr>
        </p:nvSpPr>
        <p:spPr>
          <a:xfrm>
            <a:off x="533400" y="2514600"/>
            <a:ext cx="4572000" cy="2057400"/>
          </a:xfrm>
        </p:spPr>
        <p:txBody>
          <a:bodyPr anchor="t">
            <a:normAutofit/>
          </a:bodyPr>
          <a:lstStyle/>
          <a:p>
            <a:pPr marL="214313" indent="-214313"/>
            <a:r>
              <a:rPr lang="en-US" sz="1425" dirty="0">
                <a:latin typeface="DM Sans" pitchFamily="2" charset="0"/>
              </a:rPr>
              <a:t>Webinar resources, including recording and supplemental materials, will be posted at https://allianceforchildrensrights.org/resources/</a:t>
            </a:r>
            <a:br>
              <a:rPr lang="en-US" sz="1425" dirty="0">
                <a:latin typeface="DM Sans" pitchFamily="2" charset="0"/>
              </a:rPr>
            </a:br>
            <a:endParaRPr lang="en-US" sz="1425" dirty="0">
              <a:latin typeface="DM Sans" pitchFamily="2" charset="0"/>
            </a:endParaRPr>
          </a:p>
          <a:p>
            <a:pPr marL="214313" indent="-214313"/>
            <a:r>
              <a:rPr lang="en-US" sz="1425" dirty="0">
                <a:latin typeface="DM Sans" pitchFamily="2" charset="0"/>
              </a:rPr>
              <a:t>All attendees are muted during webinar.</a:t>
            </a:r>
            <a:br>
              <a:rPr lang="en-US" sz="1425" dirty="0">
                <a:latin typeface="DM Sans" pitchFamily="2" charset="0"/>
              </a:rPr>
            </a:br>
            <a:endParaRPr lang="en-US" sz="1425" dirty="0">
              <a:latin typeface="DM Sans" pitchFamily="2" charset="0"/>
            </a:endParaRPr>
          </a:p>
          <a:p>
            <a:pPr marL="214313" indent="-214313"/>
            <a:r>
              <a:rPr lang="en-US" sz="1425" dirty="0">
                <a:latin typeface="DM Sans" pitchFamily="2" charset="0"/>
              </a:rPr>
              <a:t>Please submit questions using the “Questions” function on your </a:t>
            </a:r>
            <a:r>
              <a:rPr lang="en-US" sz="1425" dirty="0" err="1">
                <a:latin typeface="DM Sans" pitchFamily="2" charset="0"/>
              </a:rPr>
              <a:t>GotoWebinar</a:t>
            </a:r>
            <a:r>
              <a:rPr lang="en-US" sz="1425" dirty="0">
                <a:latin typeface="DM Sans" pitchFamily="2" charset="0"/>
              </a:rPr>
              <a:t> dashboard.</a:t>
            </a:r>
            <a:endParaRPr lang="en-US" dirty="0">
              <a:latin typeface="DM Sans" pitchFamily="2" charset="0"/>
            </a:endParaRPr>
          </a:p>
        </p:txBody>
      </p:sp>
      <p:pic>
        <p:nvPicPr>
          <p:cNvPr id="9" name="Picture 8">
            <a:extLst>
              <a:ext uri="{FF2B5EF4-FFF2-40B4-BE49-F238E27FC236}">
                <a16:creationId xmlns:a16="http://schemas.microsoft.com/office/drawing/2014/main" id="{57AE9570-58A3-4C10-BFBC-667A7745DDFF}"/>
              </a:ext>
            </a:extLst>
          </p:cNvPr>
          <p:cNvPicPr>
            <a:picLocks noChangeAspect="1"/>
          </p:cNvPicPr>
          <p:nvPr/>
        </p:nvPicPr>
        <p:blipFill>
          <a:blip r:embed="rId3"/>
          <a:stretch>
            <a:fillRect/>
          </a:stretch>
        </p:blipFill>
        <p:spPr>
          <a:xfrm>
            <a:off x="5310378" y="381000"/>
            <a:ext cx="3300222" cy="6386268"/>
          </a:xfrm>
          <a:prstGeom prst="rect">
            <a:avLst/>
          </a:prstGeom>
        </p:spPr>
      </p:pic>
      <p:sp>
        <p:nvSpPr>
          <p:cNvPr id="6" name="TextBox 5">
            <a:extLst>
              <a:ext uri="{FF2B5EF4-FFF2-40B4-BE49-F238E27FC236}">
                <a16:creationId xmlns:a16="http://schemas.microsoft.com/office/drawing/2014/main" id="{6CA4A491-A336-9932-5F19-DBCDCC40C18F}"/>
              </a:ext>
            </a:extLst>
          </p:cNvPr>
          <p:cNvSpPr txBox="1"/>
          <p:nvPr/>
        </p:nvSpPr>
        <p:spPr>
          <a:xfrm>
            <a:off x="381000" y="990600"/>
            <a:ext cx="4572000" cy="707886"/>
          </a:xfrm>
          <a:prstGeom prst="rect">
            <a:avLst/>
          </a:prstGeom>
          <a:noFill/>
        </p:spPr>
        <p:txBody>
          <a:bodyPr wrap="square">
            <a:spAutoFit/>
          </a:bodyPr>
          <a:lstStyle/>
          <a:p>
            <a:r>
              <a:rPr lang="en-US" sz="4000" b="1" dirty="0">
                <a:latin typeface="Georgia" panose="02040502050405020303" pitchFamily="18" charset="0"/>
              </a:rPr>
              <a:t>Logistics</a:t>
            </a:r>
          </a:p>
        </p:txBody>
      </p:sp>
    </p:spTree>
    <p:extLst>
      <p:ext uri="{BB962C8B-B14F-4D97-AF65-F5344CB8AC3E}">
        <p14:creationId xmlns:p14="http://schemas.microsoft.com/office/powerpoint/2010/main" val="27023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72DBE0F-0A62-48D2-9D2D-3DA7FF5F2FEC}"/>
              </a:ext>
            </a:extLst>
          </p:cNvPr>
          <p:cNvSpPr>
            <a:spLocks noGrp="1"/>
          </p:cNvSpPr>
          <p:nvPr>
            <p:ph type="title"/>
          </p:nvPr>
        </p:nvSpPr>
        <p:spPr/>
        <p:txBody>
          <a:bodyPr>
            <a:normAutofit/>
          </a:bodyPr>
          <a:lstStyle/>
          <a:p>
            <a:pPr algn="ctr"/>
            <a:r>
              <a:rPr lang="en-US" altLang="en-US" b="1" dirty="0">
                <a:latin typeface="Georgia" panose="02040502050405020303" pitchFamily="18" charset="0"/>
              </a:rPr>
              <a:t>Responsibilities in Housing</a:t>
            </a:r>
          </a:p>
        </p:txBody>
      </p:sp>
      <p:sp>
        <p:nvSpPr>
          <p:cNvPr id="24579" name="Content Placeholder 2">
            <a:extLst>
              <a:ext uri="{FF2B5EF4-FFF2-40B4-BE49-F238E27FC236}">
                <a16:creationId xmlns:a16="http://schemas.microsoft.com/office/drawing/2014/main" id="{AC57812D-4699-4948-B8B1-FEC45DAF4227}"/>
              </a:ext>
            </a:extLst>
          </p:cNvPr>
          <p:cNvSpPr>
            <a:spLocks noGrp="1"/>
          </p:cNvSpPr>
          <p:nvPr>
            <p:ph idx="1"/>
          </p:nvPr>
        </p:nvSpPr>
        <p:spPr/>
        <p:txBody>
          <a:bodyPr/>
          <a:lstStyle/>
          <a:p>
            <a:pPr marL="457200" indent="-457200">
              <a:spcBef>
                <a:spcPts val="600"/>
              </a:spcBef>
              <a:spcAft>
                <a:spcPts val="1200"/>
              </a:spcAft>
            </a:pPr>
            <a:r>
              <a:rPr lang="en-US" altLang="en-US" sz="2600" dirty="0"/>
              <a:t>Pay rent on time (if required to pay rent)</a:t>
            </a:r>
          </a:p>
          <a:p>
            <a:pPr marL="457200" indent="-457200">
              <a:spcBef>
                <a:spcPts val="600"/>
              </a:spcBef>
              <a:spcAft>
                <a:spcPts val="1200"/>
              </a:spcAft>
            </a:pPr>
            <a:r>
              <a:rPr lang="en-US" altLang="en-US" sz="2600" dirty="0"/>
              <a:t>Keep unit in good repair and pay for any damage</a:t>
            </a:r>
          </a:p>
          <a:p>
            <a:pPr marL="457200" indent="-457200">
              <a:spcBef>
                <a:spcPts val="600"/>
              </a:spcBef>
              <a:spcAft>
                <a:spcPts val="1200"/>
              </a:spcAft>
            </a:pPr>
            <a:r>
              <a:rPr lang="en-US" altLang="en-US" sz="2600" dirty="0"/>
              <a:t>Follow the rules in the lease and/or program agreement (e.g., pets, smoking, overnight guests, parking)</a:t>
            </a:r>
          </a:p>
          <a:p>
            <a:pPr marL="457200" indent="-457200">
              <a:spcBef>
                <a:spcPts val="600"/>
              </a:spcBef>
              <a:spcAft>
                <a:spcPts val="1200"/>
              </a:spcAft>
            </a:pPr>
            <a:r>
              <a:rPr lang="en-US" altLang="en-US" sz="2600" dirty="0"/>
              <a:t>Respect other tenants’ rights (e.g., keep noise down, do not block hallways, do not leave security gates open)</a:t>
            </a:r>
          </a:p>
          <a:p>
            <a:pPr lvl="1"/>
            <a:endParaRPr lang="en-US" altLang="en-US" dirty="0"/>
          </a:p>
          <a:p>
            <a:pPr lvl="1"/>
            <a:endParaRPr lang="en-US" altLang="en-US" dirty="0"/>
          </a:p>
        </p:txBody>
      </p:sp>
      <p:cxnSp>
        <p:nvCxnSpPr>
          <p:cNvPr id="6" name="Straight Connector 5"/>
          <p:cNvCxnSpPr/>
          <p:nvPr/>
        </p:nvCxnSpPr>
        <p:spPr>
          <a:xfrm>
            <a:off x="304800" y="13716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311" y="5181600"/>
            <a:ext cx="1827686" cy="162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9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362200"/>
            <a:ext cx="8382000" cy="2200275"/>
          </a:xfrm>
        </p:spPr>
        <p:txBody>
          <a:bodyPr>
            <a:normAutofit/>
          </a:bodyPr>
          <a:lstStyle/>
          <a:p>
            <a:pPr algn="ctr"/>
            <a:r>
              <a:rPr lang="en-US" sz="4000" dirty="0">
                <a:latin typeface="Arial" panose="020B0604020202020204" pitchFamily="34" charset="0"/>
                <a:cs typeface="Arial" panose="020B0604020202020204" pitchFamily="34" charset="0"/>
              </a:rPr>
              <a:t>rights in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housing</a:t>
            </a:r>
          </a:p>
        </p:txBody>
      </p:sp>
    </p:spTree>
    <p:extLst>
      <p:ext uri="{BB962C8B-B14F-4D97-AF65-F5344CB8AC3E}">
        <p14:creationId xmlns:p14="http://schemas.microsoft.com/office/powerpoint/2010/main" val="130427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67B53B9-AF1D-458A-AD65-2756644239A1}"/>
              </a:ext>
            </a:extLst>
          </p:cNvPr>
          <p:cNvSpPr>
            <a:spLocks noGrp="1"/>
          </p:cNvSpPr>
          <p:nvPr>
            <p:ph type="title"/>
          </p:nvPr>
        </p:nvSpPr>
        <p:spPr/>
        <p:txBody>
          <a:bodyPr>
            <a:normAutofit/>
          </a:bodyPr>
          <a:lstStyle/>
          <a:p>
            <a:pPr algn="ctr"/>
            <a:r>
              <a:rPr lang="en-US" altLang="en-US" b="1" dirty="0">
                <a:latin typeface="Georgia" panose="02040502050405020303" pitchFamily="18" charset="0"/>
              </a:rPr>
              <a:t>Key Housing Rights</a:t>
            </a:r>
            <a:endParaRPr lang="en-US" altLang="en-US" b="1" dirty="0">
              <a:solidFill>
                <a:schemeClr val="accent1"/>
              </a:solidFill>
              <a:latin typeface="Georgia" panose="02040502050405020303" pitchFamily="18" charset="0"/>
            </a:endParaRPr>
          </a:p>
        </p:txBody>
      </p:sp>
      <p:sp>
        <p:nvSpPr>
          <p:cNvPr id="22531" name="Content Placeholder 2">
            <a:extLst>
              <a:ext uri="{FF2B5EF4-FFF2-40B4-BE49-F238E27FC236}">
                <a16:creationId xmlns:a16="http://schemas.microsoft.com/office/drawing/2014/main" id="{45AB1480-7D25-4B86-940E-9BD2F984CD15}"/>
              </a:ext>
            </a:extLst>
          </p:cNvPr>
          <p:cNvSpPr>
            <a:spLocks noGrp="1"/>
          </p:cNvSpPr>
          <p:nvPr>
            <p:ph idx="1"/>
          </p:nvPr>
        </p:nvSpPr>
        <p:spPr/>
        <p:txBody>
          <a:bodyPr>
            <a:normAutofit fontScale="92500" lnSpcReduction="10000"/>
          </a:bodyPr>
          <a:lstStyle/>
          <a:p>
            <a:pPr marL="700405" indent="-517525">
              <a:spcBef>
                <a:spcPts val="600"/>
              </a:spcBef>
              <a:spcAft>
                <a:spcPts val="1200"/>
              </a:spcAft>
              <a:buFont typeface="Wingdings" panose="05000000000000000000" pitchFamily="2" charset="2"/>
              <a:buChar char="§"/>
            </a:pPr>
            <a:r>
              <a:rPr lang="en-US" altLang="en-US" sz="3200" dirty="0"/>
              <a:t>Many youth have tenants’ rights. </a:t>
            </a:r>
          </a:p>
          <a:p>
            <a:pPr marL="700405" indent="-517525">
              <a:spcBef>
                <a:spcPts val="600"/>
              </a:spcBef>
              <a:spcAft>
                <a:spcPts val="1200"/>
              </a:spcAft>
              <a:buFont typeface="Wingdings" panose="05000000000000000000" pitchFamily="2" charset="2"/>
              <a:buChar char="§"/>
            </a:pPr>
            <a:r>
              <a:rPr lang="en-US" altLang="en-US" sz="3200" dirty="0"/>
              <a:t>In addition, we will discuss:</a:t>
            </a:r>
          </a:p>
          <a:p>
            <a:pPr marL="974725" lvl="1" indent="-517525">
              <a:spcBef>
                <a:spcPts val="600"/>
              </a:spcBef>
              <a:spcAft>
                <a:spcPts val="1200"/>
              </a:spcAft>
              <a:buFont typeface="Wingdings" panose="05000000000000000000" pitchFamily="2" charset="2"/>
              <a:buChar char="§"/>
            </a:pPr>
            <a:r>
              <a:rPr lang="en-US" altLang="en-US" sz="2800" dirty="0"/>
              <a:t>NMDs’ specific right to an appropriate placement</a:t>
            </a:r>
          </a:p>
          <a:p>
            <a:pPr marL="974725" lvl="1" indent="-517525">
              <a:spcBef>
                <a:spcPts val="600"/>
              </a:spcBef>
              <a:spcAft>
                <a:spcPts val="1200"/>
              </a:spcAft>
              <a:buFont typeface="Wingdings" panose="05000000000000000000" pitchFamily="2" charset="2"/>
              <a:buChar char="§"/>
            </a:pPr>
            <a:r>
              <a:rPr lang="en-US" altLang="en-US" sz="2800" dirty="0"/>
              <a:t>Protection from unlawful housing discrimination </a:t>
            </a:r>
          </a:p>
          <a:p>
            <a:pPr marL="974725" lvl="1" indent="-517525">
              <a:spcBef>
                <a:spcPts val="600"/>
              </a:spcBef>
              <a:spcAft>
                <a:spcPts val="1200"/>
              </a:spcAft>
              <a:buFont typeface="Wingdings" panose="05000000000000000000" pitchFamily="2" charset="2"/>
              <a:buChar char="§"/>
            </a:pPr>
            <a:r>
              <a:rPr lang="en-US" altLang="en-US" sz="2800" dirty="0"/>
              <a:t>Right to safe, adequate, sanitary housing </a:t>
            </a:r>
          </a:p>
          <a:p>
            <a:pPr marL="974725" lvl="1" indent="-517525">
              <a:spcBef>
                <a:spcPts val="600"/>
              </a:spcBef>
              <a:spcAft>
                <a:spcPts val="1200"/>
              </a:spcAft>
              <a:buFont typeface="Wingdings" panose="05000000000000000000" pitchFamily="2" charset="2"/>
              <a:buChar char="§"/>
            </a:pPr>
            <a:r>
              <a:rPr lang="en-US" altLang="en-US" sz="2800" dirty="0"/>
              <a:t>Right to request a request a reasonable accommodation for a disability</a:t>
            </a:r>
          </a:p>
          <a:p>
            <a:pPr marL="974725" lvl="1" indent="-517525">
              <a:spcBef>
                <a:spcPts val="600"/>
              </a:spcBef>
              <a:spcAft>
                <a:spcPts val="1200"/>
              </a:spcAft>
              <a:buFont typeface="Wingdings" panose="05000000000000000000" pitchFamily="2" charset="2"/>
              <a:buChar char="§"/>
            </a:pPr>
            <a:r>
              <a:rPr lang="en-US" altLang="en-US" sz="2800" dirty="0"/>
              <a:t>Right to proper written notice before a youth has to leave their housing</a:t>
            </a:r>
          </a:p>
        </p:txBody>
      </p:sp>
      <p:cxnSp>
        <p:nvCxnSpPr>
          <p:cNvPr id="8" name="Straight Connector 7"/>
          <p:cNvCxnSpPr/>
          <p:nvPr/>
        </p:nvCxnSpPr>
        <p:spPr>
          <a:xfrm>
            <a:off x="304800" y="13716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18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latin typeface="Georgia" panose="02040502050405020303" pitchFamily="18" charset="0"/>
              </a:rPr>
              <a:t>Rights Specific to NMDs</a:t>
            </a:r>
          </a:p>
        </p:txBody>
      </p:sp>
      <p:sp>
        <p:nvSpPr>
          <p:cNvPr id="7" name="Content Placeholder 6"/>
          <p:cNvSpPr>
            <a:spLocks noGrp="1"/>
          </p:cNvSpPr>
          <p:nvPr>
            <p:ph idx="1"/>
          </p:nvPr>
        </p:nvSpPr>
        <p:spPr>
          <a:xfrm>
            <a:off x="457200" y="1683424"/>
            <a:ext cx="8229600" cy="4107776"/>
          </a:xfrm>
        </p:spPr>
        <p:txBody>
          <a:bodyPr/>
          <a:lstStyle/>
          <a:p>
            <a:r>
              <a:rPr lang="en-US" dirty="0">
                <a:cs typeface="Arial" panose="020B0604020202020204" pitchFamily="34" charset="0"/>
              </a:rPr>
              <a:t>NMDs in foster care have a right to an appropriate placement at all times. </a:t>
            </a:r>
          </a:p>
          <a:p>
            <a:endParaRPr lang="en-US" dirty="0">
              <a:cs typeface="Arial" panose="020B0604020202020204" pitchFamily="34" charset="0"/>
            </a:endParaRPr>
          </a:p>
          <a:p>
            <a:r>
              <a:rPr lang="en-US" dirty="0">
                <a:cs typeface="Arial" panose="020B0604020202020204" pitchFamily="34" charset="0"/>
              </a:rPr>
              <a:t>A shelter is not an appropriate placement. </a:t>
            </a:r>
          </a:p>
          <a:p>
            <a:endParaRPr lang="en-US" dirty="0">
              <a:cs typeface="Arial" panose="020B0604020202020204" pitchFamily="34" charset="0"/>
            </a:endParaRPr>
          </a:p>
          <a:p>
            <a:r>
              <a:rPr lang="en-US" dirty="0">
                <a:cs typeface="Arial" panose="020B0604020202020204" pitchFamily="34" charset="0"/>
              </a:rPr>
              <a:t>It must meet the youth’s individualized needs</a:t>
            </a:r>
          </a:p>
          <a:p>
            <a:endParaRPr lang="en-US" dirty="0">
              <a:cs typeface="Arial" panose="020B0604020202020204" pitchFamily="34" charset="0"/>
            </a:endParaRPr>
          </a:p>
          <a:p>
            <a:r>
              <a:rPr lang="en-US" dirty="0">
                <a:cs typeface="Arial" panose="020B0604020202020204" pitchFamily="34" charset="0"/>
              </a:rPr>
              <a:t>Not every placement has to serve every youth but every youth has to have a placement.</a:t>
            </a:r>
            <a:r>
              <a:rPr lang="en-US" dirty="0">
                <a:solidFill>
                  <a:schemeClr val="tx2"/>
                </a:solidFill>
                <a:ea typeface="ＭＳ Ｐゴシック" charset="0"/>
              </a:rPr>
              <a:t> </a:t>
            </a:r>
          </a:p>
          <a:p>
            <a:endParaRPr lang="en-US" dirty="0"/>
          </a:p>
        </p:txBody>
      </p:sp>
      <p:sp>
        <p:nvSpPr>
          <p:cNvPr id="2" name="TextBox 1"/>
          <p:cNvSpPr txBox="1"/>
          <p:nvPr/>
        </p:nvSpPr>
        <p:spPr>
          <a:xfrm>
            <a:off x="563881" y="5974081"/>
            <a:ext cx="6979919" cy="400110"/>
          </a:xfrm>
          <a:prstGeom prst="rect">
            <a:avLst/>
          </a:prstGeom>
          <a:noFill/>
        </p:spPr>
        <p:txBody>
          <a:bodyPr wrap="square" rtlCol="0">
            <a:spAutoFit/>
          </a:bodyPr>
          <a:lstStyle/>
          <a:p>
            <a:r>
              <a:rPr lang="en-US" sz="2000" i="1" dirty="0"/>
              <a:t>All County Letter: ACL 19-105</a:t>
            </a:r>
          </a:p>
        </p:txBody>
      </p:sp>
    </p:spTree>
    <p:extLst>
      <p:ext uri="{BB962C8B-B14F-4D97-AF65-F5344CB8AC3E}">
        <p14:creationId xmlns:p14="http://schemas.microsoft.com/office/powerpoint/2010/main" val="303274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67B53B9-AF1D-458A-AD65-2756644239A1}"/>
              </a:ext>
            </a:extLst>
          </p:cNvPr>
          <p:cNvSpPr>
            <a:spLocks noGrp="1"/>
          </p:cNvSpPr>
          <p:nvPr>
            <p:ph type="title"/>
          </p:nvPr>
        </p:nvSpPr>
        <p:spPr>
          <a:xfrm>
            <a:off x="457200" y="533400"/>
            <a:ext cx="8229600" cy="1447800"/>
          </a:xfrm>
        </p:spPr>
        <p:txBody>
          <a:bodyPr>
            <a:noAutofit/>
          </a:bodyPr>
          <a:lstStyle/>
          <a:p>
            <a:pPr algn="ctr"/>
            <a:r>
              <a:rPr lang="en-US" altLang="en-US" sz="3200" b="1" dirty="0">
                <a:latin typeface="Georgia" panose="02040502050405020303" pitchFamily="18" charset="0"/>
              </a:rPr>
              <a:t>Federal and State Protection from Discrimination</a:t>
            </a:r>
            <a:br>
              <a:rPr lang="en-US" altLang="en-US" sz="3200" b="1" dirty="0"/>
            </a:br>
            <a:r>
              <a:rPr lang="en-US" altLang="en-US" sz="2400" dirty="0"/>
              <a:t>Housing providers and landlords cannot deny housing, evict someone, or harass someone based on a protected status including:  </a:t>
            </a:r>
            <a:r>
              <a:rPr lang="en-US" altLang="en-US" sz="3200" b="1" dirty="0"/>
              <a:t> </a:t>
            </a:r>
            <a:endParaRPr lang="en-US" altLang="en-US" sz="3200" b="1" dirty="0">
              <a:solidFill>
                <a:schemeClr val="tx1"/>
              </a:solidFill>
            </a:endParaRPr>
          </a:p>
        </p:txBody>
      </p:sp>
      <p:sp>
        <p:nvSpPr>
          <p:cNvPr id="22531" name="Content Placeholder 2">
            <a:extLst>
              <a:ext uri="{FF2B5EF4-FFF2-40B4-BE49-F238E27FC236}">
                <a16:creationId xmlns:a16="http://schemas.microsoft.com/office/drawing/2014/main" id="{45AB1480-7D25-4B86-940E-9BD2F984CD15}"/>
              </a:ext>
            </a:extLst>
          </p:cNvPr>
          <p:cNvSpPr>
            <a:spLocks noGrp="1"/>
          </p:cNvSpPr>
          <p:nvPr>
            <p:ph sz="half" idx="1"/>
          </p:nvPr>
        </p:nvSpPr>
        <p:spPr>
          <a:xfrm>
            <a:off x="152400" y="2133600"/>
            <a:ext cx="4343400" cy="4038600"/>
          </a:xfrm>
        </p:spPr>
        <p:txBody>
          <a:bodyPr>
            <a:normAutofit fontScale="25000" lnSpcReduction="20000"/>
          </a:bodyPr>
          <a:lstStyle/>
          <a:p>
            <a:pPr marL="700405" indent="-517525">
              <a:spcBef>
                <a:spcPts val="600"/>
              </a:spcBef>
              <a:spcAft>
                <a:spcPts val="1200"/>
              </a:spcAft>
              <a:buFont typeface="Wingdings" panose="05000000000000000000" pitchFamily="2" charset="2"/>
              <a:buChar char="Ø"/>
            </a:pPr>
            <a:r>
              <a:rPr lang="en-US" altLang="en-US" sz="9600" dirty="0"/>
              <a:t>Race</a:t>
            </a:r>
          </a:p>
          <a:p>
            <a:pPr marL="700405" indent="-517525">
              <a:spcBef>
                <a:spcPts val="600"/>
              </a:spcBef>
              <a:spcAft>
                <a:spcPts val="1200"/>
              </a:spcAft>
              <a:buFont typeface="Wingdings" panose="05000000000000000000" pitchFamily="2" charset="2"/>
              <a:buChar char="Ø"/>
            </a:pPr>
            <a:r>
              <a:rPr lang="en-US" altLang="en-US" sz="9600" dirty="0"/>
              <a:t>Color</a:t>
            </a:r>
          </a:p>
          <a:p>
            <a:pPr marL="700405" indent="-517525">
              <a:spcBef>
                <a:spcPts val="600"/>
              </a:spcBef>
              <a:spcAft>
                <a:spcPts val="1200"/>
              </a:spcAft>
              <a:buFont typeface="Wingdings" panose="05000000000000000000" pitchFamily="2" charset="2"/>
              <a:buChar char="Ø"/>
            </a:pPr>
            <a:r>
              <a:rPr lang="en-US" altLang="en-US" sz="9600" dirty="0"/>
              <a:t>Religion</a:t>
            </a:r>
          </a:p>
          <a:p>
            <a:pPr marL="700405" indent="-517525">
              <a:spcBef>
                <a:spcPts val="600"/>
              </a:spcBef>
              <a:spcAft>
                <a:spcPts val="1200"/>
              </a:spcAft>
              <a:buFont typeface="Wingdings" panose="05000000000000000000" pitchFamily="2" charset="2"/>
              <a:buChar char="Ø"/>
            </a:pPr>
            <a:r>
              <a:rPr lang="en-US" altLang="en-US" sz="9600" dirty="0"/>
              <a:t>National origin</a:t>
            </a:r>
          </a:p>
          <a:p>
            <a:pPr marL="700405" indent="-517525">
              <a:spcBef>
                <a:spcPts val="600"/>
              </a:spcBef>
              <a:spcAft>
                <a:spcPts val="1200"/>
              </a:spcAft>
              <a:buFont typeface="Wingdings" panose="05000000000000000000" pitchFamily="2" charset="2"/>
              <a:buChar char="Ø"/>
            </a:pPr>
            <a:r>
              <a:rPr lang="en-US" altLang="en-US" sz="9600" dirty="0"/>
              <a:t>Ancestry</a:t>
            </a:r>
          </a:p>
          <a:p>
            <a:pPr marL="700405" indent="-517525">
              <a:spcBef>
                <a:spcPts val="600"/>
              </a:spcBef>
              <a:spcAft>
                <a:spcPts val="1200"/>
              </a:spcAft>
              <a:buFont typeface="Wingdings" panose="05000000000000000000" pitchFamily="2" charset="2"/>
              <a:buChar char="Ø"/>
            </a:pPr>
            <a:r>
              <a:rPr lang="en-US" altLang="en-US" sz="9600" dirty="0"/>
              <a:t>Sex, gender, gender identity, gender expression </a:t>
            </a:r>
          </a:p>
          <a:p>
            <a:pPr marL="700405" indent="-517525">
              <a:spcBef>
                <a:spcPts val="600"/>
              </a:spcBef>
              <a:spcAft>
                <a:spcPts val="1200"/>
              </a:spcAft>
              <a:buFont typeface="Wingdings" panose="05000000000000000000" pitchFamily="2" charset="2"/>
              <a:buChar char="Ø"/>
            </a:pPr>
            <a:r>
              <a:rPr lang="en-US" altLang="en-US" sz="9600" dirty="0"/>
              <a:t>Sexual orientation</a:t>
            </a:r>
          </a:p>
          <a:p>
            <a:pPr marL="974725" lvl="1" indent="-517525">
              <a:spcBef>
                <a:spcPts val="600"/>
              </a:spcBef>
              <a:spcAft>
                <a:spcPts val="1200"/>
              </a:spcAft>
              <a:buFont typeface="Wingdings" panose="05000000000000000000" pitchFamily="2" charset="2"/>
              <a:buChar char="Ø"/>
            </a:pPr>
            <a:endParaRPr lang="en-US" altLang="en-US" sz="2400" dirty="0"/>
          </a:p>
        </p:txBody>
      </p:sp>
      <p:sp>
        <p:nvSpPr>
          <p:cNvPr id="2" name="Content Placeholder 1"/>
          <p:cNvSpPr>
            <a:spLocks noGrp="1"/>
          </p:cNvSpPr>
          <p:nvPr>
            <p:ph sz="half" idx="2"/>
          </p:nvPr>
        </p:nvSpPr>
        <p:spPr>
          <a:xfrm>
            <a:off x="4648200" y="2133600"/>
            <a:ext cx="4038600" cy="4191000"/>
          </a:xfrm>
        </p:spPr>
        <p:txBody>
          <a:bodyPr>
            <a:normAutofit fontScale="25000" lnSpcReduction="20000"/>
          </a:bodyPr>
          <a:lstStyle/>
          <a:p>
            <a:pPr marL="700405" indent="-517525">
              <a:spcBef>
                <a:spcPts val="600"/>
              </a:spcBef>
              <a:spcAft>
                <a:spcPts val="1200"/>
              </a:spcAft>
              <a:buFont typeface="Wingdings" panose="05000000000000000000" pitchFamily="2" charset="2"/>
              <a:buChar char="Ø"/>
            </a:pPr>
            <a:r>
              <a:rPr lang="en-US" altLang="en-US" sz="9600" dirty="0"/>
              <a:t>Marital status, familial status or pregnancy</a:t>
            </a:r>
          </a:p>
          <a:p>
            <a:pPr marL="700405" indent="-517525">
              <a:spcBef>
                <a:spcPts val="600"/>
              </a:spcBef>
              <a:spcAft>
                <a:spcPts val="1200"/>
              </a:spcAft>
              <a:buFont typeface="Wingdings" panose="05000000000000000000" pitchFamily="2" charset="2"/>
              <a:buChar char="Ø"/>
            </a:pPr>
            <a:r>
              <a:rPr lang="en-US" altLang="en-US" sz="9600" dirty="0"/>
              <a:t>Disability or medical condition</a:t>
            </a:r>
          </a:p>
          <a:p>
            <a:pPr marL="700405" indent="-517525">
              <a:spcBef>
                <a:spcPts val="600"/>
              </a:spcBef>
              <a:spcAft>
                <a:spcPts val="1200"/>
              </a:spcAft>
              <a:buFont typeface="Wingdings" panose="05000000000000000000" pitchFamily="2" charset="2"/>
              <a:buChar char="Ø"/>
            </a:pPr>
            <a:r>
              <a:rPr lang="en-US" altLang="en-US" sz="9600" dirty="0"/>
              <a:t>Age</a:t>
            </a:r>
          </a:p>
          <a:p>
            <a:pPr marL="700405" indent="-517525">
              <a:spcBef>
                <a:spcPts val="600"/>
              </a:spcBef>
              <a:spcAft>
                <a:spcPts val="1200"/>
              </a:spcAft>
              <a:buFont typeface="Wingdings" panose="05000000000000000000" pitchFamily="2" charset="2"/>
              <a:buChar char="Ø"/>
            </a:pPr>
            <a:r>
              <a:rPr lang="en-US" altLang="en-US" sz="9600" dirty="0"/>
              <a:t>Source of income</a:t>
            </a:r>
          </a:p>
          <a:p>
            <a:pPr marL="700405" indent="-517525">
              <a:spcBef>
                <a:spcPts val="600"/>
              </a:spcBef>
              <a:spcAft>
                <a:spcPts val="1200"/>
              </a:spcAft>
              <a:buFont typeface="Wingdings" panose="05000000000000000000" pitchFamily="2" charset="2"/>
              <a:buChar char="Ø"/>
            </a:pPr>
            <a:r>
              <a:rPr lang="en-US" altLang="en-US" sz="9600" dirty="0"/>
              <a:t>Genetic information</a:t>
            </a:r>
          </a:p>
          <a:p>
            <a:pPr marL="700405" indent="-517525">
              <a:spcBef>
                <a:spcPts val="600"/>
              </a:spcBef>
              <a:spcAft>
                <a:spcPts val="1200"/>
              </a:spcAft>
              <a:buFont typeface="Wingdings" panose="05000000000000000000" pitchFamily="2" charset="2"/>
              <a:buChar char="Ø"/>
            </a:pPr>
            <a:r>
              <a:rPr lang="en-US" altLang="en-US" sz="9600" dirty="0"/>
              <a:t>Citizenship, primary language, or immigration status </a:t>
            </a:r>
          </a:p>
          <a:p>
            <a:endParaRPr lang="en-US" dirty="0"/>
          </a:p>
        </p:txBody>
      </p:sp>
      <p:sp>
        <p:nvSpPr>
          <p:cNvPr id="3" name="TextBox 2"/>
          <p:cNvSpPr txBox="1"/>
          <p:nvPr/>
        </p:nvSpPr>
        <p:spPr>
          <a:xfrm flipH="1">
            <a:off x="457200" y="6019800"/>
            <a:ext cx="4876800" cy="523220"/>
          </a:xfrm>
          <a:prstGeom prst="rect">
            <a:avLst/>
          </a:prstGeom>
          <a:noFill/>
        </p:spPr>
        <p:txBody>
          <a:bodyPr wrap="square" rtlCol="0">
            <a:spAutoFit/>
          </a:bodyPr>
          <a:lstStyle/>
          <a:p>
            <a:r>
              <a:rPr lang="en-US" sz="1400" i="1" dirty="0"/>
              <a:t>Cal. Gov. Code §12955-12957 and</a:t>
            </a:r>
          </a:p>
          <a:p>
            <a:r>
              <a:rPr lang="en-US" sz="1400" i="1" dirty="0"/>
              <a:t>Cal. Civ. Code §§ 51, 51.7, and 54-55.2</a:t>
            </a:r>
          </a:p>
        </p:txBody>
      </p:sp>
    </p:spTree>
    <p:extLst>
      <p:ext uri="{BB962C8B-B14F-4D97-AF65-F5344CB8AC3E}">
        <p14:creationId xmlns:p14="http://schemas.microsoft.com/office/powerpoint/2010/main" val="142857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BF1248A-DBE4-4292-808E-187B29CADB44}"/>
              </a:ext>
            </a:extLst>
          </p:cNvPr>
          <p:cNvSpPr>
            <a:spLocks noGrp="1"/>
          </p:cNvSpPr>
          <p:nvPr>
            <p:ph type="title"/>
          </p:nvPr>
        </p:nvSpPr>
        <p:spPr>
          <a:xfrm>
            <a:off x="0" y="533400"/>
            <a:ext cx="9144000" cy="990600"/>
          </a:xfrm>
        </p:spPr>
        <p:txBody>
          <a:bodyPr>
            <a:normAutofit/>
          </a:bodyPr>
          <a:lstStyle/>
          <a:p>
            <a:pPr algn="ctr"/>
            <a:r>
              <a:rPr lang="en-US" altLang="en-US" sz="3200" b="1" dirty="0">
                <a:latin typeface="Georgia" panose="02040502050405020303" pitchFamily="18" charset="0"/>
              </a:rPr>
              <a:t>Renters’ Right to Safe &amp; Adequate Housing</a:t>
            </a:r>
            <a:endParaRPr lang="en-US" altLang="en-US" sz="3200" b="1" dirty="0">
              <a:solidFill>
                <a:schemeClr val="accent1"/>
              </a:solidFill>
              <a:latin typeface="Georgia" panose="02040502050405020303" pitchFamily="18" charset="0"/>
            </a:endParaRPr>
          </a:p>
        </p:txBody>
      </p:sp>
      <p:sp>
        <p:nvSpPr>
          <p:cNvPr id="35843" name="Content Placeholder 2">
            <a:extLst>
              <a:ext uri="{FF2B5EF4-FFF2-40B4-BE49-F238E27FC236}">
                <a16:creationId xmlns:a16="http://schemas.microsoft.com/office/drawing/2014/main" id="{C8758348-D64F-4EBA-93FB-659F4A761582}"/>
              </a:ext>
            </a:extLst>
          </p:cNvPr>
          <p:cNvSpPr>
            <a:spLocks noGrp="1"/>
          </p:cNvSpPr>
          <p:nvPr>
            <p:ph idx="1"/>
          </p:nvPr>
        </p:nvSpPr>
        <p:spPr>
          <a:xfrm>
            <a:off x="457200" y="1828800"/>
            <a:ext cx="8382000" cy="3581400"/>
          </a:xfrm>
        </p:spPr>
        <p:txBody>
          <a:bodyPr>
            <a:normAutofit/>
          </a:bodyPr>
          <a:lstStyle/>
          <a:p>
            <a:pPr marL="0" indent="0">
              <a:spcBef>
                <a:spcPts val="600"/>
              </a:spcBef>
              <a:spcAft>
                <a:spcPts val="1200"/>
              </a:spcAft>
              <a:buNone/>
            </a:pPr>
            <a:r>
              <a:rPr lang="en-US" altLang="en-US" dirty="0"/>
              <a:t>Anyone who has an agreement to temporarily stay someplace has a right to a habitable place, which includes:</a:t>
            </a:r>
          </a:p>
          <a:p>
            <a:pPr>
              <a:spcBef>
                <a:spcPts val="600"/>
              </a:spcBef>
              <a:spcAft>
                <a:spcPts val="1200"/>
              </a:spcAft>
            </a:pPr>
            <a:r>
              <a:rPr lang="en-US" altLang="en-US" dirty="0"/>
              <a:t>Unit has basic safety features (no broken windows or doors, effective waterproofing)</a:t>
            </a:r>
          </a:p>
          <a:p>
            <a:pPr>
              <a:spcBef>
                <a:spcPts val="600"/>
              </a:spcBef>
              <a:spcAft>
                <a:spcPts val="1200"/>
              </a:spcAft>
            </a:pPr>
            <a:r>
              <a:rPr lang="en-US" altLang="en-US" dirty="0"/>
              <a:t>Plumbing, electricity, gas, and water work</a:t>
            </a:r>
          </a:p>
          <a:p>
            <a:pPr>
              <a:spcBef>
                <a:spcPts val="600"/>
              </a:spcBef>
              <a:spcAft>
                <a:spcPts val="1200"/>
              </a:spcAft>
            </a:pPr>
            <a:r>
              <a:rPr lang="en-US" altLang="en-US" dirty="0"/>
              <a:t>Building and grounds are clean and sanitary (no rodents, roach infestation, or mold growing on walls) </a:t>
            </a:r>
          </a:p>
        </p:txBody>
      </p:sp>
      <p:cxnSp>
        <p:nvCxnSpPr>
          <p:cNvPr id="6" name="Straight Connector 5"/>
          <p:cNvCxnSpPr/>
          <p:nvPr/>
        </p:nvCxnSpPr>
        <p:spPr>
          <a:xfrm>
            <a:off x="0" y="13716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7078" y="5772833"/>
            <a:ext cx="7620000" cy="707886"/>
          </a:xfrm>
          <a:prstGeom prst="rect">
            <a:avLst/>
          </a:prstGeom>
          <a:noFill/>
        </p:spPr>
        <p:txBody>
          <a:bodyPr wrap="square" rtlCol="0">
            <a:spAutoFit/>
          </a:bodyPr>
          <a:lstStyle/>
          <a:p>
            <a:r>
              <a:rPr lang="en-US" sz="2000" i="1" dirty="0"/>
              <a:t>California Civil Code § 1941.1 and </a:t>
            </a:r>
          </a:p>
          <a:p>
            <a:r>
              <a:rPr lang="en-US" sz="2000" i="1" dirty="0"/>
              <a:t>California Health and Safety Codes </a:t>
            </a:r>
            <a:r>
              <a:rPr lang="en-US" i="1" dirty="0"/>
              <a:t>17920.10 and 17920.30 </a:t>
            </a:r>
            <a:r>
              <a:rPr lang="en-US" sz="2000" i="1" dirty="0"/>
              <a:t> </a:t>
            </a:r>
          </a:p>
        </p:txBody>
      </p:sp>
    </p:spTree>
    <p:extLst>
      <p:ext uri="{BB962C8B-B14F-4D97-AF65-F5344CB8AC3E}">
        <p14:creationId xmlns:p14="http://schemas.microsoft.com/office/powerpoint/2010/main" val="2319360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D34BBF-B447-4604-A8A8-A687F9DB19F2}"/>
              </a:ext>
            </a:extLst>
          </p:cNvPr>
          <p:cNvSpPr>
            <a:spLocks noGrp="1"/>
          </p:cNvSpPr>
          <p:nvPr>
            <p:ph type="title"/>
          </p:nvPr>
        </p:nvSpPr>
        <p:spPr>
          <a:xfrm>
            <a:off x="457200" y="533400"/>
            <a:ext cx="8229600" cy="1066800"/>
          </a:xfrm>
        </p:spPr>
        <p:txBody>
          <a:bodyPr>
            <a:normAutofit/>
          </a:bodyPr>
          <a:lstStyle/>
          <a:p>
            <a:pPr algn="ctr"/>
            <a:r>
              <a:rPr lang="en-US" altLang="en-US" sz="3200" b="1" dirty="0">
                <a:latin typeface="Georgia" panose="02040502050405020303" pitchFamily="18" charset="0"/>
              </a:rPr>
              <a:t>Right to a Reasonable Accommodation </a:t>
            </a:r>
            <a:br>
              <a:rPr lang="en-US" altLang="en-US" sz="3200" b="1" dirty="0">
                <a:latin typeface="Georgia" panose="02040502050405020303" pitchFamily="18" charset="0"/>
              </a:rPr>
            </a:br>
            <a:r>
              <a:rPr lang="en-US" altLang="en-US" sz="3200" b="1" dirty="0">
                <a:latin typeface="Georgia" panose="02040502050405020303" pitchFamily="18" charset="0"/>
              </a:rPr>
              <a:t>for a Disability</a:t>
            </a:r>
            <a:endParaRPr lang="en-US" altLang="en-US" sz="3200" b="1" dirty="0">
              <a:solidFill>
                <a:schemeClr val="accent1"/>
              </a:solidFill>
              <a:latin typeface="Georgia" panose="02040502050405020303" pitchFamily="18" charset="0"/>
            </a:endParaRPr>
          </a:p>
        </p:txBody>
      </p:sp>
      <p:sp>
        <p:nvSpPr>
          <p:cNvPr id="20483" name="Content Placeholder 2">
            <a:extLst>
              <a:ext uri="{FF2B5EF4-FFF2-40B4-BE49-F238E27FC236}">
                <a16:creationId xmlns:a16="http://schemas.microsoft.com/office/drawing/2014/main" id="{8015F989-D091-47F0-AC01-9CCE7210C656}"/>
              </a:ext>
            </a:extLst>
          </p:cNvPr>
          <p:cNvSpPr>
            <a:spLocks noGrp="1"/>
          </p:cNvSpPr>
          <p:nvPr>
            <p:ph idx="1"/>
          </p:nvPr>
        </p:nvSpPr>
        <p:spPr>
          <a:xfrm>
            <a:off x="457200" y="1752600"/>
            <a:ext cx="8229600" cy="4800600"/>
          </a:xfrm>
        </p:spPr>
        <p:txBody>
          <a:bodyPr>
            <a:normAutofit/>
          </a:bodyPr>
          <a:lstStyle/>
          <a:p>
            <a:r>
              <a:rPr lang="en-US" dirty="0">
                <a:ea typeface="Twentieth Century"/>
                <a:cs typeface="Twentieth Century"/>
                <a:sym typeface="Twentieth Century"/>
              </a:rPr>
              <a:t>Can request reasonable accommodations at any time from the housing provider, the landlord, or both.</a:t>
            </a:r>
          </a:p>
          <a:p>
            <a:pPr marL="0" indent="0">
              <a:buNone/>
            </a:pPr>
            <a:endParaRPr lang="en-US" dirty="0">
              <a:ea typeface="Twentieth Century"/>
              <a:cs typeface="Twentieth Century"/>
              <a:sym typeface="Twentieth Century"/>
            </a:endParaRPr>
          </a:p>
          <a:p>
            <a:r>
              <a:rPr lang="en-US" dirty="0">
                <a:ea typeface="Twentieth Century"/>
                <a:cs typeface="Twentieth Century"/>
                <a:sym typeface="Twentieth Century"/>
              </a:rPr>
              <a:t>Can request changes to rules, policies, practices, or services that are necessary for equal opportunity to use and enjoy the housing</a:t>
            </a:r>
          </a:p>
          <a:p>
            <a:pPr marL="0" indent="0">
              <a:buNone/>
            </a:pPr>
            <a:endParaRPr lang="en-US" dirty="0">
              <a:ea typeface="Twentieth Century"/>
              <a:cs typeface="Twentieth Century"/>
              <a:sym typeface="Twentieth Century"/>
            </a:endParaRPr>
          </a:p>
          <a:p>
            <a:r>
              <a:rPr lang="en-US" dirty="0">
                <a:ea typeface="Twentieth Century"/>
                <a:cs typeface="Twentieth Century"/>
                <a:sym typeface="Twentieth Century"/>
              </a:rPr>
              <a:t>Youth have to request a reasonable accommodation—the landlord/provider doesn’t have to give one unless it is requested.</a:t>
            </a:r>
          </a:p>
          <a:p>
            <a:endParaRPr lang="en-US" dirty="0">
              <a:ea typeface="Twentieth Century"/>
              <a:cs typeface="Twentieth Century"/>
              <a:sym typeface="Twentieth Century"/>
            </a:endParaRPr>
          </a:p>
          <a:p>
            <a:pPr lvl="1"/>
            <a:endParaRPr lang="en-US" altLang="en-US" dirty="0">
              <a:solidFill>
                <a:schemeClr val="accent1"/>
              </a:solidFill>
            </a:endParaRPr>
          </a:p>
          <a:p>
            <a:pPr lvl="1"/>
            <a:endParaRPr lang="en-US" altLang="en-US" dirty="0"/>
          </a:p>
        </p:txBody>
      </p:sp>
      <p:sp>
        <p:nvSpPr>
          <p:cNvPr id="4" name="TextBox 3"/>
          <p:cNvSpPr txBox="1"/>
          <p:nvPr/>
        </p:nvSpPr>
        <p:spPr>
          <a:xfrm>
            <a:off x="457200" y="5863119"/>
            <a:ext cx="7010400" cy="707886"/>
          </a:xfrm>
          <a:prstGeom prst="rect">
            <a:avLst/>
          </a:prstGeom>
          <a:noFill/>
        </p:spPr>
        <p:txBody>
          <a:bodyPr wrap="square" rtlCol="0">
            <a:spAutoFit/>
          </a:bodyPr>
          <a:lstStyle/>
          <a:p>
            <a:r>
              <a:rPr lang="en-US" sz="2000" i="1" dirty="0"/>
              <a:t>Fair Employment and Housing Act Articles 16-17, §§ 12176-12177 and Fair Housing Act § 3602</a:t>
            </a:r>
          </a:p>
        </p:txBody>
      </p:sp>
    </p:spTree>
    <p:extLst>
      <p:ext uri="{BB962C8B-B14F-4D97-AF65-F5344CB8AC3E}">
        <p14:creationId xmlns:p14="http://schemas.microsoft.com/office/powerpoint/2010/main" val="224384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D34BBF-B447-4604-A8A8-A687F9DB19F2}"/>
              </a:ext>
            </a:extLst>
          </p:cNvPr>
          <p:cNvSpPr>
            <a:spLocks noGrp="1"/>
          </p:cNvSpPr>
          <p:nvPr>
            <p:ph type="title"/>
          </p:nvPr>
        </p:nvSpPr>
        <p:spPr>
          <a:xfrm>
            <a:off x="457200" y="601718"/>
            <a:ext cx="8229600" cy="304800"/>
          </a:xfrm>
        </p:spPr>
        <p:txBody>
          <a:bodyPr>
            <a:noAutofit/>
          </a:bodyPr>
          <a:lstStyle/>
          <a:p>
            <a:pPr algn="ctr"/>
            <a:r>
              <a:rPr lang="en-US" altLang="en-US" sz="3200" b="1" dirty="0">
                <a:latin typeface="Georgia" panose="02040502050405020303" pitchFamily="18" charset="0"/>
              </a:rPr>
              <a:t>Reasonable Accommodations cont’d.</a:t>
            </a:r>
            <a:endParaRPr lang="en-US" altLang="en-US" sz="3200" b="1" dirty="0">
              <a:solidFill>
                <a:schemeClr val="accent1"/>
              </a:solidFill>
              <a:latin typeface="Georgia" panose="02040502050405020303" pitchFamily="18" charset="0"/>
            </a:endParaRPr>
          </a:p>
        </p:txBody>
      </p:sp>
      <p:sp>
        <p:nvSpPr>
          <p:cNvPr id="20483" name="Content Placeholder 2">
            <a:extLst>
              <a:ext uri="{FF2B5EF4-FFF2-40B4-BE49-F238E27FC236}">
                <a16:creationId xmlns:a16="http://schemas.microsoft.com/office/drawing/2014/main" id="{8015F989-D091-47F0-AC01-9CCE7210C656}"/>
              </a:ext>
            </a:extLst>
          </p:cNvPr>
          <p:cNvSpPr>
            <a:spLocks noGrp="1"/>
          </p:cNvSpPr>
          <p:nvPr>
            <p:ph idx="1"/>
          </p:nvPr>
        </p:nvSpPr>
        <p:spPr>
          <a:xfrm>
            <a:off x="228600" y="1219200"/>
            <a:ext cx="8686800" cy="3505200"/>
          </a:xfrm>
        </p:spPr>
        <p:txBody>
          <a:bodyPr>
            <a:normAutofit/>
          </a:bodyPr>
          <a:lstStyle/>
          <a:p>
            <a:r>
              <a:rPr lang="en-US" dirty="0">
                <a:ea typeface="Twentieth Century"/>
                <a:cs typeface="Twentieth Century"/>
                <a:sym typeface="Twentieth Century"/>
              </a:rPr>
              <a:t>The requested accommodation must help address the disability: </a:t>
            </a:r>
          </a:p>
          <a:p>
            <a:pPr lvl="1">
              <a:buFont typeface="Wingdings" panose="05000000000000000000" pitchFamily="2" charset="2"/>
              <a:buChar char="Ø"/>
            </a:pPr>
            <a:r>
              <a:rPr lang="en-US" sz="2400" dirty="0">
                <a:ea typeface="Twentieth Century"/>
                <a:cs typeface="Twentieth Century"/>
                <a:sym typeface="Twentieth Century"/>
              </a:rPr>
              <a:t>John has difficulty walking due to his disability. He requests a reserved parking space near his unit so he won’t have to walk far from his car to his apartment after work. Reasonable accommodation?</a:t>
            </a:r>
          </a:p>
          <a:p>
            <a:pPr lvl="1">
              <a:buFont typeface="Wingdings" panose="05000000000000000000" pitchFamily="2" charset="2"/>
              <a:buChar char="Ø"/>
            </a:pPr>
            <a:r>
              <a:rPr lang="en-US" sz="2400" dirty="0">
                <a:ea typeface="Twentieth Century"/>
                <a:cs typeface="Twentieth Century"/>
                <a:sym typeface="Twentieth Century"/>
              </a:rPr>
              <a:t>Instead of asking for reserved parking, John asks his landlord to reduce John’s rent by 25% for the next six months.  Reasonable accommodation?</a:t>
            </a:r>
          </a:p>
          <a:p>
            <a:pPr marL="548640" lvl="2" indent="0">
              <a:buNone/>
            </a:pPr>
            <a:endParaRPr lang="en-US" sz="2100" dirty="0">
              <a:ea typeface="Twentieth Century"/>
              <a:cs typeface="Twentieth Century"/>
              <a:sym typeface="Twentieth Century"/>
            </a:endParaRPr>
          </a:p>
          <a:p>
            <a:pPr>
              <a:buClr>
                <a:srgbClr val="000000"/>
              </a:buClr>
              <a:buSzPts val="1400"/>
            </a:pPr>
            <a:endParaRPr lang="en-US" dirty="0">
              <a:latin typeface="Twentieth Century"/>
              <a:ea typeface="Twentieth Century"/>
              <a:cs typeface="Twentieth Century"/>
              <a:sym typeface="Twentieth Century"/>
            </a:endParaRPr>
          </a:p>
          <a:p>
            <a:pPr lvl="1"/>
            <a:endParaRPr lang="en-US" altLang="en-US" dirty="0">
              <a:solidFill>
                <a:schemeClr val="accent1"/>
              </a:solidFill>
            </a:endParaRPr>
          </a:p>
          <a:p>
            <a:pPr lvl="1"/>
            <a:endParaRPr lang="en-US" altLang="en-US" dirty="0"/>
          </a:p>
        </p:txBody>
      </p:sp>
      <p:cxnSp>
        <p:nvCxnSpPr>
          <p:cNvPr id="6" name="Straight Connector 5"/>
          <p:cNvCxnSpPr/>
          <p:nvPr/>
        </p:nvCxnSpPr>
        <p:spPr>
          <a:xfrm>
            <a:off x="228600" y="9906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5600" y="4572000"/>
            <a:ext cx="2972600" cy="1982724"/>
          </a:xfrm>
          <a:prstGeom prst="rect">
            <a:avLst/>
          </a:prstGeom>
        </p:spPr>
      </p:pic>
    </p:spTree>
    <p:extLst>
      <p:ext uri="{BB962C8B-B14F-4D97-AF65-F5344CB8AC3E}">
        <p14:creationId xmlns:p14="http://schemas.microsoft.com/office/powerpoint/2010/main" val="289410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D34BBF-B447-4604-A8A8-A687F9DB19F2}"/>
              </a:ext>
            </a:extLst>
          </p:cNvPr>
          <p:cNvSpPr>
            <a:spLocks noGrp="1"/>
          </p:cNvSpPr>
          <p:nvPr>
            <p:ph type="title"/>
          </p:nvPr>
        </p:nvSpPr>
        <p:spPr>
          <a:xfrm>
            <a:off x="0" y="601727"/>
            <a:ext cx="9144000" cy="236464"/>
          </a:xfrm>
        </p:spPr>
        <p:txBody>
          <a:bodyPr>
            <a:normAutofit fontScale="90000"/>
          </a:bodyPr>
          <a:lstStyle/>
          <a:p>
            <a:pPr algn="ctr"/>
            <a:r>
              <a:rPr lang="en-US" altLang="en-US" b="1" dirty="0">
                <a:latin typeface="Georgia" panose="02040502050405020303" pitchFamily="18" charset="0"/>
              </a:rPr>
              <a:t>Sample Reasonable Accommodations</a:t>
            </a:r>
            <a:endParaRPr lang="en-US" altLang="en-US" b="1" dirty="0">
              <a:solidFill>
                <a:schemeClr val="accent1"/>
              </a:solidFill>
              <a:latin typeface="Georgia" panose="02040502050405020303" pitchFamily="18" charset="0"/>
            </a:endParaRPr>
          </a:p>
        </p:txBody>
      </p:sp>
      <p:sp>
        <p:nvSpPr>
          <p:cNvPr id="20483" name="Content Placeholder 2">
            <a:extLst>
              <a:ext uri="{FF2B5EF4-FFF2-40B4-BE49-F238E27FC236}">
                <a16:creationId xmlns:a16="http://schemas.microsoft.com/office/drawing/2014/main" id="{8015F989-D091-47F0-AC01-9CCE7210C656}"/>
              </a:ext>
            </a:extLst>
          </p:cNvPr>
          <p:cNvSpPr>
            <a:spLocks noGrp="1"/>
          </p:cNvSpPr>
          <p:nvPr>
            <p:ph idx="1"/>
          </p:nvPr>
        </p:nvSpPr>
        <p:spPr>
          <a:xfrm>
            <a:off x="457200" y="1143000"/>
            <a:ext cx="8229600" cy="5410200"/>
          </a:xfrm>
        </p:spPr>
        <p:txBody>
          <a:bodyPr>
            <a:normAutofit fontScale="92500" lnSpcReduction="10000"/>
          </a:bodyPr>
          <a:lstStyle/>
          <a:p>
            <a:r>
              <a:rPr lang="en-US" sz="2600" dirty="0">
                <a:ea typeface="Twentieth Century"/>
                <a:cs typeface="Twentieth Century"/>
                <a:sym typeface="Twentieth Century"/>
              </a:rPr>
              <a:t>Giving early notice to a tenant with chemical allergies that the apartment will be painted</a:t>
            </a:r>
          </a:p>
          <a:p>
            <a:r>
              <a:rPr lang="en-US" sz="2600" dirty="0">
                <a:ea typeface="Twentieth Century"/>
                <a:cs typeface="Twentieth Century"/>
                <a:sym typeface="Twentieth Century"/>
              </a:rPr>
              <a:t>Assisting an applicant who has a developmental disability with completing their application</a:t>
            </a:r>
          </a:p>
          <a:p>
            <a:r>
              <a:rPr lang="en-US" sz="2600" dirty="0">
                <a:ea typeface="Twentieth Century"/>
                <a:cs typeface="Twentieth Century"/>
                <a:sym typeface="Twentieth Century"/>
              </a:rPr>
              <a:t>Reserving a parking space close to the building for a tenant with a mobility impairment</a:t>
            </a:r>
          </a:p>
          <a:p>
            <a:r>
              <a:rPr lang="en-US" sz="2600" dirty="0">
                <a:ea typeface="Twentieth Century"/>
                <a:cs typeface="Twentieth Century"/>
                <a:sym typeface="Twentieth Century"/>
              </a:rPr>
              <a:t>Having live-in aide</a:t>
            </a:r>
          </a:p>
          <a:p>
            <a:r>
              <a:rPr lang="en-US" sz="2600" dirty="0">
                <a:ea typeface="Twentieth Century"/>
                <a:cs typeface="Twentieth Century"/>
                <a:sym typeface="Twentieth Century"/>
              </a:rPr>
              <a:t>Using a sign language interpreter or documents in an accessible format</a:t>
            </a:r>
          </a:p>
          <a:p>
            <a:r>
              <a:rPr lang="en-US" sz="2600" dirty="0">
                <a:ea typeface="Twentieth Century"/>
                <a:cs typeface="Twentieth Century"/>
                <a:sym typeface="Twentieth Century"/>
              </a:rPr>
              <a:t>Modifying existing premises to allow full use and enjoyment of the premises (like putting in a ramp to allow a wheelchair to go up a stair to another room in the apartment)</a:t>
            </a:r>
          </a:p>
          <a:p>
            <a:r>
              <a:rPr lang="en-US" sz="2600" dirty="0">
                <a:ea typeface="Twentieth Century"/>
                <a:cs typeface="Twentieth Century"/>
                <a:sym typeface="Twentieth Century"/>
              </a:rPr>
              <a:t>Asking for help to meet program requirements (like help working out issues with roommates)</a:t>
            </a:r>
          </a:p>
          <a:p>
            <a:endParaRPr lang="en-US" sz="1700" dirty="0">
              <a:ea typeface="Twentieth Century"/>
              <a:cs typeface="Twentieth Century"/>
              <a:sym typeface="Twentieth Century"/>
            </a:endParaRPr>
          </a:p>
          <a:p>
            <a:pPr marL="548640" lvl="2" indent="0">
              <a:buNone/>
            </a:pPr>
            <a:endParaRPr lang="en-US" sz="2100" dirty="0">
              <a:ea typeface="Twentieth Century"/>
              <a:cs typeface="Twentieth Century"/>
              <a:sym typeface="Twentieth Century"/>
            </a:endParaRPr>
          </a:p>
          <a:p>
            <a:pPr>
              <a:buClr>
                <a:srgbClr val="000000"/>
              </a:buClr>
              <a:buSzPts val="1400"/>
            </a:pPr>
            <a:endParaRPr lang="en-US" dirty="0">
              <a:latin typeface="Twentieth Century"/>
              <a:ea typeface="Twentieth Century"/>
              <a:cs typeface="Twentieth Century"/>
              <a:sym typeface="Twentieth Century"/>
            </a:endParaRPr>
          </a:p>
          <a:p>
            <a:pPr lvl="1"/>
            <a:endParaRPr lang="en-US" altLang="en-US" dirty="0">
              <a:solidFill>
                <a:schemeClr val="accent1"/>
              </a:solidFill>
            </a:endParaRPr>
          </a:p>
          <a:p>
            <a:pPr lvl="1"/>
            <a:endParaRPr lang="en-US" altLang="en-US" dirty="0"/>
          </a:p>
        </p:txBody>
      </p:sp>
      <p:cxnSp>
        <p:nvCxnSpPr>
          <p:cNvPr id="6" name="Straight Connector 5"/>
          <p:cNvCxnSpPr/>
          <p:nvPr/>
        </p:nvCxnSpPr>
        <p:spPr>
          <a:xfrm>
            <a:off x="228600" y="9906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52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Requesting Reasonable Accommodation</a:t>
            </a:r>
          </a:p>
        </p:txBody>
      </p:sp>
      <p:sp>
        <p:nvSpPr>
          <p:cNvPr id="3" name="Content Placeholder 2"/>
          <p:cNvSpPr>
            <a:spLocks noGrp="1"/>
          </p:cNvSpPr>
          <p:nvPr>
            <p:ph idx="1"/>
          </p:nvPr>
        </p:nvSpPr>
        <p:spPr/>
        <p:txBody>
          <a:bodyPr/>
          <a:lstStyle/>
          <a:p>
            <a:pPr marL="0" indent="0">
              <a:buNone/>
            </a:pPr>
            <a:r>
              <a:rPr lang="en-US" dirty="0"/>
              <a:t>In writing, a youth should:</a:t>
            </a:r>
          </a:p>
          <a:p>
            <a:pPr marL="731520" lvl="1" indent="-457200">
              <a:buFont typeface="+mj-lt"/>
              <a:buAutoNum type="arabicPeriod"/>
            </a:pPr>
            <a:r>
              <a:rPr lang="en-US" sz="2400" dirty="0"/>
              <a:t>Identify as a person with a disability (there is no need to say what the disability is), </a:t>
            </a:r>
          </a:p>
          <a:p>
            <a:pPr marL="731520" lvl="1" indent="-457200">
              <a:buFont typeface="+mj-lt"/>
              <a:buAutoNum type="arabicPeriod"/>
            </a:pPr>
            <a:r>
              <a:rPr lang="en-US" sz="2400" dirty="0"/>
              <a:t>State the requested accommodation/modification, </a:t>
            </a:r>
          </a:p>
          <a:p>
            <a:pPr marL="731520" lvl="1" indent="-457200">
              <a:buFont typeface="+mj-lt"/>
              <a:buAutoNum type="arabicPeriod"/>
            </a:pPr>
            <a:r>
              <a:rPr lang="en-US" sz="2400" dirty="0"/>
              <a:t>Explain how the request is directly related to the disability, and </a:t>
            </a:r>
          </a:p>
          <a:p>
            <a:pPr marL="731520" lvl="1" indent="-457200">
              <a:buFont typeface="+mj-lt"/>
              <a:buAutoNum type="arabicPeriod"/>
            </a:pPr>
            <a:r>
              <a:rPr lang="en-US" sz="2400" dirty="0"/>
              <a:t>Provide a deadline and a way to respond (give a reasonable time period).</a:t>
            </a:r>
          </a:p>
          <a:p>
            <a:endParaRPr lang="en-US" dirty="0"/>
          </a:p>
          <a:p>
            <a:r>
              <a:rPr lang="en-US" dirty="0">
                <a:ea typeface="Twentieth Century"/>
                <a:cs typeface="Twentieth Century"/>
                <a:sym typeface="Twentieth Century"/>
              </a:rPr>
              <a:t>The landlord/provider must engage in an interactive process around the youth’s request.</a:t>
            </a:r>
          </a:p>
          <a:p>
            <a:endParaRPr lang="en-US" dirty="0"/>
          </a:p>
        </p:txBody>
      </p:sp>
    </p:spTree>
    <p:extLst>
      <p:ext uri="{BB962C8B-B14F-4D97-AF65-F5344CB8AC3E}">
        <p14:creationId xmlns:p14="http://schemas.microsoft.com/office/powerpoint/2010/main" val="422624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50932"/>
            <a:ext cx="4419600" cy="976824"/>
          </a:xfrm>
          <a:prstGeom prst="rect">
            <a:avLst/>
          </a:prstGeom>
        </p:spPr>
      </p:pic>
      <p:sp>
        <p:nvSpPr>
          <p:cNvPr id="4" name="TextBox 3"/>
          <p:cNvSpPr txBox="1"/>
          <p:nvPr/>
        </p:nvSpPr>
        <p:spPr>
          <a:xfrm>
            <a:off x="3962400" y="1513114"/>
            <a:ext cx="4419600" cy="3108543"/>
          </a:xfrm>
          <a:prstGeom prst="rect">
            <a:avLst/>
          </a:prstGeom>
          <a:noFill/>
        </p:spPr>
        <p:txBody>
          <a:bodyPr wrap="square" rtlCol="0">
            <a:spAutoFit/>
          </a:bodyPr>
          <a:lstStyle/>
          <a:p>
            <a:r>
              <a:rPr lang="en-US" sz="2800" dirty="0">
                <a:solidFill>
                  <a:schemeClr val="accent6"/>
                </a:solidFill>
              </a:rPr>
              <a:t>Alero Egbe, Esq. </a:t>
            </a:r>
          </a:p>
          <a:p>
            <a:pPr marL="0" marR="0">
              <a:spcBef>
                <a:spcPts val="0"/>
              </a:spcBef>
              <a:spcAft>
                <a:spcPts val="0"/>
              </a:spcAft>
            </a:pPr>
            <a:r>
              <a:rPr lang="en-US" sz="2800" dirty="0">
                <a:effectLst/>
                <a:ea typeface="Calibri" panose="020F0502020204030204" pitchFamily="34" charset="0"/>
              </a:rPr>
              <a:t>Attorney, Sullivan and Cromwell Fellowship</a:t>
            </a:r>
          </a:p>
          <a:p>
            <a:pPr marL="0" marR="0">
              <a:spcBef>
                <a:spcPts val="0"/>
              </a:spcBef>
              <a:spcAft>
                <a:spcPts val="0"/>
              </a:spcAft>
            </a:pPr>
            <a:r>
              <a:rPr lang="en-US" sz="2800" dirty="0">
                <a:effectLst/>
                <a:ea typeface="Calibri" panose="020F0502020204030204" pitchFamily="34" charset="0"/>
              </a:rPr>
              <a:t>Children’s Rights Project </a:t>
            </a:r>
          </a:p>
          <a:p>
            <a:pPr marL="0" marR="0">
              <a:spcBef>
                <a:spcPts val="0"/>
              </a:spcBef>
              <a:spcAft>
                <a:spcPts val="0"/>
              </a:spcAft>
            </a:pPr>
            <a:endParaRPr lang="en-US" sz="2800" dirty="0">
              <a:effectLst/>
              <a:ea typeface="Calibri" panose="020F0502020204030204" pitchFamily="34" charset="0"/>
            </a:endParaRPr>
          </a:p>
          <a:p>
            <a:r>
              <a:rPr lang="en-US" sz="2800" dirty="0">
                <a:solidFill>
                  <a:schemeClr val="accent6"/>
                </a:solidFill>
              </a:rPr>
              <a:t>Christine Bradshaw, Esq.</a:t>
            </a:r>
          </a:p>
          <a:p>
            <a:r>
              <a:rPr lang="en-US" sz="2800" dirty="0"/>
              <a:t>Staff Attorney</a:t>
            </a:r>
          </a:p>
        </p:txBody>
      </p:sp>
      <p:sp>
        <p:nvSpPr>
          <p:cNvPr id="8" name="Title 7">
            <a:extLst>
              <a:ext uri="{FF2B5EF4-FFF2-40B4-BE49-F238E27FC236}">
                <a16:creationId xmlns:a16="http://schemas.microsoft.com/office/drawing/2014/main" id="{8413B710-F113-54F5-9FD5-41B9280663B1}"/>
              </a:ext>
            </a:extLst>
          </p:cNvPr>
          <p:cNvSpPr>
            <a:spLocks noGrp="1"/>
          </p:cNvSpPr>
          <p:nvPr>
            <p:ph type="title"/>
          </p:nvPr>
        </p:nvSpPr>
        <p:spPr/>
        <p:txBody>
          <a:bodyPr/>
          <a:lstStyle/>
          <a:p>
            <a:r>
              <a:rPr lang="en-US" b="1" dirty="0">
                <a:latin typeface="Georgia" panose="02040502050405020303" pitchFamily="18" charset="0"/>
              </a:rPr>
              <a:t>Presenters</a:t>
            </a:r>
          </a:p>
        </p:txBody>
      </p:sp>
    </p:spTree>
    <p:extLst>
      <p:ext uri="{BB962C8B-B14F-4D97-AF65-F5344CB8AC3E}">
        <p14:creationId xmlns:p14="http://schemas.microsoft.com/office/powerpoint/2010/main" val="350644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eorgia" panose="02040502050405020303" pitchFamily="18" charset="0"/>
              </a:rPr>
              <a:t>Emotional Support Animals (ESAs)</a:t>
            </a:r>
          </a:p>
        </p:txBody>
      </p:sp>
      <p:sp>
        <p:nvSpPr>
          <p:cNvPr id="3" name="Content Placeholder 2"/>
          <p:cNvSpPr>
            <a:spLocks noGrp="1"/>
          </p:cNvSpPr>
          <p:nvPr>
            <p:ph idx="1"/>
          </p:nvPr>
        </p:nvSpPr>
        <p:spPr>
          <a:xfrm>
            <a:off x="457200" y="1524000"/>
            <a:ext cx="8229600" cy="3810000"/>
          </a:xfrm>
        </p:spPr>
        <p:txBody>
          <a:bodyPr>
            <a:normAutofit/>
          </a:bodyPr>
          <a:lstStyle/>
          <a:p>
            <a:r>
              <a:rPr lang="en-US" dirty="0"/>
              <a:t>Prescribed by a licensed mental health professional to a person with a disabling mental illness</a:t>
            </a:r>
          </a:p>
          <a:p>
            <a:r>
              <a:rPr lang="en-US" dirty="0"/>
              <a:t>Ensure the ability to function normally on a daily basis</a:t>
            </a:r>
          </a:p>
          <a:p>
            <a:r>
              <a:rPr lang="en-US" dirty="0"/>
              <a:t>Provide emotional, cognitive or similar support to assist in managing the symptoms of a disability</a:t>
            </a:r>
          </a:p>
          <a:p>
            <a:r>
              <a:rPr lang="en-US" dirty="0"/>
              <a:t>Most commonly, emotional support animals ease depression, anxiety, or certain phobias</a:t>
            </a:r>
          </a:p>
          <a:p>
            <a:r>
              <a:rPr lang="en-US" dirty="0"/>
              <a:t>They are NOT service animals, because they are not trained to perform specific tasks to assist someone with a disability. </a:t>
            </a:r>
          </a:p>
        </p:txBody>
      </p:sp>
      <p:pic>
        <p:nvPicPr>
          <p:cNvPr id="5" name="Picture 4"/>
          <p:cNvPicPr>
            <a:picLocks noChangeAspect="1"/>
          </p:cNvPicPr>
          <p:nvPr/>
        </p:nvPicPr>
        <p:blipFill>
          <a:blip r:embed="rId2"/>
          <a:stretch>
            <a:fillRect/>
          </a:stretch>
        </p:blipFill>
        <p:spPr>
          <a:xfrm>
            <a:off x="6248400" y="5181600"/>
            <a:ext cx="2438400" cy="1621820"/>
          </a:xfrm>
          <a:prstGeom prst="rect">
            <a:avLst/>
          </a:prstGeom>
        </p:spPr>
      </p:pic>
    </p:spTree>
    <p:extLst>
      <p:ext uri="{BB962C8B-B14F-4D97-AF65-F5344CB8AC3E}">
        <p14:creationId xmlns:p14="http://schemas.microsoft.com/office/powerpoint/2010/main" val="53113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791200" cy="990600"/>
          </a:xfrm>
        </p:spPr>
        <p:txBody>
          <a:bodyPr>
            <a:normAutofit/>
          </a:bodyPr>
          <a:lstStyle/>
          <a:p>
            <a:r>
              <a:rPr lang="en-US" b="1" dirty="0">
                <a:latin typeface="Georgia" panose="02040502050405020303" pitchFamily="18" charset="0"/>
              </a:rPr>
              <a:t>ESA Documentation</a:t>
            </a:r>
          </a:p>
        </p:txBody>
      </p:sp>
      <p:sp>
        <p:nvSpPr>
          <p:cNvPr id="3" name="Content Placeholder 2"/>
          <p:cNvSpPr>
            <a:spLocks noGrp="1"/>
          </p:cNvSpPr>
          <p:nvPr>
            <p:ph idx="1"/>
          </p:nvPr>
        </p:nvSpPr>
        <p:spPr>
          <a:xfrm>
            <a:off x="457200" y="1745510"/>
            <a:ext cx="8229600" cy="4499575"/>
          </a:xfrm>
        </p:spPr>
        <p:txBody>
          <a:bodyPr>
            <a:noAutofit/>
          </a:bodyPr>
          <a:lstStyle/>
          <a:p>
            <a:r>
              <a:rPr lang="en-US" dirty="0"/>
              <a:t>If disability is not readily apparent, a housing provider can ask for documentation to support the request to have an ESA. </a:t>
            </a:r>
          </a:p>
          <a:p>
            <a:r>
              <a:rPr lang="en-US" dirty="0"/>
              <a:t>Do not have to disclose the disability</a:t>
            </a:r>
          </a:p>
          <a:p>
            <a:r>
              <a:rPr lang="en-US" dirty="0"/>
              <a:t>ESAs do not have to be registered. A vest, ID cards, tags, or similar equipment are not proof of the need for an ESA.</a:t>
            </a:r>
          </a:p>
          <a:p>
            <a:r>
              <a:rPr lang="en-US" dirty="0"/>
              <a:t>Best documentation: a receipt of disability benefits letter or a letter from a health care provider </a:t>
            </a:r>
          </a:p>
          <a:p>
            <a:r>
              <a:rPr lang="en-US" dirty="0"/>
              <a:t>CA Law was updated in 2022 – most significant change is that health care providers providing an ESA letter </a:t>
            </a:r>
            <a:r>
              <a:rPr lang="en-US" b="1" dirty="0"/>
              <a:t>must</a:t>
            </a:r>
            <a:r>
              <a:rPr lang="en-US" dirty="0"/>
              <a:t> have a client-provider relationship </a:t>
            </a:r>
            <a:r>
              <a:rPr lang="en-US" b="1" u="sng" dirty="0"/>
              <a:t>at least 30 days before</a:t>
            </a:r>
            <a:r>
              <a:rPr lang="en-US" b="1" dirty="0"/>
              <a:t> </a:t>
            </a:r>
            <a:r>
              <a:rPr lang="en-US" dirty="0"/>
              <a:t>providing the documentation.</a:t>
            </a:r>
          </a:p>
        </p:txBody>
      </p:sp>
      <p:pic>
        <p:nvPicPr>
          <p:cNvPr id="5" name="Picture 4"/>
          <p:cNvPicPr>
            <a:picLocks noChangeAspect="1"/>
          </p:cNvPicPr>
          <p:nvPr/>
        </p:nvPicPr>
        <p:blipFill>
          <a:blip r:embed="rId2"/>
          <a:stretch>
            <a:fillRect/>
          </a:stretch>
        </p:blipFill>
        <p:spPr>
          <a:xfrm>
            <a:off x="6781800" y="533400"/>
            <a:ext cx="1828799" cy="1212111"/>
          </a:xfrm>
          <a:prstGeom prst="rect">
            <a:avLst/>
          </a:prstGeom>
        </p:spPr>
      </p:pic>
    </p:spTree>
    <p:extLst>
      <p:ext uri="{BB962C8B-B14F-4D97-AF65-F5344CB8AC3E}">
        <p14:creationId xmlns:p14="http://schemas.microsoft.com/office/powerpoint/2010/main" val="342891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eorgia" panose="02040502050405020303" pitchFamily="18" charset="0"/>
              </a:rPr>
              <a:t>Getting an ESA Approved</a:t>
            </a:r>
          </a:p>
        </p:txBody>
      </p:sp>
      <p:sp>
        <p:nvSpPr>
          <p:cNvPr id="3" name="Content Placeholder 2"/>
          <p:cNvSpPr>
            <a:spLocks noGrp="1"/>
          </p:cNvSpPr>
          <p:nvPr>
            <p:ph idx="1"/>
          </p:nvPr>
        </p:nvSpPr>
        <p:spPr/>
        <p:txBody>
          <a:bodyPr>
            <a:normAutofit/>
          </a:bodyPr>
          <a:lstStyle/>
          <a:p>
            <a:r>
              <a:rPr lang="en-US" dirty="0"/>
              <a:t>Can be requested at any point in the housing search process and at any point while a resident. </a:t>
            </a:r>
          </a:p>
          <a:p>
            <a:r>
              <a:rPr lang="en-US" dirty="0"/>
              <a:t>Can have an animal where otherwise the landlord/housing provider </a:t>
            </a:r>
            <a:r>
              <a:rPr lang="en-US" dirty="0">
                <a:ea typeface="Twentieth Century"/>
                <a:cs typeface="Twentieth Century"/>
                <a:sym typeface="Twentieth Century"/>
              </a:rPr>
              <a:t>normally allows no animals or has a breed/size/type limitation</a:t>
            </a:r>
          </a:p>
          <a:p>
            <a:r>
              <a:rPr lang="en-US" dirty="0">
                <a:ea typeface="Twentieth Century"/>
                <a:cs typeface="Twentieth Century"/>
                <a:sym typeface="Twentieth Century"/>
              </a:rPr>
              <a:t>Landlord cannot charge fees they normally would charge, such as a pet deposit or pet rent</a:t>
            </a:r>
            <a:endParaRPr lang="en-US" dirty="0"/>
          </a:p>
          <a:p>
            <a:r>
              <a:rPr lang="en-US" dirty="0"/>
              <a:t>However, ESAs can be denied for the same reason other reasonable accommodations can be denied.</a:t>
            </a:r>
          </a:p>
          <a:p>
            <a:endParaRPr lang="en-US" dirty="0"/>
          </a:p>
          <a:p>
            <a:pPr marL="0" indent="0">
              <a:buNone/>
            </a:pPr>
            <a:r>
              <a:rPr lang="en-US" sz="1500" i="1" dirty="0"/>
              <a:t>https://calcivilrights.ca.gov/wp-content/uploads/sites/32/2022/12/Emotional-Support-Animals-and-Fair-Housing-Law-FAQ_ENG.pdf</a:t>
            </a:r>
          </a:p>
        </p:txBody>
      </p:sp>
    </p:spTree>
    <p:extLst>
      <p:ext uri="{BB962C8B-B14F-4D97-AF65-F5344CB8AC3E}">
        <p14:creationId xmlns:p14="http://schemas.microsoft.com/office/powerpoint/2010/main" val="397835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eorgia" panose="02040502050405020303" pitchFamily="18" charset="0"/>
              </a:rPr>
              <a:t>Getting ESA Approved cont’d.</a:t>
            </a:r>
          </a:p>
        </p:txBody>
      </p:sp>
      <p:sp>
        <p:nvSpPr>
          <p:cNvPr id="3" name="Content Placeholder 2"/>
          <p:cNvSpPr>
            <a:spLocks noGrp="1"/>
          </p:cNvSpPr>
          <p:nvPr>
            <p:ph idx="1"/>
          </p:nvPr>
        </p:nvSpPr>
        <p:spPr/>
        <p:txBody>
          <a:bodyPr/>
          <a:lstStyle/>
          <a:p>
            <a:r>
              <a:rPr lang="en-US" dirty="0">
                <a:ea typeface="Twentieth Century"/>
                <a:cs typeface="Twentieth Century"/>
                <a:sym typeface="Twentieth Century"/>
              </a:rPr>
              <a:t>Reyna’s doctor told her that an emotional support dog would help her depression. Reyna’s cousin needs to give away his dog Bandit because Bandit bit some of the neighbors’ kids, causing one child to need stitches. Reyna wants Bandit to be her emotional support dog, but her apartment building has several families with small children living there. Will this ESA be approved?</a:t>
            </a:r>
          </a:p>
          <a:p>
            <a:endParaRPr lang="en-US"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267200"/>
            <a:ext cx="2541738" cy="1897577"/>
          </a:xfrm>
          <a:prstGeom prst="rect">
            <a:avLst/>
          </a:prstGeom>
        </p:spPr>
      </p:pic>
    </p:spTree>
    <p:extLst>
      <p:ext uri="{BB962C8B-B14F-4D97-AF65-F5344CB8AC3E}">
        <p14:creationId xmlns:p14="http://schemas.microsoft.com/office/powerpoint/2010/main" val="68237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72DBE0F-0A62-48D2-9D2D-3DA7FF5F2FEC}"/>
              </a:ext>
            </a:extLst>
          </p:cNvPr>
          <p:cNvSpPr>
            <a:spLocks noGrp="1"/>
          </p:cNvSpPr>
          <p:nvPr>
            <p:ph type="title"/>
          </p:nvPr>
        </p:nvSpPr>
        <p:spPr/>
        <p:txBody>
          <a:bodyPr>
            <a:normAutofit fontScale="90000"/>
          </a:bodyPr>
          <a:lstStyle/>
          <a:p>
            <a:pPr algn="ctr"/>
            <a:r>
              <a:rPr lang="en-US" altLang="en-US" b="1" dirty="0">
                <a:latin typeface="Georgia" panose="02040502050405020303" pitchFamily="18" charset="0"/>
              </a:rPr>
              <a:t>Right to Proper Notice Before Any Discharge/Eviction </a:t>
            </a:r>
          </a:p>
        </p:txBody>
      </p:sp>
      <p:sp>
        <p:nvSpPr>
          <p:cNvPr id="24579" name="Content Placeholder 2">
            <a:extLst>
              <a:ext uri="{FF2B5EF4-FFF2-40B4-BE49-F238E27FC236}">
                <a16:creationId xmlns:a16="http://schemas.microsoft.com/office/drawing/2014/main" id="{AC57812D-4699-4948-B8B1-FEC45DAF4227}"/>
              </a:ext>
            </a:extLst>
          </p:cNvPr>
          <p:cNvSpPr>
            <a:spLocks noGrp="1"/>
          </p:cNvSpPr>
          <p:nvPr>
            <p:ph idx="1"/>
          </p:nvPr>
        </p:nvSpPr>
        <p:spPr/>
        <p:txBody>
          <a:bodyPr>
            <a:normAutofit/>
          </a:bodyPr>
          <a:lstStyle/>
          <a:p>
            <a:pPr marL="0" indent="0">
              <a:spcBef>
                <a:spcPts val="600"/>
              </a:spcBef>
              <a:spcAft>
                <a:spcPts val="1200"/>
              </a:spcAft>
              <a:buNone/>
            </a:pPr>
            <a:r>
              <a:rPr lang="en-US" altLang="en-US" dirty="0"/>
              <a:t>Landlord must give you written notice before asking tenant to move out</a:t>
            </a:r>
          </a:p>
          <a:p>
            <a:pPr marL="457200" indent="-457200"/>
            <a:r>
              <a:rPr lang="en-US" dirty="0"/>
              <a:t>3-Day Notice</a:t>
            </a:r>
          </a:p>
          <a:p>
            <a:pPr marL="731520" lvl="1" indent="-457200"/>
            <a:r>
              <a:rPr lang="en-US" sz="2200" dirty="0"/>
              <a:t>For failure to pay rent, failure to fix a problem, or a serious lease violation</a:t>
            </a:r>
          </a:p>
          <a:p>
            <a:pPr marL="457200" indent="-457200"/>
            <a:r>
              <a:rPr lang="en-US" dirty="0"/>
              <a:t>30-day Notice</a:t>
            </a:r>
          </a:p>
          <a:p>
            <a:pPr marL="731520" lvl="1" indent="-457200"/>
            <a:r>
              <a:rPr lang="en-US" sz="2200" dirty="0"/>
              <a:t>To end a month-to-month lease if tenant has been there less than a year</a:t>
            </a:r>
          </a:p>
          <a:p>
            <a:pPr marL="457200" indent="-457200"/>
            <a:r>
              <a:rPr lang="en-US" dirty="0"/>
              <a:t>60-Day Notice</a:t>
            </a:r>
          </a:p>
          <a:p>
            <a:pPr marL="731520" lvl="1" indent="-457200"/>
            <a:r>
              <a:rPr lang="en-US" sz="2200" dirty="0"/>
              <a:t>If tenant has been there more than a year</a:t>
            </a:r>
          </a:p>
          <a:p>
            <a:pPr marL="457200" indent="-457200">
              <a:spcBef>
                <a:spcPts val="600"/>
              </a:spcBef>
              <a:spcAft>
                <a:spcPts val="1200"/>
              </a:spcAft>
            </a:pPr>
            <a:endParaRPr lang="en-US" altLang="en-US" dirty="0"/>
          </a:p>
          <a:p>
            <a:pPr lvl="1"/>
            <a:endParaRPr lang="en-US" altLang="en-US" dirty="0"/>
          </a:p>
        </p:txBody>
      </p:sp>
    </p:spTree>
    <p:extLst>
      <p:ext uri="{BB962C8B-B14F-4D97-AF65-F5344CB8AC3E}">
        <p14:creationId xmlns:p14="http://schemas.microsoft.com/office/powerpoint/2010/main" val="271368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0"/>
            <a:ext cx="8193087" cy="2200275"/>
          </a:xfrm>
        </p:spPr>
        <p:txBody>
          <a:bodyPr>
            <a:normAutofit/>
          </a:bodyPr>
          <a:lstStyle/>
          <a:p>
            <a:r>
              <a:rPr lang="en-US" sz="4000" dirty="0"/>
              <a:t>Resources for Housing Problems</a:t>
            </a:r>
          </a:p>
        </p:txBody>
      </p:sp>
    </p:spTree>
    <p:extLst>
      <p:ext uri="{BB962C8B-B14F-4D97-AF65-F5344CB8AC3E}">
        <p14:creationId xmlns:p14="http://schemas.microsoft.com/office/powerpoint/2010/main" val="309720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87C5-0C0B-4C00-AD29-BED9394D3C89}"/>
              </a:ext>
            </a:extLst>
          </p:cNvPr>
          <p:cNvSpPr>
            <a:spLocks noGrp="1"/>
          </p:cNvSpPr>
          <p:nvPr>
            <p:ph type="title"/>
          </p:nvPr>
        </p:nvSpPr>
        <p:spPr>
          <a:xfrm>
            <a:off x="457200" y="533400"/>
            <a:ext cx="8229600" cy="838200"/>
          </a:xfrm>
        </p:spPr>
        <p:txBody>
          <a:bodyPr>
            <a:noAutofit/>
          </a:bodyPr>
          <a:lstStyle/>
          <a:p>
            <a:pPr algn="ctr"/>
            <a:r>
              <a:rPr lang="en-US" sz="3200" b="1" dirty="0">
                <a:latin typeface="Georgia" panose="02040502050405020303" pitchFamily="18" charset="0"/>
              </a:rPr>
              <a:t>Youth in THPs?</a:t>
            </a:r>
          </a:p>
        </p:txBody>
      </p:sp>
      <p:sp>
        <p:nvSpPr>
          <p:cNvPr id="3" name="Content Placeholder 2">
            <a:extLst>
              <a:ext uri="{FF2B5EF4-FFF2-40B4-BE49-F238E27FC236}">
                <a16:creationId xmlns:a16="http://schemas.microsoft.com/office/drawing/2014/main" id="{03D93AB5-7C22-464B-BD26-C872EEF67F52}"/>
              </a:ext>
            </a:extLst>
          </p:cNvPr>
          <p:cNvSpPr>
            <a:spLocks noGrp="1"/>
          </p:cNvSpPr>
          <p:nvPr>
            <p:ph idx="1"/>
          </p:nvPr>
        </p:nvSpPr>
        <p:spPr>
          <a:xfrm>
            <a:off x="457200" y="1524000"/>
            <a:ext cx="8229600" cy="4953000"/>
          </a:xfrm>
        </p:spPr>
        <p:txBody>
          <a:bodyPr>
            <a:normAutofit/>
          </a:bodyPr>
          <a:lstStyle/>
          <a:p>
            <a:pPr marL="457200" indent="-457200"/>
            <a:r>
              <a:rPr lang="en-US" dirty="0"/>
              <a:t>Try to resolve the issue with THP staff</a:t>
            </a:r>
          </a:p>
          <a:p>
            <a:pPr marL="457200" indent="-457200"/>
            <a:r>
              <a:rPr lang="en-US" dirty="0"/>
              <a:t>Keep copies of all correspondence received from the provider/landlord</a:t>
            </a:r>
          </a:p>
          <a:p>
            <a:pPr marL="457200" indent="-457200"/>
            <a:r>
              <a:rPr lang="en-US" dirty="0"/>
              <a:t>Call the Family Urgent Response System: 1-833-939-3877</a:t>
            </a:r>
          </a:p>
          <a:p>
            <a:pPr marL="457200" indent="-457200"/>
            <a:r>
              <a:rPr lang="en-US" b="1" i="1" dirty="0">
                <a:solidFill>
                  <a:schemeClr val="accent6"/>
                </a:solidFill>
              </a:rPr>
              <a:t>Seek legal help as soon as you get any type of verbal or written notice that you are being told to move out</a:t>
            </a:r>
          </a:p>
          <a:p>
            <a:pPr marL="731520" lvl="1" indent="-457200"/>
            <a:r>
              <a:rPr lang="en-US" sz="2400" dirty="0"/>
              <a:t>Public Counsel: 213-385-2977, x500</a:t>
            </a:r>
          </a:p>
          <a:p>
            <a:pPr marL="731520" lvl="1" indent="-457200"/>
            <a:r>
              <a:rPr lang="en-US" sz="2400" dirty="0"/>
              <a:t>Alliance for Children’s Rights: 213-368-6010</a:t>
            </a:r>
          </a:p>
          <a:p>
            <a:pPr marL="731520" lvl="1" indent="-457200"/>
            <a:r>
              <a:rPr lang="en-US" sz="2400" dirty="0"/>
              <a:t>If you are currently in foster care, call your attorney at the Juvenile Public Defender’s Office (213-974-2828) or at Children’s Law Center (323-980-1700) for help</a:t>
            </a:r>
            <a:endParaRPr lang="en-US" sz="2800" dirty="0"/>
          </a:p>
        </p:txBody>
      </p:sp>
    </p:spTree>
    <p:extLst>
      <p:ext uri="{BB962C8B-B14F-4D97-AF65-F5344CB8AC3E}">
        <p14:creationId xmlns:p14="http://schemas.microsoft.com/office/powerpoint/2010/main" val="189014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eorgia" panose="02040502050405020303" pitchFamily="18" charset="0"/>
              </a:rPr>
              <a:t>If Youth Is Being Pushed Out</a:t>
            </a:r>
          </a:p>
        </p:txBody>
      </p:sp>
      <p:sp>
        <p:nvSpPr>
          <p:cNvPr id="3" name="Content Placeholder 2"/>
          <p:cNvSpPr>
            <a:spLocks noGrp="1"/>
          </p:cNvSpPr>
          <p:nvPr>
            <p:ph idx="1"/>
          </p:nvPr>
        </p:nvSpPr>
        <p:spPr>
          <a:xfrm>
            <a:off x="457200" y="1905000"/>
            <a:ext cx="8229600" cy="4191000"/>
          </a:xfrm>
        </p:spPr>
        <p:txBody>
          <a:bodyPr>
            <a:normAutofit/>
          </a:bodyPr>
          <a:lstStyle/>
          <a:p>
            <a:pPr marL="365760" indent="-365760">
              <a:buFont typeface="Wingdings" panose="05000000000000000000" pitchFamily="2" charset="2"/>
              <a:buChar char="q"/>
            </a:pPr>
            <a:r>
              <a:rPr lang="en-US" dirty="0"/>
              <a:t>CALL Public Counsel. </a:t>
            </a:r>
            <a:r>
              <a:rPr lang="en-US" sz="2000" dirty="0"/>
              <a:t> </a:t>
            </a:r>
            <a:endParaRPr lang="en-US" dirty="0"/>
          </a:p>
          <a:p>
            <a:pPr marL="365760" indent="-365760">
              <a:buFont typeface="Wingdings" panose="05000000000000000000" pitchFamily="2" charset="2"/>
              <a:buChar char="q"/>
            </a:pPr>
            <a:r>
              <a:rPr lang="en-US" dirty="0"/>
              <a:t>STAY in housing as much as possible. </a:t>
            </a:r>
          </a:p>
          <a:p>
            <a:pPr marL="365760" indent="-365760">
              <a:buFont typeface="Wingdings" panose="05000000000000000000" pitchFamily="2" charset="2"/>
              <a:buChar char="q"/>
            </a:pPr>
            <a:r>
              <a:rPr lang="en-US" dirty="0"/>
              <a:t>DO NOT sign anything. </a:t>
            </a:r>
          </a:p>
          <a:p>
            <a:pPr marL="365760" indent="-365760">
              <a:buFont typeface="Wingdings" panose="05000000000000000000" pitchFamily="2" charset="2"/>
              <a:buChar char="q"/>
            </a:pPr>
            <a:r>
              <a:rPr lang="en-US" dirty="0"/>
              <a:t>WRITE down everything that happens. </a:t>
            </a:r>
          </a:p>
          <a:p>
            <a:pPr marL="365760" indent="-365760">
              <a:buFont typeface="Wingdings" panose="05000000000000000000" pitchFamily="2" charset="2"/>
              <a:buChar char="q"/>
            </a:pPr>
            <a:r>
              <a:rPr lang="en-US" dirty="0"/>
              <a:t>CONTACT your foster care attorney/Public Defender.</a:t>
            </a:r>
          </a:p>
          <a:p>
            <a:pPr marL="365760" indent="-365760">
              <a:buFont typeface="Wingdings" panose="05000000000000000000" pitchFamily="2" charset="2"/>
              <a:buChar char="q"/>
            </a:pPr>
            <a:r>
              <a:rPr lang="en-US" dirty="0"/>
              <a:t>REQUEST a Child and Family Team Meeting (CFT). </a:t>
            </a:r>
          </a:p>
          <a:p>
            <a:pPr marL="365760" indent="-365760">
              <a:buFont typeface="Wingdings" panose="05000000000000000000" pitchFamily="2" charset="2"/>
              <a:buChar char="q"/>
            </a:pPr>
            <a:r>
              <a:rPr lang="en-US" dirty="0"/>
              <a:t>REACH OUT to the housing provider and ask for more time. </a:t>
            </a:r>
          </a:p>
          <a:p>
            <a:pPr marL="365760" indent="-365760">
              <a:buFont typeface="Wingdings" panose="05000000000000000000" pitchFamily="2" charset="2"/>
              <a:buChar char="q"/>
            </a:pPr>
            <a:r>
              <a:rPr lang="en-US" dirty="0"/>
              <a:t>ASK the foster care attorney about going before a judge.</a:t>
            </a:r>
          </a:p>
        </p:txBody>
      </p:sp>
    </p:spTree>
    <p:extLst>
      <p:ext uri="{BB962C8B-B14F-4D97-AF65-F5344CB8AC3E}">
        <p14:creationId xmlns:p14="http://schemas.microsoft.com/office/powerpoint/2010/main" val="370930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Community Care Licensing Complaint</a:t>
            </a:r>
          </a:p>
        </p:txBody>
      </p:sp>
      <p:sp>
        <p:nvSpPr>
          <p:cNvPr id="3" name="Content Placeholder 2"/>
          <p:cNvSpPr>
            <a:spLocks noGrp="1"/>
          </p:cNvSpPr>
          <p:nvPr>
            <p:ph idx="1"/>
          </p:nvPr>
        </p:nvSpPr>
        <p:spPr/>
        <p:txBody>
          <a:bodyPr>
            <a:normAutofit/>
          </a:bodyPr>
          <a:lstStyle/>
          <a:p>
            <a:r>
              <a:rPr lang="en-US" dirty="0"/>
              <a:t>Anyone can file a complaint with CDSS Community Care Licensing Division if a THP agency has violated state laws and regulations. </a:t>
            </a:r>
            <a:r>
              <a:rPr lang="en-US" dirty="0">
                <a:hlinkClick r:id="rId2"/>
              </a:rPr>
              <a:t>File a complaint (ca.gov)</a:t>
            </a:r>
            <a:endParaRPr lang="en-US" dirty="0"/>
          </a:p>
          <a:p>
            <a:r>
              <a:rPr lang="en-US" dirty="0"/>
              <a:t>Substantiated complaints result in a citation, with a time period given for the program to correct the violation. Consequences vary depending on the violation. </a:t>
            </a:r>
          </a:p>
          <a:p>
            <a:r>
              <a:rPr lang="en-US" dirty="0"/>
              <a:t>Review any previous complaints here: </a:t>
            </a:r>
            <a:r>
              <a:rPr lang="en-US" dirty="0">
                <a:hlinkClick r:id="rId3"/>
              </a:rPr>
              <a:t>Social Services - Community Care Facility search</a:t>
            </a:r>
            <a:r>
              <a:rPr lang="en-US" dirty="0"/>
              <a:t>. Repeat violations may lead to more serious consequences.</a:t>
            </a:r>
          </a:p>
        </p:txBody>
      </p:sp>
    </p:spTree>
    <p:extLst>
      <p:ext uri="{BB962C8B-B14F-4D97-AF65-F5344CB8AC3E}">
        <p14:creationId xmlns:p14="http://schemas.microsoft.com/office/powerpoint/2010/main" val="3155870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Sample Substantiated CCL Violations</a:t>
            </a:r>
          </a:p>
        </p:txBody>
      </p:sp>
      <p:sp>
        <p:nvSpPr>
          <p:cNvPr id="3" name="Content Placeholder 2"/>
          <p:cNvSpPr>
            <a:spLocks noGrp="1"/>
          </p:cNvSpPr>
          <p:nvPr>
            <p:ph idx="1"/>
          </p:nvPr>
        </p:nvSpPr>
        <p:spPr/>
        <p:txBody>
          <a:bodyPr>
            <a:normAutofit/>
          </a:bodyPr>
          <a:lstStyle/>
          <a:p>
            <a:r>
              <a:rPr lang="en-US" dirty="0"/>
              <a:t>Unsafe, unhealthy, and uncomfortable homes: non-working appliances, delayed repairs, mold, rodent or insect infestations, no cribs for parenting young adults</a:t>
            </a:r>
          </a:p>
          <a:p>
            <a:r>
              <a:rPr lang="en-US" dirty="0"/>
              <a:t>Inappropriate conduct by program staff</a:t>
            </a:r>
          </a:p>
          <a:p>
            <a:r>
              <a:rPr lang="en-US" dirty="0"/>
              <a:t>Unreasonable searches and/or failures to guard personal items</a:t>
            </a:r>
          </a:p>
          <a:p>
            <a:r>
              <a:rPr lang="en-US" dirty="0"/>
              <a:t>Improper management of participants’ cash resources</a:t>
            </a:r>
          </a:p>
          <a:p>
            <a:r>
              <a:rPr lang="en-US" dirty="0"/>
              <a:t>Discharge with improper or missing notice</a:t>
            </a:r>
          </a:p>
          <a:p>
            <a:r>
              <a:rPr lang="en-US" dirty="0"/>
              <a:t>Failure to pay bills, including rent and utilities, in a timely manner</a:t>
            </a:r>
          </a:p>
          <a:p>
            <a:r>
              <a:rPr lang="en-US" dirty="0"/>
              <a:t>Failure to change case manager after youth report feeling uncomfortable with current case manager</a:t>
            </a:r>
          </a:p>
        </p:txBody>
      </p:sp>
    </p:spTree>
    <p:extLst>
      <p:ext uri="{BB962C8B-B14F-4D97-AF65-F5344CB8AC3E}">
        <p14:creationId xmlns:p14="http://schemas.microsoft.com/office/powerpoint/2010/main" val="303803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1285875"/>
          </a:xfrm>
        </p:spPr>
        <p:txBody>
          <a:bodyPr anchor="b">
            <a:normAutofit fontScale="90000"/>
          </a:bodyPr>
          <a:lstStyle/>
          <a:p>
            <a:pPr algn="ctr"/>
            <a:r>
              <a:rPr lang="en-US" sz="4000" dirty="0">
                <a:latin typeface="Arial" panose="020B0604020202020204" pitchFamily="34" charset="0"/>
                <a:cs typeface="Arial" panose="020B0604020202020204" pitchFamily="34" charset="0"/>
              </a:rPr>
              <a:t>Overview of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Housing options</a:t>
            </a:r>
          </a:p>
        </p:txBody>
      </p:sp>
    </p:spTree>
    <p:extLst>
      <p:ext uri="{BB962C8B-B14F-4D97-AF65-F5344CB8AC3E}">
        <p14:creationId xmlns:p14="http://schemas.microsoft.com/office/powerpoint/2010/main" val="3021673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If Youth Was Pushed Out Based on </a:t>
            </a:r>
            <a:br>
              <a:rPr lang="en-US" b="1" dirty="0">
                <a:latin typeface="Georgia" panose="02040502050405020303" pitchFamily="18" charset="0"/>
              </a:rPr>
            </a:br>
            <a:r>
              <a:rPr lang="en-US" b="1" dirty="0">
                <a:latin typeface="Georgia" panose="02040502050405020303" pitchFamily="18" charset="0"/>
              </a:rPr>
              <a:t>Protected Status</a:t>
            </a:r>
          </a:p>
        </p:txBody>
      </p:sp>
      <p:sp>
        <p:nvSpPr>
          <p:cNvPr id="3" name="Content Placeholder 2"/>
          <p:cNvSpPr>
            <a:spLocks noGrp="1"/>
          </p:cNvSpPr>
          <p:nvPr>
            <p:ph idx="1"/>
          </p:nvPr>
        </p:nvSpPr>
        <p:spPr>
          <a:xfrm>
            <a:off x="457200" y="2057400"/>
            <a:ext cx="8229600" cy="4419600"/>
          </a:xfrm>
        </p:spPr>
        <p:txBody>
          <a:bodyPr>
            <a:normAutofit/>
          </a:bodyPr>
          <a:lstStyle/>
          <a:p>
            <a:r>
              <a:rPr lang="en-US" dirty="0"/>
              <a:t>Make a complaint to the California Civil Rights Department: </a:t>
            </a:r>
            <a:r>
              <a:rPr lang="en-US" dirty="0">
                <a:hlinkClick r:id="rId2"/>
              </a:rPr>
              <a:t>Complaint Process | CRD (ca.gov) </a:t>
            </a:r>
            <a:endParaRPr lang="en-US" dirty="0"/>
          </a:p>
          <a:p>
            <a:pPr lvl="1"/>
            <a:endParaRPr lang="en-US" dirty="0"/>
          </a:p>
          <a:p>
            <a:r>
              <a:rPr lang="en-US" dirty="0"/>
              <a:t>File with Equal Employment Opportunity Commission  </a:t>
            </a:r>
          </a:p>
          <a:p>
            <a:endParaRPr lang="en-US" dirty="0"/>
          </a:p>
          <a:p>
            <a:r>
              <a:rPr lang="en-US" dirty="0"/>
              <a:t>A CRD complaint can be the preferable option because CCRD will dual file with EEOC, and there are more state than federal protections.</a:t>
            </a:r>
          </a:p>
          <a:p>
            <a:endParaRPr lang="en-US" dirty="0"/>
          </a:p>
        </p:txBody>
      </p:sp>
    </p:spTree>
    <p:extLst>
      <p:ext uri="{BB962C8B-B14F-4D97-AF65-F5344CB8AC3E}">
        <p14:creationId xmlns:p14="http://schemas.microsoft.com/office/powerpoint/2010/main" val="25155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87C5-0C0B-4C00-AD29-BED9394D3C89}"/>
              </a:ext>
            </a:extLst>
          </p:cNvPr>
          <p:cNvSpPr>
            <a:spLocks noGrp="1"/>
          </p:cNvSpPr>
          <p:nvPr>
            <p:ph type="title"/>
          </p:nvPr>
        </p:nvSpPr>
        <p:spPr>
          <a:xfrm>
            <a:off x="457200" y="533400"/>
            <a:ext cx="8229600" cy="685800"/>
          </a:xfrm>
        </p:spPr>
        <p:txBody>
          <a:bodyPr>
            <a:noAutofit/>
          </a:bodyPr>
          <a:lstStyle/>
          <a:p>
            <a:pPr algn="ctr"/>
            <a:r>
              <a:rPr lang="en-US" sz="3200" b="1" dirty="0">
                <a:latin typeface="Georgia" panose="02040502050405020303" pitchFamily="18" charset="0"/>
              </a:rPr>
              <a:t>Youth with Private Landlords?</a:t>
            </a:r>
          </a:p>
        </p:txBody>
      </p:sp>
      <p:sp>
        <p:nvSpPr>
          <p:cNvPr id="3" name="Content Placeholder 2">
            <a:extLst>
              <a:ext uri="{FF2B5EF4-FFF2-40B4-BE49-F238E27FC236}">
                <a16:creationId xmlns:a16="http://schemas.microsoft.com/office/drawing/2014/main" id="{03D93AB5-7C22-464B-BD26-C872EEF67F52}"/>
              </a:ext>
            </a:extLst>
          </p:cNvPr>
          <p:cNvSpPr>
            <a:spLocks noGrp="1"/>
          </p:cNvSpPr>
          <p:nvPr>
            <p:ph idx="1"/>
          </p:nvPr>
        </p:nvSpPr>
        <p:spPr>
          <a:xfrm>
            <a:off x="152400" y="1371601"/>
            <a:ext cx="8534400" cy="5105399"/>
          </a:xfrm>
        </p:spPr>
        <p:txBody>
          <a:bodyPr>
            <a:noAutofit/>
          </a:bodyPr>
          <a:lstStyle/>
          <a:p>
            <a:pPr marL="457200" indent="-457200"/>
            <a:r>
              <a:rPr lang="en-US" dirty="0"/>
              <a:t>If the youth paid rent, the youth has tenant rights.</a:t>
            </a:r>
          </a:p>
          <a:p>
            <a:pPr marL="457200" indent="-457200"/>
            <a:r>
              <a:rPr lang="en-US" dirty="0"/>
              <a:t>If living in LA County and served with an unlawful detainer (eviction) notice, contact Stay Housed LA at </a:t>
            </a:r>
            <a:r>
              <a:rPr lang="en-US" dirty="0">
                <a:hlinkClick r:id="rId3"/>
              </a:rPr>
              <a:t>https://www.stayhousedla.org/referral/</a:t>
            </a:r>
            <a:r>
              <a:rPr lang="en-US" dirty="0"/>
              <a:t> or call </a:t>
            </a:r>
            <a:r>
              <a:rPr lang="en-US" dirty="0">
                <a:solidFill>
                  <a:srgbClr val="FF0000"/>
                </a:solidFill>
              </a:rPr>
              <a:t>1-888-694-0040</a:t>
            </a:r>
            <a:r>
              <a:rPr lang="en-US" dirty="0"/>
              <a:t> for legal assistance</a:t>
            </a:r>
          </a:p>
          <a:p>
            <a:pPr lvl="2">
              <a:buFont typeface="Wingdings" panose="05000000000000000000" pitchFamily="2" charset="2"/>
              <a:buChar char="Ø"/>
            </a:pPr>
            <a:r>
              <a:rPr lang="en-US" sz="2400" b="1" i="1" dirty="0">
                <a:solidFill>
                  <a:schemeClr val="accent6"/>
                </a:solidFill>
              </a:rPr>
              <a:t>Seek help right away if you receive a notice from your landlord</a:t>
            </a:r>
          </a:p>
          <a:p>
            <a:pPr marL="457200" indent="-457200"/>
            <a:r>
              <a:rPr lang="en-US" dirty="0"/>
              <a:t>If living in LA County and have questions about housing rights, contact the Housing Rights Center at </a:t>
            </a:r>
            <a:r>
              <a:rPr lang="en-US" dirty="0">
                <a:solidFill>
                  <a:srgbClr val="FF0000"/>
                </a:solidFill>
              </a:rPr>
              <a:t>1-800-477-5977</a:t>
            </a:r>
          </a:p>
          <a:p>
            <a:pPr marL="457200" indent="-457200"/>
            <a:r>
              <a:rPr lang="en-US" dirty="0"/>
              <a:t>Experienced unlawful housing discrimination? Make a complaint with the California Department of Fair Employment and Housing at </a:t>
            </a:r>
            <a:r>
              <a:rPr lang="en-US" dirty="0">
                <a:hlinkClick r:id="rId4"/>
              </a:rPr>
              <a:t>https://www.dfeh.ca.gov/ComplaintProcess/</a:t>
            </a:r>
            <a:r>
              <a:rPr lang="en-US" dirty="0"/>
              <a:t> or by calling </a:t>
            </a:r>
            <a:r>
              <a:rPr lang="en-US" dirty="0">
                <a:solidFill>
                  <a:srgbClr val="FF0000"/>
                </a:solidFill>
              </a:rPr>
              <a:t>800-884-1684</a:t>
            </a:r>
          </a:p>
        </p:txBody>
      </p:sp>
      <p:cxnSp>
        <p:nvCxnSpPr>
          <p:cNvPr id="5" name="Straight Connector 4"/>
          <p:cNvCxnSpPr/>
          <p:nvPr/>
        </p:nvCxnSpPr>
        <p:spPr>
          <a:xfrm>
            <a:off x="3048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20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2609598-F7A6-F34C-AA10-A51A846E88B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756" r="27756"/>
          <a:stretch/>
        </p:blipFill>
        <p:spPr>
          <a:xfrm>
            <a:off x="4572000" y="857250"/>
            <a:ext cx="3429000" cy="5143500"/>
          </a:xfrm>
        </p:spPr>
      </p:pic>
      <p:sp>
        <p:nvSpPr>
          <p:cNvPr id="7" name="TextBox 6">
            <a:extLst>
              <a:ext uri="{FF2B5EF4-FFF2-40B4-BE49-F238E27FC236}">
                <a16:creationId xmlns:a16="http://schemas.microsoft.com/office/drawing/2014/main" id="{6896B457-990D-4A66-B69E-8D1F579F5743}"/>
              </a:ext>
            </a:extLst>
          </p:cNvPr>
          <p:cNvSpPr txBox="1"/>
          <p:nvPr/>
        </p:nvSpPr>
        <p:spPr>
          <a:xfrm>
            <a:off x="4754471" y="4309976"/>
            <a:ext cx="2252601" cy="1015663"/>
          </a:xfrm>
          <a:prstGeom prst="rect">
            <a:avLst/>
          </a:prstGeom>
          <a:noFill/>
        </p:spPr>
        <p:txBody>
          <a:bodyPr wrap="square" rtlCol="0">
            <a:spAutoFit/>
          </a:bodyPr>
          <a:lstStyle/>
          <a:p>
            <a:r>
              <a:rPr lang="en-GB" sz="3000" b="1" dirty="0">
                <a:solidFill>
                  <a:schemeClr val="bg1"/>
                </a:solidFill>
                <a:latin typeface="Aktiv Grotesk Black" panose="020B0504020202020204" pitchFamily="34" charset="0"/>
                <a:ea typeface="Aktiv Grotesk Black" panose="020B0504020202020204" pitchFamily="34" charset="0"/>
                <a:cs typeface="Aktiv Grotesk Black" panose="020B0504020202020204" pitchFamily="34" charset="0"/>
              </a:rPr>
              <a:t>THANK</a:t>
            </a:r>
          </a:p>
          <a:p>
            <a:r>
              <a:rPr lang="en-GB" sz="3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rPr>
              <a:t>YOU</a:t>
            </a:r>
            <a:endParaRPr lang="en-ID" sz="3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endParaRPr>
          </a:p>
        </p:txBody>
      </p:sp>
      <p:sp>
        <p:nvSpPr>
          <p:cNvPr id="18" name="TextBox 17">
            <a:extLst>
              <a:ext uri="{FF2B5EF4-FFF2-40B4-BE49-F238E27FC236}">
                <a16:creationId xmlns:a16="http://schemas.microsoft.com/office/drawing/2014/main" id="{6296D3B5-CD6E-4877-8D01-099F3EBC8C76}"/>
              </a:ext>
            </a:extLst>
          </p:cNvPr>
          <p:cNvSpPr txBox="1"/>
          <p:nvPr/>
        </p:nvSpPr>
        <p:spPr>
          <a:xfrm>
            <a:off x="845862" y="5076909"/>
            <a:ext cx="1753065" cy="369332"/>
          </a:xfrm>
          <a:prstGeom prst="rect">
            <a:avLst/>
          </a:prstGeom>
          <a:noFill/>
        </p:spPr>
        <p:txBody>
          <a:bodyPr wrap="square" rtlCol="0">
            <a:spAutoFit/>
          </a:bodyPr>
          <a:lstStyle/>
          <a:p>
            <a:r>
              <a:rPr lang="en-GB" sz="900" b="1" spc="338" dirty="0">
                <a:solidFill>
                  <a:srgbClr val="3B7BA1"/>
                </a:solidFill>
                <a:latin typeface="Aktiv Grotesk" panose="020B0504020202020204" pitchFamily="34" charset="0"/>
                <a:ea typeface="Aktiv Grotesk" panose="020B0504020202020204" pitchFamily="34" charset="0"/>
                <a:cs typeface="Aktiv Grotesk" panose="020B0504020202020204" pitchFamily="34" charset="0"/>
              </a:rPr>
              <a:t>STAY CONNECTED</a:t>
            </a:r>
            <a:endParaRPr lang="en-ID" sz="900" b="1" spc="338" dirty="0">
              <a:solidFill>
                <a:srgbClr val="3B7BA1"/>
              </a:solidFill>
              <a:latin typeface="Aktiv Grotesk" panose="020B0504020202020204" pitchFamily="34" charset="0"/>
              <a:ea typeface="Aktiv Grotesk" panose="020B0504020202020204" pitchFamily="34" charset="0"/>
              <a:cs typeface="Aktiv Grotesk" panose="020B0504020202020204" pitchFamily="34" charset="0"/>
            </a:endParaRPr>
          </a:p>
        </p:txBody>
      </p:sp>
      <p:grpSp>
        <p:nvGrpSpPr>
          <p:cNvPr id="29" name="Group 28">
            <a:extLst>
              <a:ext uri="{FF2B5EF4-FFF2-40B4-BE49-F238E27FC236}">
                <a16:creationId xmlns:a16="http://schemas.microsoft.com/office/drawing/2014/main" id="{670B1615-47A5-4C41-A23C-989D41C06C8A}"/>
              </a:ext>
            </a:extLst>
          </p:cNvPr>
          <p:cNvGrpSpPr/>
          <p:nvPr/>
        </p:nvGrpSpPr>
        <p:grpSpPr>
          <a:xfrm>
            <a:off x="7764850" y="2717937"/>
            <a:ext cx="117891" cy="674624"/>
            <a:chOff x="11713469" y="500882"/>
            <a:chExt cx="209584" cy="1199331"/>
          </a:xfrm>
          <a:solidFill>
            <a:schemeClr val="bg1"/>
          </a:solidFill>
        </p:grpSpPr>
        <p:sp>
          <p:nvSpPr>
            <p:cNvPr id="30" name="Freeform: Shape 29">
              <a:extLst>
                <a:ext uri="{FF2B5EF4-FFF2-40B4-BE49-F238E27FC236}">
                  <a16:creationId xmlns:a16="http://schemas.microsoft.com/office/drawing/2014/main" id="{9201E6F6-139A-46D7-9F5F-59841A13324E}"/>
                </a:ext>
              </a:extLst>
            </p:cNvPr>
            <p:cNvSpPr/>
            <p:nvPr/>
          </p:nvSpPr>
          <p:spPr>
            <a:xfrm>
              <a:off x="11713469" y="1531747"/>
              <a:ext cx="209584" cy="168466"/>
            </a:xfrm>
            <a:custGeom>
              <a:avLst/>
              <a:gdLst>
                <a:gd name="connsiteX0" fmla="*/ 238095 w 284872"/>
                <a:gd name="connsiteY0" fmla="*/ 19069 h 228985"/>
                <a:gd name="connsiteX1" fmla="*/ 136129 w 284872"/>
                <a:gd name="connsiteY1" fmla="*/ 71103 h 228985"/>
                <a:gd name="connsiteX2" fmla="*/ 20498 w 284872"/>
                <a:gd name="connsiteY2" fmla="*/ 16967 h 228985"/>
                <a:gd name="connsiteX3" fmla="*/ 33522 w 284872"/>
                <a:gd name="connsiteY3" fmla="*/ 87716 h 228985"/>
                <a:gd name="connsiteX4" fmla="*/ 9461 w 284872"/>
                <a:gd name="connsiteY4" fmla="*/ 84243 h 228985"/>
                <a:gd name="connsiteX5" fmla="*/ 53085 w 284872"/>
                <a:gd name="connsiteY5" fmla="*/ 137854 h 228985"/>
                <a:gd name="connsiteX6" fmla="*/ 33113 w 284872"/>
                <a:gd name="connsiteY6" fmla="*/ 142584 h 228985"/>
                <a:gd name="connsiteX7" fmla="*/ 79890 w 284872"/>
                <a:gd name="connsiteY7" fmla="*/ 176222 h 228985"/>
                <a:gd name="connsiteX8" fmla="*/ 0 w 284872"/>
                <a:gd name="connsiteY8" fmla="*/ 206706 h 228985"/>
                <a:gd name="connsiteX9" fmla="*/ 249995 w 284872"/>
                <a:gd name="connsiteY9" fmla="*/ 58261 h 228985"/>
                <a:gd name="connsiteX10" fmla="*/ 284873 w 284872"/>
                <a:gd name="connsiteY10" fmla="*/ 29056 h 228985"/>
                <a:gd name="connsiteX11" fmla="*/ 254388 w 284872"/>
                <a:gd name="connsiteY11" fmla="*/ 35363 h 228985"/>
                <a:gd name="connsiteX12" fmla="*/ 279091 w 284872"/>
                <a:gd name="connsiteY12" fmla="*/ 6980 h 22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872" h="228985">
                  <a:moveTo>
                    <a:pt x="238095" y="19069"/>
                  </a:moveTo>
                  <a:cubicBezTo>
                    <a:pt x="207125" y="-16883"/>
                    <a:pt x="130957" y="-3330"/>
                    <a:pt x="136129" y="71103"/>
                  </a:cubicBezTo>
                  <a:cubicBezTo>
                    <a:pt x="136129" y="71103"/>
                    <a:pt x="93556" y="81090"/>
                    <a:pt x="20498" y="16967"/>
                  </a:cubicBezTo>
                  <a:cubicBezTo>
                    <a:pt x="20498" y="16967"/>
                    <a:pt x="8819" y="55654"/>
                    <a:pt x="33522" y="87716"/>
                  </a:cubicBezTo>
                  <a:cubicBezTo>
                    <a:pt x="33522" y="87716"/>
                    <a:pt x="21921" y="89843"/>
                    <a:pt x="9461" y="84243"/>
                  </a:cubicBezTo>
                  <a:cubicBezTo>
                    <a:pt x="9461" y="84243"/>
                    <a:pt x="11037" y="124188"/>
                    <a:pt x="53085" y="137854"/>
                  </a:cubicBezTo>
                  <a:cubicBezTo>
                    <a:pt x="53085" y="137854"/>
                    <a:pt x="41522" y="143109"/>
                    <a:pt x="33113" y="142584"/>
                  </a:cubicBezTo>
                  <a:cubicBezTo>
                    <a:pt x="33113" y="142584"/>
                    <a:pt x="42048" y="173068"/>
                    <a:pt x="79890" y="176222"/>
                  </a:cubicBezTo>
                  <a:cubicBezTo>
                    <a:pt x="79890" y="176222"/>
                    <a:pt x="61495" y="210385"/>
                    <a:pt x="0" y="206706"/>
                  </a:cubicBezTo>
                  <a:cubicBezTo>
                    <a:pt x="77218" y="253969"/>
                    <a:pt x="259204" y="235498"/>
                    <a:pt x="249995" y="58261"/>
                  </a:cubicBezTo>
                  <a:lnTo>
                    <a:pt x="284873" y="29056"/>
                  </a:lnTo>
                  <a:lnTo>
                    <a:pt x="254388" y="35363"/>
                  </a:lnTo>
                  <a:lnTo>
                    <a:pt x="279091" y="6980"/>
                  </a:lnTo>
                  <a:close/>
                </a:path>
              </a:pathLst>
            </a:custGeom>
            <a:grpFill/>
            <a:ln w="8124" cap="flat">
              <a:noFill/>
              <a:prstDash val="solid"/>
              <a:miter/>
            </a:ln>
          </p:spPr>
          <p:txBody>
            <a:bodyPr rtlCol="0" anchor="ctr"/>
            <a:lstStyle/>
            <a:p>
              <a:endParaRPr lang="en-ID" sz="1013" dirty="0"/>
            </a:p>
          </p:txBody>
        </p:sp>
        <p:sp>
          <p:nvSpPr>
            <p:cNvPr id="31" name="Freeform: Shape 30">
              <a:extLst>
                <a:ext uri="{FF2B5EF4-FFF2-40B4-BE49-F238E27FC236}">
                  <a16:creationId xmlns:a16="http://schemas.microsoft.com/office/drawing/2014/main" id="{530DA280-A33E-4E6B-8683-965AA9D9CE6F}"/>
                </a:ext>
              </a:extLst>
            </p:cNvPr>
            <p:cNvSpPr/>
            <p:nvPr/>
          </p:nvSpPr>
          <p:spPr>
            <a:xfrm>
              <a:off x="11766253" y="993140"/>
              <a:ext cx="104014" cy="218280"/>
            </a:xfrm>
            <a:custGeom>
              <a:avLst/>
              <a:gdLst>
                <a:gd name="connsiteX0" fmla="*/ 84616 w 141378"/>
                <a:gd name="connsiteY0" fmla="*/ 0 h 296691"/>
                <a:gd name="connsiteX1" fmla="*/ 33105 w 141378"/>
                <a:gd name="connsiteY1" fmla="*/ 52031 h 296691"/>
                <a:gd name="connsiteX2" fmla="*/ 33105 w 141378"/>
                <a:gd name="connsiteY2" fmla="*/ 78567 h 296691"/>
                <a:gd name="connsiteX3" fmla="*/ 33105 w 141378"/>
                <a:gd name="connsiteY3" fmla="*/ 91705 h 296691"/>
                <a:gd name="connsiteX4" fmla="*/ 0 w 141378"/>
                <a:gd name="connsiteY4" fmla="*/ 91705 h 296691"/>
                <a:gd name="connsiteX5" fmla="*/ 0 w 141378"/>
                <a:gd name="connsiteY5" fmla="*/ 150061 h 296691"/>
                <a:gd name="connsiteX6" fmla="*/ 33105 w 141378"/>
                <a:gd name="connsiteY6" fmla="*/ 150061 h 296691"/>
                <a:gd name="connsiteX7" fmla="*/ 33105 w 141378"/>
                <a:gd name="connsiteY7" fmla="*/ 296692 h 296691"/>
                <a:gd name="connsiteX8" fmla="*/ 88827 w 141378"/>
                <a:gd name="connsiteY8" fmla="*/ 296692 h 296691"/>
                <a:gd name="connsiteX9" fmla="*/ 88827 w 141378"/>
                <a:gd name="connsiteY9" fmla="*/ 150061 h 296691"/>
                <a:gd name="connsiteX10" fmla="*/ 139281 w 141378"/>
                <a:gd name="connsiteY10" fmla="*/ 150061 h 296691"/>
                <a:gd name="connsiteX11" fmla="*/ 139281 w 141378"/>
                <a:gd name="connsiteY11" fmla="*/ 91705 h 296691"/>
                <a:gd name="connsiteX12" fmla="*/ 88827 w 141378"/>
                <a:gd name="connsiteY12" fmla="*/ 91705 h 296691"/>
                <a:gd name="connsiteX13" fmla="*/ 88827 w 141378"/>
                <a:gd name="connsiteY13" fmla="*/ 78567 h 296691"/>
                <a:gd name="connsiteX14" fmla="*/ 88827 w 141378"/>
                <a:gd name="connsiteY14" fmla="*/ 61495 h 296691"/>
                <a:gd name="connsiteX15" fmla="*/ 101445 w 141378"/>
                <a:gd name="connsiteY15" fmla="*/ 48877 h 296691"/>
                <a:gd name="connsiteX16" fmla="*/ 141379 w 141378"/>
                <a:gd name="connsiteY16" fmla="*/ 48877 h 296691"/>
                <a:gd name="connsiteX17" fmla="*/ 141379 w 141378"/>
                <a:gd name="connsiteY17" fmla="*/ 0 h 29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78" h="296691">
                  <a:moveTo>
                    <a:pt x="84616" y="0"/>
                  </a:moveTo>
                  <a:cubicBezTo>
                    <a:pt x="62843" y="0"/>
                    <a:pt x="33105" y="21479"/>
                    <a:pt x="33105" y="52031"/>
                  </a:cubicBezTo>
                  <a:lnTo>
                    <a:pt x="33105" y="78567"/>
                  </a:lnTo>
                  <a:lnTo>
                    <a:pt x="33105" y="91705"/>
                  </a:lnTo>
                  <a:lnTo>
                    <a:pt x="0" y="91705"/>
                  </a:lnTo>
                  <a:lnTo>
                    <a:pt x="0" y="150061"/>
                  </a:lnTo>
                  <a:lnTo>
                    <a:pt x="33105" y="150061"/>
                  </a:lnTo>
                  <a:lnTo>
                    <a:pt x="33105" y="296692"/>
                  </a:lnTo>
                  <a:lnTo>
                    <a:pt x="88827" y="296692"/>
                  </a:lnTo>
                  <a:lnTo>
                    <a:pt x="88827" y="150061"/>
                  </a:lnTo>
                  <a:lnTo>
                    <a:pt x="139281" y="150061"/>
                  </a:lnTo>
                  <a:lnTo>
                    <a:pt x="139281" y="91705"/>
                  </a:lnTo>
                  <a:lnTo>
                    <a:pt x="88827" y="91705"/>
                  </a:lnTo>
                  <a:lnTo>
                    <a:pt x="88827" y="78567"/>
                  </a:lnTo>
                  <a:lnTo>
                    <a:pt x="88827" y="61495"/>
                  </a:lnTo>
                  <a:cubicBezTo>
                    <a:pt x="88827" y="56187"/>
                    <a:pt x="90423" y="48877"/>
                    <a:pt x="101445" y="48877"/>
                  </a:cubicBezTo>
                  <a:lnTo>
                    <a:pt x="141379" y="48877"/>
                  </a:lnTo>
                  <a:lnTo>
                    <a:pt x="141379" y="0"/>
                  </a:lnTo>
                  <a:close/>
                </a:path>
              </a:pathLst>
            </a:custGeom>
            <a:grpFill/>
            <a:ln w="61412" cap="rnd">
              <a:noFill/>
              <a:prstDash val="solid"/>
              <a:round/>
            </a:ln>
          </p:spPr>
          <p:txBody>
            <a:bodyPr rtlCol="0" anchor="ctr"/>
            <a:lstStyle/>
            <a:p>
              <a:endParaRPr lang="en-ID" sz="1013" dirty="0"/>
            </a:p>
          </p:txBody>
        </p:sp>
        <p:sp>
          <p:nvSpPr>
            <p:cNvPr id="32" name="Freeform: Shape 31">
              <a:extLst>
                <a:ext uri="{FF2B5EF4-FFF2-40B4-BE49-F238E27FC236}">
                  <a16:creationId xmlns:a16="http://schemas.microsoft.com/office/drawing/2014/main" id="{FBE17E54-7A06-4100-812F-F4E08FC6331D}"/>
                </a:ext>
              </a:extLst>
            </p:cNvPr>
            <p:cNvSpPr/>
            <p:nvPr/>
          </p:nvSpPr>
          <p:spPr>
            <a:xfrm>
              <a:off x="11731603" y="500882"/>
              <a:ext cx="173316" cy="171226"/>
            </a:xfrm>
            <a:custGeom>
              <a:avLst/>
              <a:gdLst>
                <a:gd name="connsiteX0" fmla="*/ 56039 w 235575"/>
                <a:gd name="connsiteY0" fmla="*/ 0 h 232738"/>
                <a:gd name="connsiteX1" fmla="*/ 0 w 235575"/>
                <a:gd name="connsiteY1" fmla="*/ 56039 h 232738"/>
                <a:gd name="connsiteX2" fmla="*/ 0 w 235575"/>
                <a:gd name="connsiteY2" fmla="*/ 176685 h 232738"/>
                <a:gd name="connsiteX3" fmla="*/ 56039 w 235575"/>
                <a:gd name="connsiteY3" fmla="*/ 232738 h 232738"/>
                <a:gd name="connsiteX4" fmla="*/ 179522 w 235575"/>
                <a:gd name="connsiteY4" fmla="*/ 232738 h 232738"/>
                <a:gd name="connsiteX5" fmla="*/ 235575 w 235575"/>
                <a:gd name="connsiteY5" fmla="*/ 176685 h 232738"/>
                <a:gd name="connsiteX6" fmla="*/ 235575 w 235575"/>
                <a:gd name="connsiteY6" fmla="*/ 56039 h 232738"/>
                <a:gd name="connsiteX7" fmla="*/ 179522 w 235575"/>
                <a:gd name="connsiteY7" fmla="*/ 0 h 232738"/>
                <a:gd name="connsiteX8" fmla="*/ 56039 w 235575"/>
                <a:gd name="connsiteY8" fmla="*/ 22706 h 232738"/>
                <a:gd name="connsiteX9" fmla="*/ 179522 w 235575"/>
                <a:gd name="connsiteY9" fmla="*/ 22706 h 232738"/>
                <a:gd name="connsiteX10" fmla="*/ 212854 w 235575"/>
                <a:gd name="connsiteY10" fmla="*/ 56039 h 232738"/>
                <a:gd name="connsiteX11" fmla="*/ 212854 w 235575"/>
                <a:gd name="connsiteY11" fmla="*/ 176685 h 232738"/>
                <a:gd name="connsiteX12" fmla="*/ 179522 w 235575"/>
                <a:gd name="connsiteY12" fmla="*/ 209958 h 232738"/>
                <a:gd name="connsiteX13" fmla="*/ 56039 w 235575"/>
                <a:gd name="connsiteY13" fmla="*/ 209958 h 232738"/>
                <a:gd name="connsiteX14" fmla="*/ 22765 w 235575"/>
                <a:gd name="connsiteY14" fmla="*/ 176685 h 232738"/>
                <a:gd name="connsiteX15" fmla="*/ 22765 w 235575"/>
                <a:gd name="connsiteY15" fmla="*/ 56039 h 232738"/>
                <a:gd name="connsiteX16" fmla="*/ 56039 w 235575"/>
                <a:gd name="connsiteY16" fmla="*/ 22706 h 232738"/>
                <a:gd name="connsiteX17" fmla="*/ 180271 w 235575"/>
                <a:gd name="connsiteY17" fmla="*/ 39902 h 232738"/>
                <a:gd name="connsiteX18" fmla="*/ 164384 w 235575"/>
                <a:gd name="connsiteY18" fmla="*/ 55774 h 232738"/>
                <a:gd name="connsiteX19" fmla="*/ 180257 w 235575"/>
                <a:gd name="connsiteY19" fmla="*/ 71661 h 232738"/>
                <a:gd name="connsiteX20" fmla="*/ 180271 w 235575"/>
                <a:gd name="connsiteY20" fmla="*/ 71661 h 232738"/>
                <a:gd name="connsiteX21" fmla="*/ 196144 w 235575"/>
                <a:gd name="connsiteY21" fmla="*/ 55774 h 232738"/>
                <a:gd name="connsiteX22" fmla="*/ 180271 w 235575"/>
                <a:gd name="connsiteY22" fmla="*/ 39902 h 232738"/>
                <a:gd name="connsiteX23" fmla="*/ 117810 w 235575"/>
                <a:gd name="connsiteY23" fmla="*/ 56260 h 232738"/>
                <a:gd name="connsiteX24" fmla="*/ 57714 w 235575"/>
                <a:gd name="connsiteY24" fmla="*/ 116369 h 232738"/>
                <a:gd name="connsiteX25" fmla="*/ 117810 w 235575"/>
                <a:gd name="connsiteY25" fmla="*/ 176406 h 232738"/>
                <a:gd name="connsiteX26" fmla="*/ 177861 w 235575"/>
                <a:gd name="connsiteY26" fmla="*/ 116369 h 232738"/>
                <a:gd name="connsiteX27" fmla="*/ 117810 w 235575"/>
                <a:gd name="connsiteY27" fmla="*/ 56260 h 232738"/>
                <a:gd name="connsiteX28" fmla="*/ 117810 w 235575"/>
                <a:gd name="connsiteY28" fmla="*/ 73322 h 232738"/>
                <a:gd name="connsiteX29" fmla="*/ 160812 w 235575"/>
                <a:gd name="connsiteY29" fmla="*/ 116369 h 232738"/>
                <a:gd name="connsiteX30" fmla="*/ 117810 w 235575"/>
                <a:gd name="connsiteY30" fmla="*/ 159358 h 232738"/>
                <a:gd name="connsiteX31" fmla="*/ 74763 w 235575"/>
                <a:gd name="connsiteY31" fmla="*/ 116369 h 232738"/>
                <a:gd name="connsiteX32" fmla="*/ 117810 w 235575"/>
                <a:gd name="connsiteY32" fmla="*/ 73322 h 2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575" h="232738">
                  <a:moveTo>
                    <a:pt x="56039" y="0"/>
                  </a:moveTo>
                  <a:cubicBezTo>
                    <a:pt x="25194" y="0"/>
                    <a:pt x="0" y="25193"/>
                    <a:pt x="0" y="56039"/>
                  </a:cubicBezTo>
                  <a:lnTo>
                    <a:pt x="0" y="176685"/>
                  </a:lnTo>
                  <a:cubicBezTo>
                    <a:pt x="0" y="207530"/>
                    <a:pt x="25194" y="232738"/>
                    <a:pt x="56039" y="232738"/>
                  </a:cubicBezTo>
                  <a:lnTo>
                    <a:pt x="179522" y="232738"/>
                  </a:lnTo>
                  <a:cubicBezTo>
                    <a:pt x="210367" y="232738"/>
                    <a:pt x="235575" y="207530"/>
                    <a:pt x="235575" y="176685"/>
                  </a:cubicBezTo>
                  <a:lnTo>
                    <a:pt x="235575" y="56039"/>
                  </a:lnTo>
                  <a:cubicBezTo>
                    <a:pt x="235575" y="25193"/>
                    <a:pt x="210367" y="0"/>
                    <a:pt x="179522" y="0"/>
                  </a:cubicBezTo>
                  <a:close/>
                  <a:moveTo>
                    <a:pt x="56039" y="22706"/>
                  </a:moveTo>
                  <a:lnTo>
                    <a:pt x="179522" y="22706"/>
                  </a:lnTo>
                  <a:cubicBezTo>
                    <a:pt x="198156" y="22706"/>
                    <a:pt x="212854" y="37404"/>
                    <a:pt x="212854" y="56039"/>
                  </a:cubicBezTo>
                  <a:lnTo>
                    <a:pt x="212854" y="176685"/>
                  </a:lnTo>
                  <a:cubicBezTo>
                    <a:pt x="212854" y="195319"/>
                    <a:pt x="198156" y="209958"/>
                    <a:pt x="179522" y="209958"/>
                  </a:cubicBezTo>
                  <a:lnTo>
                    <a:pt x="56039" y="209958"/>
                  </a:lnTo>
                  <a:cubicBezTo>
                    <a:pt x="37405" y="209958"/>
                    <a:pt x="22765" y="195319"/>
                    <a:pt x="22765" y="176685"/>
                  </a:cubicBezTo>
                  <a:lnTo>
                    <a:pt x="22765" y="56039"/>
                  </a:lnTo>
                  <a:cubicBezTo>
                    <a:pt x="22765" y="37404"/>
                    <a:pt x="37405" y="22706"/>
                    <a:pt x="56039" y="22706"/>
                  </a:cubicBezTo>
                  <a:close/>
                  <a:moveTo>
                    <a:pt x="180271" y="39902"/>
                  </a:moveTo>
                  <a:cubicBezTo>
                    <a:pt x="171501" y="39898"/>
                    <a:pt x="164388" y="47004"/>
                    <a:pt x="164384" y="55774"/>
                  </a:cubicBezTo>
                  <a:cubicBezTo>
                    <a:pt x="164380" y="64544"/>
                    <a:pt x="171486" y="71657"/>
                    <a:pt x="180257" y="71661"/>
                  </a:cubicBezTo>
                  <a:cubicBezTo>
                    <a:pt x="180262" y="71661"/>
                    <a:pt x="180266" y="71661"/>
                    <a:pt x="180271" y="71661"/>
                  </a:cubicBezTo>
                  <a:cubicBezTo>
                    <a:pt x="189041" y="71657"/>
                    <a:pt x="196147" y="64544"/>
                    <a:pt x="196144" y="55774"/>
                  </a:cubicBezTo>
                  <a:cubicBezTo>
                    <a:pt x="196139" y="47010"/>
                    <a:pt x="189035" y="39906"/>
                    <a:pt x="180271" y="39902"/>
                  </a:cubicBezTo>
                  <a:close/>
                  <a:moveTo>
                    <a:pt x="117810" y="56260"/>
                  </a:moveTo>
                  <a:cubicBezTo>
                    <a:pt x="84731" y="56260"/>
                    <a:pt x="57714" y="83290"/>
                    <a:pt x="57714" y="116369"/>
                  </a:cubicBezTo>
                  <a:cubicBezTo>
                    <a:pt x="57714" y="149448"/>
                    <a:pt x="84731" y="176406"/>
                    <a:pt x="117810" y="176406"/>
                  </a:cubicBezTo>
                  <a:cubicBezTo>
                    <a:pt x="150888" y="176406"/>
                    <a:pt x="177861" y="149448"/>
                    <a:pt x="177861" y="116369"/>
                  </a:cubicBezTo>
                  <a:cubicBezTo>
                    <a:pt x="177861" y="83290"/>
                    <a:pt x="150888" y="56260"/>
                    <a:pt x="117810" y="56260"/>
                  </a:cubicBezTo>
                  <a:close/>
                  <a:moveTo>
                    <a:pt x="117810" y="73322"/>
                  </a:moveTo>
                  <a:cubicBezTo>
                    <a:pt x="141666" y="73322"/>
                    <a:pt x="160812" y="92512"/>
                    <a:pt x="160812" y="116369"/>
                  </a:cubicBezTo>
                  <a:cubicBezTo>
                    <a:pt x="160812" y="140226"/>
                    <a:pt x="141666" y="159358"/>
                    <a:pt x="117810" y="159358"/>
                  </a:cubicBezTo>
                  <a:cubicBezTo>
                    <a:pt x="93953" y="159358"/>
                    <a:pt x="74763" y="140226"/>
                    <a:pt x="74763" y="116369"/>
                  </a:cubicBezTo>
                  <a:cubicBezTo>
                    <a:pt x="74763" y="92512"/>
                    <a:pt x="93953" y="73322"/>
                    <a:pt x="117810" y="73322"/>
                  </a:cubicBezTo>
                  <a:close/>
                </a:path>
              </a:pathLst>
            </a:custGeom>
            <a:grpFill/>
            <a:ln w="22203" cap="rnd">
              <a:noFill/>
              <a:prstDash val="solid"/>
              <a:round/>
            </a:ln>
          </p:spPr>
          <p:txBody>
            <a:bodyPr rtlCol="0" anchor="ctr"/>
            <a:lstStyle/>
            <a:p>
              <a:endParaRPr lang="en-ID" sz="1013" dirty="0"/>
            </a:p>
          </p:txBody>
        </p:sp>
      </p:grpSp>
      <p:grpSp>
        <p:nvGrpSpPr>
          <p:cNvPr id="33" name="Group 32">
            <a:extLst>
              <a:ext uri="{FF2B5EF4-FFF2-40B4-BE49-F238E27FC236}">
                <a16:creationId xmlns:a16="http://schemas.microsoft.com/office/drawing/2014/main" id="{8323BE82-1A08-47A5-9592-42F8A291F7CE}"/>
              </a:ext>
            </a:extLst>
          </p:cNvPr>
          <p:cNvGrpSpPr/>
          <p:nvPr/>
        </p:nvGrpSpPr>
        <p:grpSpPr>
          <a:xfrm rot="5400000">
            <a:off x="6792622" y="4392923"/>
            <a:ext cx="538537" cy="719433"/>
            <a:chOff x="1527558" y="3345408"/>
            <a:chExt cx="957398" cy="1278992"/>
          </a:xfrm>
          <a:solidFill>
            <a:schemeClr val="bg1">
              <a:alpha val="17000"/>
            </a:schemeClr>
          </a:solidFill>
        </p:grpSpPr>
        <p:sp>
          <p:nvSpPr>
            <p:cNvPr id="34" name="Oval 33">
              <a:extLst>
                <a:ext uri="{FF2B5EF4-FFF2-40B4-BE49-F238E27FC236}">
                  <a16:creationId xmlns:a16="http://schemas.microsoft.com/office/drawing/2014/main" id="{FAEFAA4C-7916-4B55-A9EE-BAEBD24E6EC5}"/>
                </a:ext>
              </a:extLst>
            </p:cNvPr>
            <p:cNvSpPr/>
            <p:nvPr/>
          </p:nvSpPr>
          <p:spPr>
            <a:xfrm rot="10800000">
              <a:off x="2368687"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35" name="Oval 34">
              <a:extLst>
                <a:ext uri="{FF2B5EF4-FFF2-40B4-BE49-F238E27FC236}">
                  <a16:creationId xmlns:a16="http://schemas.microsoft.com/office/drawing/2014/main" id="{891FD65E-159B-4889-B8C9-FA6DEE9EB63E}"/>
                </a:ext>
              </a:extLst>
            </p:cNvPr>
            <p:cNvSpPr/>
            <p:nvPr/>
          </p:nvSpPr>
          <p:spPr>
            <a:xfrm rot="10800000">
              <a:off x="1948122"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36" name="Oval 35">
              <a:extLst>
                <a:ext uri="{FF2B5EF4-FFF2-40B4-BE49-F238E27FC236}">
                  <a16:creationId xmlns:a16="http://schemas.microsoft.com/office/drawing/2014/main" id="{E6AF71BB-F468-42A8-A1F7-AB66126E27F7}"/>
                </a:ext>
              </a:extLst>
            </p:cNvPr>
            <p:cNvSpPr/>
            <p:nvPr/>
          </p:nvSpPr>
          <p:spPr>
            <a:xfrm rot="10800000">
              <a:off x="1527558"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37" name="Oval 36">
              <a:extLst>
                <a:ext uri="{FF2B5EF4-FFF2-40B4-BE49-F238E27FC236}">
                  <a16:creationId xmlns:a16="http://schemas.microsoft.com/office/drawing/2014/main" id="{99BCFF6A-A96D-4D08-A7B1-CBC2028CFC64}"/>
                </a:ext>
              </a:extLst>
            </p:cNvPr>
            <p:cNvSpPr/>
            <p:nvPr/>
          </p:nvSpPr>
          <p:spPr>
            <a:xfrm rot="10800000">
              <a:off x="2368687"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38" name="Oval 37">
              <a:extLst>
                <a:ext uri="{FF2B5EF4-FFF2-40B4-BE49-F238E27FC236}">
                  <a16:creationId xmlns:a16="http://schemas.microsoft.com/office/drawing/2014/main" id="{3E8152A1-46FA-46EB-ACB2-F8C3C3E44EBB}"/>
                </a:ext>
              </a:extLst>
            </p:cNvPr>
            <p:cNvSpPr/>
            <p:nvPr/>
          </p:nvSpPr>
          <p:spPr>
            <a:xfrm rot="10800000">
              <a:off x="1948122"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39" name="Oval 38">
              <a:extLst>
                <a:ext uri="{FF2B5EF4-FFF2-40B4-BE49-F238E27FC236}">
                  <a16:creationId xmlns:a16="http://schemas.microsoft.com/office/drawing/2014/main" id="{00C84C7D-4EE8-41F0-BE8B-177F824592BF}"/>
                </a:ext>
              </a:extLst>
            </p:cNvPr>
            <p:cNvSpPr/>
            <p:nvPr/>
          </p:nvSpPr>
          <p:spPr>
            <a:xfrm rot="10800000">
              <a:off x="2368687"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0" name="Oval 39">
              <a:extLst>
                <a:ext uri="{FF2B5EF4-FFF2-40B4-BE49-F238E27FC236}">
                  <a16:creationId xmlns:a16="http://schemas.microsoft.com/office/drawing/2014/main" id="{F1EDA11D-C00C-4FB8-AC37-931279F6E2AA}"/>
                </a:ext>
              </a:extLst>
            </p:cNvPr>
            <p:cNvSpPr/>
            <p:nvPr/>
          </p:nvSpPr>
          <p:spPr>
            <a:xfrm>
              <a:off x="1527558"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1" name="Oval 40">
              <a:extLst>
                <a:ext uri="{FF2B5EF4-FFF2-40B4-BE49-F238E27FC236}">
                  <a16:creationId xmlns:a16="http://schemas.microsoft.com/office/drawing/2014/main" id="{E7C946A9-DA96-432A-88E9-B77ED041196F}"/>
                </a:ext>
              </a:extLst>
            </p:cNvPr>
            <p:cNvSpPr/>
            <p:nvPr/>
          </p:nvSpPr>
          <p:spPr>
            <a:xfrm>
              <a:off x="1948124"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2" name="Oval 41">
              <a:extLst>
                <a:ext uri="{FF2B5EF4-FFF2-40B4-BE49-F238E27FC236}">
                  <a16:creationId xmlns:a16="http://schemas.microsoft.com/office/drawing/2014/main" id="{D3A62842-29C2-4EFA-98C3-1EDF2CE8C7EC}"/>
                </a:ext>
              </a:extLst>
            </p:cNvPr>
            <p:cNvSpPr/>
            <p:nvPr/>
          </p:nvSpPr>
          <p:spPr>
            <a:xfrm>
              <a:off x="2368687"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3" name="Oval 42">
              <a:extLst>
                <a:ext uri="{FF2B5EF4-FFF2-40B4-BE49-F238E27FC236}">
                  <a16:creationId xmlns:a16="http://schemas.microsoft.com/office/drawing/2014/main" id="{23D10D27-FD06-4A90-AC79-8E318267B31C}"/>
                </a:ext>
              </a:extLst>
            </p:cNvPr>
            <p:cNvSpPr/>
            <p:nvPr/>
          </p:nvSpPr>
          <p:spPr>
            <a:xfrm>
              <a:off x="1527558"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4" name="Oval 43">
              <a:extLst>
                <a:ext uri="{FF2B5EF4-FFF2-40B4-BE49-F238E27FC236}">
                  <a16:creationId xmlns:a16="http://schemas.microsoft.com/office/drawing/2014/main" id="{56EA04DE-6D56-42AF-AE80-8B724A446021}"/>
                </a:ext>
              </a:extLst>
            </p:cNvPr>
            <p:cNvSpPr/>
            <p:nvPr/>
          </p:nvSpPr>
          <p:spPr>
            <a:xfrm>
              <a:off x="1948124"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45" name="Oval 44">
              <a:extLst>
                <a:ext uri="{FF2B5EF4-FFF2-40B4-BE49-F238E27FC236}">
                  <a16:creationId xmlns:a16="http://schemas.microsoft.com/office/drawing/2014/main" id="{6DB06FCA-1472-4D66-81C6-1874E20462BC}"/>
                </a:ext>
              </a:extLst>
            </p:cNvPr>
            <p:cNvSpPr/>
            <p:nvPr/>
          </p:nvSpPr>
          <p:spPr>
            <a:xfrm>
              <a:off x="1527558"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grpSp>
      <p:sp>
        <p:nvSpPr>
          <p:cNvPr id="50" name="TextBox 49">
            <a:extLst>
              <a:ext uri="{FF2B5EF4-FFF2-40B4-BE49-F238E27FC236}">
                <a16:creationId xmlns:a16="http://schemas.microsoft.com/office/drawing/2014/main" id="{2A653DDB-9E6E-BB4C-8409-DA688221498F}"/>
              </a:ext>
            </a:extLst>
          </p:cNvPr>
          <p:cNvSpPr txBox="1"/>
          <p:nvPr/>
        </p:nvSpPr>
        <p:spPr>
          <a:xfrm>
            <a:off x="845861" y="5238640"/>
            <a:ext cx="2698410" cy="684098"/>
          </a:xfrm>
          <a:prstGeom prst="rect">
            <a:avLst/>
          </a:prstGeom>
          <a:noFill/>
        </p:spPr>
        <p:txBody>
          <a:bodyPr wrap="square" rtlCol="0">
            <a:spAutoFit/>
          </a:bodyPr>
          <a:lstStyle/>
          <a:p>
            <a:pPr>
              <a:lnSpc>
                <a:spcPct val="150000"/>
              </a:lnSpc>
            </a:pPr>
            <a:r>
              <a:rPr lang="en-GB" sz="1350" b="1"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allianceforchildrensrights.org</a:t>
            </a:r>
          </a:p>
          <a:p>
            <a:pPr>
              <a:lnSpc>
                <a:spcPct val="150000"/>
              </a:lnSpc>
            </a:pPr>
            <a:endParaRPr lang="en-GB" sz="135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 name="Rectangle 5">
            <a:extLst>
              <a:ext uri="{FF2B5EF4-FFF2-40B4-BE49-F238E27FC236}">
                <a16:creationId xmlns:a16="http://schemas.microsoft.com/office/drawing/2014/main" id="{54D806CF-63A0-1D48-AB29-E070D739D068}"/>
              </a:ext>
            </a:extLst>
          </p:cNvPr>
          <p:cNvSpPr/>
          <p:nvPr/>
        </p:nvSpPr>
        <p:spPr>
          <a:xfrm rot="16200000">
            <a:off x="6842368" y="4122624"/>
            <a:ext cx="1952235" cy="302583"/>
          </a:xfrm>
          <a:prstGeom prst="rect">
            <a:avLst/>
          </a:prstGeom>
        </p:spPr>
        <p:txBody>
          <a:bodyPr wrap="square">
            <a:spAutoFit/>
          </a:bodyPr>
          <a:lstStyle/>
          <a:p>
            <a:pPr>
              <a:lnSpc>
                <a:spcPct val="150000"/>
              </a:lnSpc>
            </a:pPr>
            <a:r>
              <a:rPr lang="en-GB" sz="1013"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a:t>
            </a:r>
          </a:p>
        </p:txBody>
      </p:sp>
      <p:pic>
        <p:nvPicPr>
          <p:cNvPr id="8" name="Picture 7">
            <a:extLst>
              <a:ext uri="{FF2B5EF4-FFF2-40B4-BE49-F238E27FC236}">
                <a16:creationId xmlns:a16="http://schemas.microsoft.com/office/drawing/2014/main" id="{2734B81B-3C2E-5049-9E75-E4AB1E5817C2}"/>
              </a:ext>
            </a:extLst>
          </p:cNvPr>
          <p:cNvPicPr>
            <a:picLocks noChangeAspect="1"/>
          </p:cNvPicPr>
          <p:nvPr/>
        </p:nvPicPr>
        <p:blipFill>
          <a:blip r:embed="rId5">
            <a:alphaModFix amt="50000"/>
          </a:blip>
          <a:stretch>
            <a:fillRect/>
          </a:stretch>
        </p:blipFill>
        <p:spPr>
          <a:xfrm>
            <a:off x="357411" y="2131773"/>
            <a:ext cx="2284968" cy="750288"/>
          </a:xfrm>
          <a:prstGeom prst="rect">
            <a:avLst/>
          </a:prstGeom>
        </p:spPr>
      </p:pic>
      <p:sp>
        <p:nvSpPr>
          <p:cNvPr id="4" name="TextBox 3">
            <a:extLst>
              <a:ext uri="{FF2B5EF4-FFF2-40B4-BE49-F238E27FC236}">
                <a16:creationId xmlns:a16="http://schemas.microsoft.com/office/drawing/2014/main" id="{D6EBF0DF-F800-DA23-12E7-322A9787A57C}"/>
              </a:ext>
            </a:extLst>
          </p:cNvPr>
          <p:cNvSpPr txBox="1"/>
          <p:nvPr/>
        </p:nvSpPr>
        <p:spPr>
          <a:xfrm>
            <a:off x="952499" y="3619500"/>
            <a:ext cx="2808043" cy="1154162"/>
          </a:xfrm>
          <a:prstGeom prst="rect">
            <a:avLst/>
          </a:prstGeom>
          <a:noFill/>
        </p:spPr>
        <p:txBody>
          <a:bodyPr wrap="square" rtlCol="0">
            <a:spAutoFit/>
          </a:bodyPr>
          <a:lstStyle/>
          <a:p>
            <a:r>
              <a:rPr lang="en-US" sz="1200" i="1" dirty="0">
                <a:solidFill>
                  <a:schemeClr val="bg1"/>
                </a:solidFill>
                <a:latin typeface="DM Sans" pitchFamily="2" charset="0"/>
                <a:ea typeface="Meiryo" panose="020B0604030504040204" pitchFamily="34" charset="-128"/>
              </a:rPr>
              <a:t>Webinar resources, including recording and supplemental materials, will be posted at https://allianceforchildrensrights.org/resources/</a:t>
            </a:r>
          </a:p>
          <a:p>
            <a:endParaRPr lang="en-US" sz="900" dirty="0"/>
          </a:p>
        </p:txBody>
      </p:sp>
    </p:spTree>
    <p:extLst>
      <p:ext uri="{BB962C8B-B14F-4D97-AF65-F5344CB8AC3E}">
        <p14:creationId xmlns:p14="http://schemas.microsoft.com/office/powerpoint/2010/main" val="365858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ppt_x</p:attrName>
                                        </p:attrNameLst>
                                      </p:cBhvr>
                                      <p:tavLst>
                                        <p:tav tm="0">
                                          <p:val>
                                            <p:strVal val="#ppt_x-#ppt_w*1.125000"/>
                                          </p:val>
                                        </p:tav>
                                        <p:tav tm="100000">
                                          <p:val>
                                            <p:strVal val="#ppt_x"/>
                                          </p:val>
                                        </p:tav>
                                      </p:tavLst>
                                    </p:anim>
                                    <p:animEffect transition="in" filter="wipe(right)">
                                      <p:cBhvr>
                                        <p:cTn id="12" dur="1000"/>
                                        <p:tgtEl>
                                          <p:spTgt spid="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eorgia" panose="02040502050405020303" pitchFamily="18" charset="0"/>
              </a:rPr>
              <a:t>Agenda</a:t>
            </a:r>
          </a:p>
        </p:txBody>
      </p:sp>
      <p:sp>
        <p:nvSpPr>
          <p:cNvPr id="3" name="Content Placeholder 2"/>
          <p:cNvSpPr>
            <a:spLocks noGrp="1"/>
          </p:cNvSpPr>
          <p:nvPr>
            <p:ph idx="1"/>
          </p:nvPr>
        </p:nvSpPr>
        <p:spPr>
          <a:xfrm>
            <a:off x="457200" y="1371600"/>
            <a:ext cx="8229600" cy="4876800"/>
          </a:xfrm>
        </p:spPr>
        <p:txBody>
          <a:bodyPr anchor="ctr"/>
          <a:lstStyle/>
          <a:p>
            <a:r>
              <a:rPr lang="en-US" dirty="0"/>
              <a:t>Housing options for transition age youth who are currently or formerly in foster care ages 18-24</a:t>
            </a:r>
          </a:p>
          <a:p>
            <a:endParaRPr lang="en-US" dirty="0"/>
          </a:p>
          <a:p>
            <a:r>
              <a:rPr lang="en-US" dirty="0"/>
              <a:t>General rights and responsibilities transition age youth have in their housing placements</a:t>
            </a:r>
          </a:p>
          <a:p>
            <a:endParaRPr lang="en-US" dirty="0"/>
          </a:p>
          <a:p>
            <a:r>
              <a:rPr lang="en-US" dirty="0"/>
              <a:t>Resources for young adults and advocates navigating housing issues </a:t>
            </a:r>
          </a:p>
        </p:txBody>
      </p:sp>
    </p:spTree>
    <p:extLst>
      <p:ext uri="{BB962C8B-B14F-4D97-AF65-F5344CB8AC3E}">
        <p14:creationId xmlns:p14="http://schemas.microsoft.com/office/powerpoint/2010/main" val="257694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Terminology:</a:t>
            </a:r>
            <a:r>
              <a:rPr lang="en-US" dirty="0">
                <a:latin typeface="Georgia" panose="02040502050405020303" pitchFamily="18" charset="0"/>
              </a:rPr>
              <a:t> </a:t>
            </a:r>
            <a:br>
              <a:rPr lang="en-US" dirty="0">
                <a:latin typeface="Georgia" panose="02040502050405020303" pitchFamily="18" charset="0"/>
              </a:rPr>
            </a:br>
            <a:r>
              <a:rPr lang="en-US" sz="4000" b="1" dirty="0">
                <a:latin typeface="Georgia" panose="02040502050405020303" pitchFamily="18" charset="0"/>
              </a:rPr>
              <a:t>TAY v. </a:t>
            </a:r>
            <a:r>
              <a:rPr lang="en-US" b="1" dirty="0">
                <a:latin typeface="Georgia" panose="02040502050405020303" pitchFamily="18" charset="0"/>
              </a:rPr>
              <a:t>EFC/AB12/NMD</a:t>
            </a:r>
            <a:endParaRPr lang="en-US" sz="4000" b="1" dirty="0">
              <a:latin typeface="Georgia" panose="02040502050405020303" pitchFamily="18" charset="0"/>
            </a:endParaRPr>
          </a:p>
        </p:txBody>
      </p:sp>
      <p:sp>
        <p:nvSpPr>
          <p:cNvPr id="5" name="Content Placeholder 4"/>
          <p:cNvSpPr>
            <a:spLocks noGrp="1"/>
          </p:cNvSpPr>
          <p:nvPr>
            <p:ph idx="1"/>
          </p:nvPr>
        </p:nvSpPr>
        <p:spPr>
          <a:xfrm>
            <a:off x="551493" y="1981200"/>
            <a:ext cx="7098324" cy="3733800"/>
          </a:xfrm>
        </p:spPr>
        <p:txBody>
          <a:bodyPr>
            <a:normAutofit/>
          </a:bodyPr>
          <a:lstStyle/>
          <a:p>
            <a:r>
              <a:rPr lang="en-US" dirty="0"/>
              <a:t>TAY = Transition Age Youth (ages 16-24, current and former youth in foster care)</a:t>
            </a:r>
          </a:p>
          <a:p>
            <a:endParaRPr lang="en-US" dirty="0"/>
          </a:p>
          <a:p>
            <a:r>
              <a:rPr lang="en-US" dirty="0"/>
              <a:t>EFC = Extended Foster Care = Assembly Bill 12 (AB12 which extended foster care eligibility from age 18 to age 21 in California)</a:t>
            </a:r>
          </a:p>
          <a:p>
            <a:pPr marL="0" indent="0">
              <a:buNone/>
            </a:pPr>
            <a:endParaRPr lang="en-US" dirty="0"/>
          </a:p>
          <a:p>
            <a:r>
              <a:rPr lang="en-US" dirty="0"/>
              <a:t>NMD = Non Minor Dependent (ages 18-21, youth currently in foster care)</a:t>
            </a:r>
          </a:p>
        </p:txBody>
      </p:sp>
    </p:spTree>
    <p:extLst>
      <p:ext uri="{BB962C8B-B14F-4D97-AF65-F5344CB8AC3E}">
        <p14:creationId xmlns:p14="http://schemas.microsoft.com/office/powerpoint/2010/main" val="196236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eorgia" panose="02040502050405020303" pitchFamily="18" charset="0"/>
              </a:rPr>
              <a:t>Extended Foster Care (EFC)</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lnSpc>
                <a:spcPct val="120000"/>
              </a:lnSpc>
              <a:spcBef>
                <a:spcPts val="0"/>
              </a:spcBef>
              <a:buNone/>
            </a:pPr>
            <a:r>
              <a:rPr lang="en-US" sz="2500" b="1" dirty="0"/>
              <a:t>Youth participating in EFC are eligible for:</a:t>
            </a:r>
          </a:p>
          <a:p>
            <a:pPr lvl="1">
              <a:lnSpc>
                <a:spcPct val="120000"/>
              </a:lnSpc>
              <a:spcBef>
                <a:spcPts val="0"/>
              </a:spcBef>
            </a:pPr>
            <a:r>
              <a:rPr lang="en-US" sz="2500" dirty="0"/>
              <a:t>Monthly benefits</a:t>
            </a:r>
          </a:p>
          <a:p>
            <a:pPr lvl="1">
              <a:lnSpc>
                <a:spcPct val="120000"/>
              </a:lnSpc>
              <a:spcBef>
                <a:spcPts val="0"/>
              </a:spcBef>
            </a:pPr>
            <a:r>
              <a:rPr lang="en-US" sz="2500" dirty="0"/>
              <a:t>Housing </a:t>
            </a:r>
          </a:p>
          <a:p>
            <a:pPr lvl="1">
              <a:lnSpc>
                <a:spcPct val="120000"/>
              </a:lnSpc>
              <a:spcBef>
                <a:spcPts val="0"/>
              </a:spcBef>
            </a:pPr>
            <a:r>
              <a:rPr lang="en-US" sz="2500" dirty="0"/>
              <a:t>Support transitioning to adulthood</a:t>
            </a:r>
          </a:p>
          <a:p>
            <a:pPr lvl="1">
              <a:lnSpc>
                <a:spcPct val="120000"/>
              </a:lnSpc>
              <a:spcBef>
                <a:spcPts val="0"/>
              </a:spcBef>
            </a:pPr>
            <a:endParaRPr lang="en-US" sz="2500" b="1" dirty="0"/>
          </a:p>
          <a:p>
            <a:pPr marL="0" indent="0">
              <a:lnSpc>
                <a:spcPct val="120000"/>
              </a:lnSpc>
              <a:spcBef>
                <a:spcPts val="0"/>
              </a:spcBef>
              <a:buNone/>
            </a:pPr>
            <a:r>
              <a:rPr lang="en-US" sz="2500" b="1" dirty="0"/>
              <a:t>To be eligible for EFC, youth must:</a:t>
            </a:r>
          </a:p>
          <a:p>
            <a:pPr lvl="1">
              <a:lnSpc>
                <a:spcPct val="120000"/>
              </a:lnSpc>
              <a:spcBef>
                <a:spcPts val="0"/>
              </a:spcBef>
            </a:pPr>
            <a:r>
              <a:rPr lang="en-US" sz="2500" dirty="0"/>
              <a:t>Be 18-21 years old</a:t>
            </a:r>
          </a:p>
          <a:p>
            <a:pPr lvl="1">
              <a:lnSpc>
                <a:spcPct val="120000"/>
              </a:lnSpc>
              <a:spcBef>
                <a:spcPts val="0"/>
              </a:spcBef>
            </a:pPr>
            <a:r>
              <a:rPr lang="en-US" sz="2500" dirty="0"/>
              <a:t>Have an open dependency (foster care) court case </a:t>
            </a:r>
          </a:p>
          <a:p>
            <a:pPr lvl="1">
              <a:lnSpc>
                <a:spcPct val="120000"/>
              </a:lnSpc>
              <a:spcBef>
                <a:spcPts val="0"/>
              </a:spcBef>
            </a:pPr>
            <a:r>
              <a:rPr lang="en-US" sz="2500" dirty="0"/>
              <a:t>Satisfy one of the participation requirements by being in school, working at least 80 hours/month, working on removing barriers to employment, or be unable to do one of the other requirements due to a medical or mental health condition</a:t>
            </a:r>
          </a:p>
          <a:p>
            <a:pPr lvl="1">
              <a:lnSpc>
                <a:spcPct val="120000"/>
              </a:lnSpc>
              <a:spcBef>
                <a:spcPts val="0"/>
              </a:spcBef>
            </a:pPr>
            <a:r>
              <a:rPr lang="en-US" sz="2500" dirty="0"/>
              <a:t>Meet monthly with social worker or probation officer</a:t>
            </a:r>
          </a:p>
          <a:p>
            <a:pPr lvl="1">
              <a:lnSpc>
                <a:spcPct val="120000"/>
              </a:lnSpc>
              <a:spcBef>
                <a:spcPts val="0"/>
              </a:spcBef>
            </a:pPr>
            <a:r>
              <a:rPr lang="en-US" sz="2500" dirty="0"/>
              <a:t>Live in an approved setting</a:t>
            </a:r>
          </a:p>
          <a:p>
            <a:pPr lvl="1">
              <a:lnSpc>
                <a:spcPct val="120000"/>
              </a:lnSpc>
              <a:spcBef>
                <a:spcPts val="0"/>
              </a:spcBef>
            </a:pPr>
            <a:r>
              <a:rPr lang="en-US" sz="2500" dirty="0"/>
              <a:t>Have a Transitional Independent Living Plan (TILP)</a:t>
            </a:r>
          </a:p>
          <a:p>
            <a:pPr lvl="1"/>
            <a:endParaRPr lang="en-US" dirty="0"/>
          </a:p>
        </p:txBody>
      </p:sp>
      <p:sp>
        <p:nvSpPr>
          <p:cNvPr id="4" name="Footer Placeholder 3"/>
          <p:cNvSpPr>
            <a:spLocks noGrp="1"/>
          </p:cNvSpPr>
          <p:nvPr>
            <p:ph type="ftr" sz="quarter" idx="11"/>
          </p:nvPr>
        </p:nvSpPr>
        <p:spPr>
          <a:xfrm>
            <a:off x="457200" y="0"/>
            <a:ext cx="4114800" cy="329184"/>
          </a:xfrm>
        </p:spPr>
        <p:txBody>
          <a:bodyPr/>
          <a:lstStyle/>
          <a:p>
            <a:pPr algn="l"/>
            <a:r>
              <a:rPr lang="en-US" dirty="0"/>
              <a:t>Public Counsel</a:t>
            </a:r>
          </a:p>
        </p:txBody>
      </p:sp>
    </p:spTree>
    <p:extLst>
      <p:ext uri="{BB962C8B-B14F-4D97-AF65-F5344CB8AC3E}">
        <p14:creationId xmlns:p14="http://schemas.microsoft.com/office/powerpoint/2010/main" val="115937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33400"/>
          </a:xfrm>
        </p:spPr>
        <p:txBody>
          <a:bodyPr>
            <a:normAutofit fontScale="90000"/>
          </a:bodyPr>
          <a:lstStyle/>
          <a:p>
            <a:pPr algn="ctr"/>
            <a:r>
              <a:rPr lang="en-US" b="1" dirty="0">
                <a:latin typeface="Georgia" panose="02040502050405020303" pitchFamily="18" charset="0"/>
              </a:rPr>
              <a:t>Housing Options for NMDs</a:t>
            </a:r>
          </a:p>
        </p:txBody>
      </p:sp>
      <p:sp>
        <p:nvSpPr>
          <p:cNvPr id="3" name="Content Placeholder 2"/>
          <p:cNvSpPr>
            <a:spLocks noGrp="1"/>
          </p:cNvSpPr>
          <p:nvPr>
            <p:ph idx="1"/>
          </p:nvPr>
        </p:nvSpPr>
        <p:spPr>
          <a:xfrm>
            <a:off x="457200" y="1524000"/>
            <a:ext cx="8229600" cy="4876800"/>
          </a:xfrm>
        </p:spPr>
        <p:txBody>
          <a:bodyPr>
            <a:noAutofit/>
          </a:bodyPr>
          <a:lstStyle/>
          <a:p>
            <a:pPr marL="182880" lvl="1" indent="0">
              <a:lnSpc>
                <a:spcPct val="90000"/>
              </a:lnSpc>
              <a:buNone/>
            </a:pPr>
            <a:r>
              <a:rPr lang="en-US" sz="2400" b="1" u="sng" dirty="0"/>
              <a:t>For official placement:</a:t>
            </a:r>
          </a:p>
          <a:p>
            <a:pPr marL="457200" lvl="2">
              <a:lnSpc>
                <a:spcPct val="90000"/>
              </a:lnSpc>
            </a:pPr>
            <a:r>
              <a:rPr lang="en-US" sz="2200" dirty="0">
                <a:ea typeface="ＭＳ Ｐゴシック" charset="0"/>
              </a:rPr>
              <a:t>Supervised Independent Living Placement (SILP)</a:t>
            </a:r>
          </a:p>
          <a:p>
            <a:pPr marL="457200" lvl="2">
              <a:lnSpc>
                <a:spcPct val="90000"/>
              </a:lnSpc>
            </a:pPr>
            <a:r>
              <a:rPr lang="en-US" sz="2200" dirty="0">
                <a:ea typeface="ＭＳ Ｐゴシック" charset="0"/>
              </a:rPr>
              <a:t>Transitional Housing Placement Program for Nonminor     Dependents (THPP-NMD)</a:t>
            </a:r>
          </a:p>
          <a:p>
            <a:pPr marL="457200" lvl="2">
              <a:lnSpc>
                <a:spcPct val="90000"/>
              </a:lnSpc>
            </a:pPr>
            <a:r>
              <a:rPr lang="en-US" sz="2200" dirty="0">
                <a:ea typeface="ＭＳ Ｐゴシック" charset="0"/>
              </a:rPr>
              <a:t>Short-Term Residential Therapeutic Program (STRTP, formerly group homes)</a:t>
            </a:r>
          </a:p>
          <a:p>
            <a:pPr marL="457200" lvl="2">
              <a:lnSpc>
                <a:spcPct val="90000"/>
              </a:lnSpc>
            </a:pPr>
            <a:r>
              <a:rPr lang="en-US" sz="2200" dirty="0">
                <a:ea typeface="ＭＳ Ｐゴシック" charset="0"/>
              </a:rPr>
              <a:t>Resource Family Homes (formerly known as foster homes)</a:t>
            </a:r>
          </a:p>
          <a:p>
            <a:pPr marL="457200" lvl="3">
              <a:lnSpc>
                <a:spcPct val="90000"/>
              </a:lnSpc>
            </a:pPr>
            <a:r>
              <a:rPr lang="en-US" sz="2200" dirty="0">
                <a:ea typeface="ＭＳ Ｐゴシック" charset="0"/>
              </a:rPr>
              <a:t>Includes approved relatives and family friends</a:t>
            </a:r>
          </a:p>
          <a:p>
            <a:pPr marL="457200" lvl="2">
              <a:lnSpc>
                <a:spcPct val="90000"/>
              </a:lnSpc>
            </a:pPr>
            <a:r>
              <a:rPr lang="en-US" sz="2200" dirty="0">
                <a:ea typeface="ＭＳ Ｐゴシック" charset="0"/>
              </a:rPr>
              <a:t>Dual Agency Regional Center Homes (only for Regional Center consumers)</a:t>
            </a:r>
          </a:p>
          <a:p>
            <a:pPr marL="182880" lvl="1">
              <a:lnSpc>
                <a:spcPct val="90000"/>
              </a:lnSpc>
            </a:pPr>
            <a:endParaRPr lang="en-US" sz="2400" dirty="0">
              <a:ea typeface="ＭＳ Ｐゴシック" charset="0"/>
            </a:endParaRPr>
          </a:p>
          <a:p>
            <a:pPr marL="182880" lvl="1" indent="0">
              <a:lnSpc>
                <a:spcPct val="90000"/>
              </a:lnSpc>
              <a:buNone/>
            </a:pPr>
            <a:r>
              <a:rPr lang="en-US" sz="2400" b="1" u="sng" dirty="0">
                <a:ea typeface="ＭＳ Ｐゴシック" charset="0"/>
              </a:rPr>
              <a:t>For emergencies:</a:t>
            </a:r>
          </a:p>
          <a:p>
            <a:pPr marL="457200" lvl="2">
              <a:lnSpc>
                <a:spcPct val="90000"/>
              </a:lnSpc>
            </a:pPr>
            <a:r>
              <a:rPr lang="en-US" sz="2200" dirty="0">
                <a:solidFill>
                  <a:schemeClr val="bg2">
                    <a:lumMod val="10000"/>
                  </a:schemeClr>
                </a:solidFill>
                <a:ea typeface="ＭＳ Ｐゴシック" charset="0"/>
              </a:rPr>
              <a:t> Transitional Living Settings (TLS)</a:t>
            </a:r>
          </a:p>
        </p:txBody>
      </p:sp>
    </p:spTree>
    <p:extLst>
      <p:ext uri="{BB962C8B-B14F-4D97-AF65-F5344CB8AC3E}">
        <p14:creationId xmlns:p14="http://schemas.microsoft.com/office/powerpoint/2010/main" val="371331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txBox="1">
            <a:spLocks noGrp="1"/>
          </p:cNvSpPr>
          <p:nvPr/>
        </p:nvSpPr>
        <p:spPr bwMode="auto">
          <a:xfrm>
            <a:off x="7620000" y="1905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400" b="1" dirty="0">
              <a:solidFill>
                <a:srgbClr val="FFFFFF"/>
              </a:solidFill>
            </a:endParaRPr>
          </a:p>
        </p:txBody>
      </p:sp>
      <p:sp>
        <p:nvSpPr>
          <p:cNvPr id="7" name="Slide Number Placeholder 6"/>
          <p:cNvSpPr>
            <a:spLocks noGrp="1"/>
          </p:cNvSpPr>
          <p:nvPr>
            <p:ph type="sldNum" sz="quarter" idx="12"/>
          </p:nvPr>
        </p:nvSpPr>
        <p:spPr>
          <a:xfrm>
            <a:off x="7620000" y="18288"/>
            <a:ext cx="1066800" cy="329184"/>
          </a:xfrm>
        </p:spPr>
        <p:txBody>
          <a:bodyPr/>
          <a:lstStyle/>
          <a:p>
            <a:fld id="{9A253455-CD91-4145-88E3-279CC70B408B}" type="slidenum">
              <a:rPr lang="en-US" smtClean="0"/>
              <a:pPr/>
              <a:t>9</a:t>
            </a:fld>
            <a:endParaRPr lang="en-US" dirty="0"/>
          </a:p>
        </p:txBody>
      </p:sp>
      <p:sp>
        <p:nvSpPr>
          <p:cNvPr id="22532" name="Title 1"/>
          <p:cNvSpPr>
            <a:spLocks noGrp="1"/>
          </p:cNvSpPr>
          <p:nvPr>
            <p:ph type="title" idx="4294967295"/>
          </p:nvPr>
        </p:nvSpPr>
        <p:spPr>
          <a:xfrm>
            <a:off x="304800" y="486679"/>
            <a:ext cx="8382000" cy="762000"/>
          </a:xfrm>
        </p:spPr>
        <p:txBody>
          <a:bodyPr anchor="ctr"/>
          <a:lstStyle/>
          <a:p>
            <a:pPr algn="ctr" eaLnBrk="1" hangingPunct="1"/>
            <a:r>
              <a:rPr lang="en-US" sz="4400" dirty="0">
                <a:latin typeface="Georgia" panose="02040502050405020303" pitchFamily="18" charset="0"/>
                <a:ea typeface="ＭＳ Ｐゴシック" pitchFamily="34" charset="-128"/>
              </a:rPr>
              <a:t>SILP Overview </a:t>
            </a:r>
          </a:p>
        </p:txBody>
      </p:sp>
      <p:sp>
        <p:nvSpPr>
          <p:cNvPr id="84996" name="Content Placeholder 2"/>
          <p:cNvSpPr>
            <a:spLocks noGrp="1"/>
          </p:cNvSpPr>
          <p:nvPr>
            <p:ph idx="4294967295"/>
          </p:nvPr>
        </p:nvSpPr>
        <p:spPr>
          <a:xfrm>
            <a:off x="0" y="1447800"/>
            <a:ext cx="8610600" cy="5181600"/>
          </a:xfrm>
        </p:spPr>
        <p:txBody>
          <a:bodyPr>
            <a:normAutofit fontScale="55000" lnSpcReduction="20000"/>
          </a:bodyPr>
          <a:lstStyle/>
          <a:p>
            <a:pPr marL="0" indent="0" algn="ctr">
              <a:lnSpc>
                <a:spcPct val="90000"/>
              </a:lnSpc>
              <a:buClr>
                <a:schemeClr val="accent3"/>
              </a:buClr>
              <a:buSzPct val="150000"/>
              <a:buFont typeface="Wingdings" pitchFamily="2" charset="2"/>
              <a:buNone/>
              <a:defRPr/>
            </a:pPr>
            <a:r>
              <a:rPr lang="en-US" sz="3800" b="1" dirty="0"/>
              <a:t> </a:t>
            </a:r>
            <a:r>
              <a:rPr lang="en-US" sz="4400" b="1" dirty="0"/>
              <a:t>Supervised Independent Living Placement (SILP) is a placement option for NMDs ready for greater independence</a:t>
            </a:r>
            <a:endParaRPr lang="en-US" sz="4400" dirty="0"/>
          </a:p>
          <a:p>
            <a:pPr marL="338138" indent="-338138">
              <a:lnSpc>
                <a:spcPct val="90000"/>
              </a:lnSpc>
              <a:buClr>
                <a:schemeClr val="accent3"/>
              </a:buClr>
              <a:buSzPct val="150000"/>
              <a:buFontTx/>
              <a:buChar char="•"/>
              <a:defRPr/>
            </a:pPr>
            <a:endParaRPr lang="en-US" sz="4400" dirty="0"/>
          </a:p>
          <a:p>
            <a:pPr marL="338138" indent="-338138">
              <a:lnSpc>
                <a:spcPct val="90000"/>
              </a:lnSpc>
              <a:buClr>
                <a:schemeClr val="accent3"/>
              </a:buClr>
              <a:buSzPct val="150000"/>
              <a:buFontTx/>
              <a:buChar char="•"/>
              <a:defRPr/>
            </a:pPr>
            <a:r>
              <a:rPr lang="en-US" sz="4400" dirty="0"/>
              <a:t>Youth find their own apartment/dorm/room to rent</a:t>
            </a:r>
          </a:p>
          <a:p>
            <a:pPr marL="0" indent="0">
              <a:lnSpc>
                <a:spcPct val="90000"/>
              </a:lnSpc>
              <a:buClr>
                <a:schemeClr val="accent3"/>
              </a:buClr>
              <a:buSzPct val="150000"/>
              <a:buNone/>
              <a:defRPr/>
            </a:pPr>
            <a:endParaRPr lang="en-US" sz="4400" dirty="0"/>
          </a:p>
          <a:p>
            <a:pPr marL="338138" indent="-338138">
              <a:lnSpc>
                <a:spcPct val="90000"/>
              </a:lnSpc>
              <a:buClr>
                <a:schemeClr val="accent3"/>
              </a:buClr>
              <a:buSzPct val="150000"/>
              <a:buFontTx/>
              <a:buChar char="•"/>
              <a:defRPr/>
            </a:pPr>
            <a:r>
              <a:rPr lang="en-US" sz="4400" dirty="0"/>
              <a:t>DCFS must approve the housing for youth to get funding </a:t>
            </a:r>
          </a:p>
          <a:p>
            <a:pPr marL="0" indent="0">
              <a:lnSpc>
                <a:spcPct val="90000"/>
              </a:lnSpc>
              <a:buClr>
                <a:schemeClr val="accent3"/>
              </a:buClr>
              <a:buSzPct val="150000"/>
              <a:buNone/>
              <a:defRPr/>
            </a:pPr>
            <a:endParaRPr lang="en-US" sz="4400" dirty="0"/>
          </a:p>
          <a:p>
            <a:pPr marL="338138" indent="-338138">
              <a:lnSpc>
                <a:spcPct val="90000"/>
              </a:lnSpc>
              <a:buClr>
                <a:schemeClr val="accent3"/>
              </a:buClr>
              <a:buSzPct val="150000"/>
              <a:buFontTx/>
              <a:buChar char="•"/>
              <a:defRPr/>
            </a:pPr>
            <a:r>
              <a:rPr lang="en-US" sz="4400" dirty="0"/>
              <a:t>Youth receive $1,206 per month in foster care funding </a:t>
            </a:r>
          </a:p>
          <a:p>
            <a:pPr marL="0" indent="0">
              <a:lnSpc>
                <a:spcPct val="90000"/>
              </a:lnSpc>
              <a:buClr>
                <a:schemeClr val="accent3"/>
              </a:buClr>
              <a:buSzPct val="150000"/>
              <a:buNone/>
              <a:defRPr/>
            </a:pPr>
            <a:endParaRPr lang="en-US" sz="4400" dirty="0"/>
          </a:p>
          <a:p>
            <a:pPr lvl="1">
              <a:lnSpc>
                <a:spcPct val="90000"/>
              </a:lnSpc>
              <a:buClr>
                <a:schemeClr val="accent3"/>
              </a:buClr>
              <a:buSzPct val="150000"/>
              <a:buFont typeface="Wingdings" panose="05000000000000000000" pitchFamily="2" charset="2"/>
              <a:buChar char="Ø"/>
              <a:defRPr/>
            </a:pPr>
            <a:r>
              <a:rPr lang="en-US" sz="4400" dirty="0"/>
              <a:t>Plus Infant Supplement if parenting ($900 per month per child)</a:t>
            </a:r>
          </a:p>
          <a:p>
            <a:pPr lvl="1">
              <a:lnSpc>
                <a:spcPct val="90000"/>
              </a:lnSpc>
              <a:buClr>
                <a:schemeClr val="accent3"/>
              </a:buClr>
              <a:buSzPct val="150000"/>
              <a:buFont typeface="Wingdings" panose="05000000000000000000" pitchFamily="2" charset="2"/>
              <a:buChar char="Ø"/>
              <a:defRPr/>
            </a:pPr>
            <a:endParaRPr lang="en-US" sz="4400" dirty="0"/>
          </a:p>
          <a:p>
            <a:pPr lvl="1">
              <a:lnSpc>
                <a:spcPct val="90000"/>
              </a:lnSpc>
              <a:buClr>
                <a:schemeClr val="accent3"/>
              </a:buClr>
              <a:buSzPct val="150000"/>
              <a:buFont typeface="Wingdings" panose="05000000000000000000" pitchFamily="2" charset="2"/>
              <a:buChar char="Ø"/>
              <a:defRPr/>
            </a:pPr>
            <a:r>
              <a:rPr lang="en-US" sz="4400" dirty="0"/>
              <a:t>Plus parenting supporting supplement if youth and an older adult enter into an agreement for the older adult to mentor the youth in becoming a parent ($200 per month)</a:t>
            </a: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956" y="2150078"/>
            <a:ext cx="151288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704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lliance Brand">
      <a:dk1>
        <a:srgbClr val="2F2F2F"/>
      </a:dk1>
      <a:lt1>
        <a:sysClr val="window" lastClr="FFFFFF"/>
      </a:lt1>
      <a:dk2>
        <a:srgbClr val="434343"/>
      </a:dk2>
      <a:lt2>
        <a:srgbClr val="EEECE1"/>
      </a:lt2>
      <a:accent1>
        <a:srgbClr val="EE7624"/>
      </a:accent1>
      <a:accent2>
        <a:srgbClr val="55C1E9"/>
      </a:accent2>
      <a:accent3>
        <a:srgbClr val="C3D600"/>
      </a:accent3>
      <a:accent4>
        <a:srgbClr val="EA002A"/>
      </a:accent4>
      <a:accent5>
        <a:srgbClr val="9264CD"/>
      </a:accent5>
      <a:accent6>
        <a:srgbClr val="EE7624"/>
      </a:accent6>
      <a:hlink>
        <a:srgbClr val="EE7624"/>
      </a:hlink>
      <a:folHlink>
        <a:srgbClr val="EE76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184c43c-8eba-4c85-8954-a0ff159d287d}" enabled="0" method="" siteId="{3184c43c-8eba-4c85-8954-a0ff159d287d}" removed="1"/>
</clbl:labelList>
</file>

<file path=docProps/app.xml><?xml version="1.0" encoding="utf-8"?>
<Properties xmlns="http://schemas.openxmlformats.org/officeDocument/2006/extended-properties" xmlns:vt="http://schemas.openxmlformats.org/officeDocument/2006/docPropsVTypes">
  <Template/>
  <TotalTime>13237</TotalTime>
  <Words>3369</Words>
  <Application>Microsoft Office PowerPoint</Application>
  <PresentationFormat>On-screen Show (4:3)</PresentationFormat>
  <Paragraphs>333</Paragraphs>
  <Slides>42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Aktiv Grotesk</vt:lpstr>
      <vt:lpstr>Aktiv Grotesk Black</vt:lpstr>
      <vt:lpstr>Arial</vt:lpstr>
      <vt:lpstr>Calibri</vt:lpstr>
      <vt:lpstr>DM Sans</vt:lpstr>
      <vt:lpstr>Georgia</vt:lpstr>
      <vt:lpstr>Twentieth Century</vt:lpstr>
      <vt:lpstr>Wingdings</vt:lpstr>
      <vt:lpstr>Clarity</vt:lpstr>
      <vt:lpstr>PowerPoint Presentation</vt:lpstr>
      <vt:lpstr>PowerPoint Presentation</vt:lpstr>
      <vt:lpstr>Presenters</vt:lpstr>
      <vt:lpstr>Overview of  Housing options</vt:lpstr>
      <vt:lpstr>Agenda</vt:lpstr>
      <vt:lpstr>Terminology:  TAY v. EFC/AB12/NMD</vt:lpstr>
      <vt:lpstr>Extended Foster Care (EFC)</vt:lpstr>
      <vt:lpstr>Housing Options for NMDs</vt:lpstr>
      <vt:lpstr>SILP Overview </vt:lpstr>
      <vt:lpstr>How Does SILP Get Approved?</vt:lpstr>
      <vt:lpstr>Other Tips Regarding SILPs</vt:lpstr>
      <vt:lpstr>Transitional Housing for Youth in Extended Foster Care (THPP-NMD)</vt:lpstr>
      <vt:lpstr>Transitional Living Settings (TLS)</vt:lpstr>
      <vt:lpstr>Housing Options for Youth  Formerly in Foster Care</vt:lpstr>
      <vt:lpstr>Transitional Housing Program - Plus  (THP+)</vt:lpstr>
      <vt:lpstr>Independent Living Program- Transitional Housing Program (ILP-THP)</vt:lpstr>
      <vt:lpstr>FYI/FUP Vouchers</vt:lpstr>
      <vt:lpstr>Applying for FYI/FUP Vouchers</vt:lpstr>
      <vt:lpstr>RESPONSIBILITIES IN HOUSING</vt:lpstr>
      <vt:lpstr>Responsibilities in Housing</vt:lpstr>
      <vt:lpstr>rights in  housing</vt:lpstr>
      <vt:lpstr>Key Housing Rights</vt:lpstr>
      <vt:lpstr>Rights Specific to NMDs</vt:lpstr>
      <vt:lpstr>Federal and State Protection from Discrimination Housing providers and landlords cannot deny housing, evict someone, or harass someone based on a protected status including:   </vt:lpstr>
      <vt:lpstr>Renters’ Right to Safe &amp; Adequate Housing</vt:lpstr>
      <vt:lpstr>Right to a Reasonable Accommodation  for a Disability</vt:lpstr>
      <vt:lpstr>Reasonable Accommodations cont’d.</vt:lpstr>
      <vt:lpstr>Sample Reasonable Accommodations</vt:lpstr>
      <vt:lpstr>Requesting Reasonable Accommodation</vt:lpstr>
      <vt:lpstr>Emotional Support Animals (ESAs)</vt:lpstr>
      <vt:lpstr>ESA Documentation</vt:lpstr>
      <vt:lpstr>Getting an ESA Approved</vt:lpstr>
      <vt:lpstr>Getting ESA Approved cont’d.</vt:lpstr>
      <vt:lpstr>Right to Proper Notice Before Any Discharge/Eviction </vt:lpstr>
      <vt:lpstr>Resources for Housing Problems</vt:lpstr>
      <vt:lpstr>Youth in THPs?</vt:lpstr>
      <vt:lpstr>If Youth Is Being Pushed Out</vt:lpstr>
      <vt:lpstr>Community Care Licensing Complaint</vt:lpstr>
      <vt:lpstr>Sample Substantiated CCL Violations</vt:lpstr>
      <vt:lpstr>If Youth Was Pushed Out Based on  Protected Status</vt:lpstr>
      <vt:lpstr>Youth with Private Landlords?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Constance Farrell</dc:creator>
  <cp:lastModifiedBy>Kristin Power</cp:lastModifiedBy>
  <cp:revision>301</cp:revision>
  <cp:lastPrinted>2022-08-11T06:26:21Z</cp:lastPrinted>
  <dcterms:created xsi:type="dcterms:W3CDTF">2013-07-09T00:51:27Z</dcterms:created>
  <dcterms:modified xsi:type="dcterms:W3CDTF">2023-08-23T18:22:51Z</dcterms:modified>
</cp:coreProperties>
</file>